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62" r:id="rId3"/>
    <p:sldMasterId id="2147483664" r:id="rId4"/>
    <p:sldMasterId id="2147483676" r:id="rId5"/>
    <p:sldMasterId id="2147483678" r:id="rId6"/>
  </p:sldMasterIdLst>
  <p:sldIdLst>
    <p:sldId id="261" r:id="rId7"/>
    <p:sldId id="262" r:id="rId8"/>
    <p:sldId id="272" r:id="rId9"/>
    <p:sldId id="273" r:id="rId10"/>
    <p:sldId id="274" r:id="rId11"/>
    <p:sldId id="276" r:id="rId12"/>
    <p:sldId id="263" r:id="rId13"/>
    <p:sldId id="264" r:id="rId14"/>
    <p:sldId id="265" r:id="rId15"/>
    <p:sldId id="278" r:id="rId16"/>
    <p:sldId id="279" r:id="rId17"/>
    <p:sldId id="266" r:id="rId18"/>
  </p:sldIdLst>
  <p:sldSz cx="12192000" cy="6858000"/>
  <p:notesSz cx="6797675" cy="987266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2"/>
            <p14:sldId id="272"/>
            <p14:sldId id="273"/>
            <p14:sldId id="274"/>
            <p14:sldId id="276"/>
            <p14:sldId id="263"/>
            <p14:sldId id="264"/>
            <p14:sldId id="265"/>
            <p14:sldId id="278"/>
            <p14:sldId id="279"/>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2" autoAdjust="0"/>
    <p:restoredTop sz="94694"/>
  </p:normalViewPr>
  <p:slideViewPr>
    <p:cSldViewPr snapToGrid="0">
      <p:cViewPr varScale="1">
        <p:scale>
          <a:sx n="104" d="100"/>
          <a:sy n="104"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a:t>Infrasonic noise: New</a:t>
            </a:r>
            <a:r>
              <a:rPr lang="en-GB" sz="1200" baseline="0"/>
              <a:t> Noise model</a:t>
            </a:r>
            <a:endParaRPr lang="en-GB" sz="1200"/>
          </a:p>
        </c:rich>
      </c:tx>
      <c:overlay val="0"/>
    </c:title>
    <c:autoTitleDeleted val="0"/>
    <c:plotArea>
      <c:layout/>
      <c:scatterChart>
        <c:scatterStyle val="lineMarker"/>
        <c:varyColors val="0"/>
        <c:ser>
          <c:idx val="8"/>
          <c:order val="0"/>
          <c:tx>
            <c:v>NLNM</c:v>
          </c:tx>
          <c:spPr>
            <a:ln w="31750">
              <a:solidFill>
                <a:srgbClr val="00B0F0"/>
              </a:solidFill>
              <a:prstDash val="solid"/>
            </a:ln>
          </c:spPr>
          <c:marker>
            <c:symbol val="none"/>
          </c:marker>
          <c:xVal>
            <c:numRef>
              <c:f>Sheet1!$D$4:$D$63</c:f>
              <c:numCache>
                <c:formatCode>0.000000</c:formatCode>
                <c:ptCount val="60"/>
                <c:pt idx="0">
                  <c:v>1.0000000000000001E-5</c:v>
                </c:pt>
                <c:pt idx="1">
                  <c:v>1.26E-5</c:v>
                </c:pt>
                <c:pt idx="2">
                  <c:v>1.5800000000000001E-5</c:v>
                </c:pt>
                <c:pt idx="3">
                  <c:v>2.0000000000000002E-5</c:v>
                </c:pt>
                <c:pt idx="4">
                  <c:v>2.51E-5</c:v>
                </c:pt>
                <c:pt idx="5">
                  <c:v>3.1600000000000002E-5</c:v>
                </c:pt>
                <c:pt idx="6">
                  <c:v>3.9799999999999998E-5</c:v>
                </c:pt>
                <c:pt idx="7">
                  <c:v>5.0099999999999998E-5</c:v>
                </c:pt>
                <c:pt idx="8">
                  <c:v>6.3100000000000002E-5</c:v>
                </c:pt>
                <c:pt idx="9">
                  <c:v>7.9400000000000006E-5</c:v>
                </c:pt>
                <c:pt idx="10">
                  <c:v>1E-4</c:v>
                </c:pt>
                <c:pt idx="11">
                  <c:v>1.26E-4</c:v>
                </c:pt>
                <c:pt idx="12">
                  <c:v>1.5799999999999999E-4</c:v>
                </c:pt>
                <c:pt idx="13">
                  <c:v>2.0000000000000001E-4</c:v>
                </c:pt>
                <c:pt idx="14">
                  <c:v>2.5099999999999998E-4</c:v>
                </c:pt>
                <c:pt idx="15">
                  <c:v>3.1599999999999998E-4</c:v>
                </c:pt>
                <c:pt idx="16">
                  <c:v>3.9800000000000002E-4</c:v>
                </c:pt>
                <c:pt idx="17">
                  <c:v>5.0100000000000003E-4</c:v>
                </c:pt>
                <c:pt idx="18">
                  <c:v>6.3100000000000005E-4</c:v>
                </c:pt>
                <c:pt idx="19">
                  <c:v>7.94E-4</c:v>
                </c:pt>
                <c:pt idx="20">
                  <c:v>1E-3</c:v>
                </c:pt>
                <c:pt idx="21">
                  <c:v>1.2600000000000001E-3</c:v>
                </c:pt>
                <c:pt idx="22">
                  <c:v>1.58E-3</c:v>
                </c:pt>
                <c:pt idx="23">
                  <c:v>2E-3</c:v>
                </c:pt>
                <c:pt idx="24">
                  <c:v>2.5100000000000001E-3</c:v>
                </c:pt>
                <c:pt idx="25">
                  <c:v>3.16E-3</c:v>
                </c:pt>
                <c:pt idx="26">
                  <c:v>3.98E-3</c:v>
                </c:pt>
                <c:pt idx="27">
                  <c:v>5.0099999999999997E-3</c:v>
                </c:pt>
                <c:pt idx="28">
                  <c:v>6.3099999999999996E-3</c:v>
                </c:pt>
                <c:pt idx="29">
                  <c:v>7.9399999999999991E-3</c:v>
                </c:pt>
                <c:pt idx="30">
                  <c:v>0.01</c:v>
                </c:pt>
                <c:pt idx="31">
                  <c:v>1.26E-2</c:v>
                </c:pt>
                <c:pt idx="32">
                  <c:v>1.5800000000000002E-2</c:v>
                </c:pt>
                <c:pt idx="33">
                  <c:v>0.02</c:v>
                </c:pt>
                <c:pt idx="34">
                  <c:v>2.5100000000000001E-2</c:v>
                </c:pt>
                <c:pt idx="35">
                  <c:v>3.1600000000000003E-2</c:v>
                </c:pt>
                <c:pt idx="36">
                  <c:v>3.9800000000000002E-2</c:v>
                </c:pt>
                <c:pt idx="37">
                  <c:v>5.0099999999999999E-2</c:v>
                </c:pt>
                <c:pt idx="38">
                  <c:v>6.3100000000000003E-2</c:v>
                </c:pt>
                <c:pt idx="39">
                  <c:v>7.9399999999999998E-2</c:v>
                </c:pt>
                <c:pt idx="40">
                  <c:v>0.1</c:v>
                </c:pt>
                <c:pt idx="41">
                  <c:v>0.126</c:v>
                </c:pt>
                <c:pt idx="42">
                  <c:v>0.158</c:v>
                </c:pt>
                <c:pt idx="43">
                  <c:v>0.2</c:v>
                </c:pt>
                <c:pt idx="44">
                  <c:v>0.251</c:v>
                </c:pt>
                <c:pt idx="45">
                  <c:v>0.316</c:v>
                </c:pt>
                <c:pt idx="46">
                  <c:v>0.39800000000000002</c:v>
                </c:pt>
                <c:pt idx="47">
                  <c:v>0.501</c:v>
                </c:pt>
                <c:pt idx="48">
                  <c:v>0.63100000000000001</c:v>
                </c:pt>
                <c:pt idx="49">
                  <c:v>0.79400000000000004</c:v>
                </c:pt>
                <c:pt idx="50">
                  <c:v>1</c:v>
                </c:pt>
                <c:pt idx="51">
                  <c:v>1.26</c:v>
                </c:pt>
                <c:pt idx="52">
                  <c:v>1.58</c:v>
                </c:pt>
                <c:pt idx="53">
                  <c:v>2</c:v>
                </c:pt>
                <c:pt idx="54">
                  <c:v>2.5099999999999998</c:v>
                </c:pt>
                <c:pt idx="55">
                  <c:v>3.16</c:v>
                </c:pt>
                <c:pt idx="56">
                  <c:v>3.98</c:v>
                </c:pt>
                <c:pt idx="57">
                  <c:v>5.01</c:v>
                </c:pt>
                <c:pt idx="58">
                  <c:v>6.31</c:v>
                </c:pt>
                <c:pt idx="59">
                  <c:v>7.94</c:v>
                </c:pt>
              </c:numCache>
            </c:numRef>
          </c:xVal>
          <c:yVal>
            <c:numRef>
              <c:f>Sheet1!$E$4:$E$63</c:f>
              <c:numCache>
                <c:formatCode>General</c:formatCode>
                <c:ptCount val="60"/>
                <c:pt idx="0">
                  <c:v>72</c:v>
                </c:pt>
                <c:pt idx="1">
                  <c:v>69.8</c:v>
                </c:pt>
                <c:pt idx="2">
                  <c:v>65.900000000000006</c:v>
                </c:pt>
                <c:pt idx="3">
                  <c:v>66.8</c:v>
                </c:pt>
                <c:pt idx="4">
                  <c:v>64.099999999999994</c:v>
                </c:pt>
                <c:pt idx="5">
                  <c:v>57.2</c:v>
                </c:pt>
                <c:pt idx="6">
                  <c:v>54.3</c:v>
                </c:pt>
                <c:pt idx="7">
                  <c:v>55.1</c:v>
                </c:pt>
                <c:pt idx="8">
                  <c:v>49.1</c:v>
                </c:pt>
                <c:pt idx="9">
                  <c:v>46.7</c:v>
                </c:pt>
                <c:pt idx="10">
                  <c:v>43.6</c:v>
                </c:pt>
                <c:pt idx="11">
                  <c:v>41.9</c:v>
                </c:pt>
                <c:pt idx="12">
                  <c:v>38.6</c:v>
                </c:pt>
                <c:pt idx="13">
                  <c:v>39.9</c:v>
                </c:pt>
                <c:pt idx="14">
                  <c:v>35.9</c:v>
                </c:pt>
                <c:pt idx="15">
                  <c:v>34.4</c:v>
                </c:pt>
                <c:pt idx="16">
                  <c:v>31.5</c:v>
                </c:pt>
                <c:pt idx="17">
                  <c:v>29.1</c:v>
                </c:pt>
                <c:pt idx="18">
                  <c:v>28.5</c:v>
                </c:pt>
                <c:pt idx="19">
                  <c:v>25.2</c:v>
                </c:pt>
                <c:pt idx="20">
                  <c:v>22.7</c:v>
                </c:pt>
                <c:pt idx="21">
                  <c:v>19.2</c:v>
                </c:pt>
                <c:pt idx="22">
                  <c:v>15.7</c:v>
                </c:pt>
                <c:pt idx="23">
                  <c:v>11.6</c:v>
                </c:pt>
                <c:pt idx="24">
                  <c:v>8.06</c:v>
                </c:pt>
                <c:pt idx="25">
                  <c:v>2.65</c:v>
                </c:pt>
                <c:pt idx="26">
                  <c:v>-2.75</c:v>
                </c:pt>
                <c:pt idx="27">
                  <c:v>-4.0199999999999996</c:v>
                </c:pt>
                <c:pt idx="28">
                  <c:v>-6.82</c:v>
                </c:pt>
                <c:pt idx="29">
                  <c:v>-12.4</c:v>
                </c:pt>
                <c:pt idx="30">
                  <c:v>-16.5</c:v>
                </c:pt>
                <c:pt idx="31">
                  <c:v>-18.8</c:v>
                </c:pt>
                <c:pt idx="32">
                  <c:v>-22.5</c:v>
                </c:pt>
                <c:pt idx="33">
                  <c:v>-26.3</c:v>
                </c:pt>
                <c:pt idx="34">
                  <c:v>-30.2</c:v>
                </c:pt>
                <c:pt idx="35">
                  <c:v>-33.4</c:v>
                </c:pt>
                <c:pt idx="36">
                  <c:v>-37.6</c:v>
                </c:pt>
                <c:pt idx="37">
                  <c:v>-40.700000000000003</c:v>
                </c:pt>
                <c:pt idx="38">
                  <c:v>-44.2</c:v>
                </c:pt>
                <c:pt idx="39">
                  <c:v>-47.1</c:v>
                </c:pt>
                <c:pt idx="40">
                  <c:v>-49.7</c:v>
                </c:pt>
                <c:pt idx="41">
                  <c:v>-49.7</c:v>
                </c:pt>
                <c:pt idx="42">
                  <c:v>-48.9</c:v>
                </c:pt>
                <c:pt idx="43">
                  <c:v>-48.2</c:v>
                </c:pt>
                <c:pt idx="44">
                  <c:v>-50.2</c:v>
                </c:pt>
                <c:pt idx="45">
                  <c:v>-53.9</c:v>
                </c:pt>
                <c:pt idx="46">
                  <c:v>-57.9</c:v>
                </c:pt>
                <c:pt idx="47">
                  <c:v>-60.5</c:v>
                </c:pt>
                <c:pt idx="48">
                  <c:v>-63.6</c:v>
                </c:pt>
                <c:pt idx="49">
                  <c:v>-67.599999999999994</c:v>
                </c:pt>
                <c:pt idx="50">
                  <c:v>-70</c:v>
                </c:pt>
                <c:pt idx="51">
                  <c:v>-73.3</c:v>
                </c:pt>
                <c:pt idx="52">
                  <c:v>-76.5</c:v>
                </c:pt>
                <c:pt idx="53">
                  <c:v>-79.599999999999994</c:v>
                </c:pt>
                <c:pt idx="54">
                  <c:v>-82.5</c:v>
                </c:pt>
                <c:pt idx="55">
                  <c:v>-84.8</c:v>
                </c:pt>
                <c:pt idx="56">
                  <c:v>-87</c:v>
                </c:pt>
                <c:pt idx="57">
                  <c:v>-89.4</c:v>
                </c:pt>
                <c:pt idx="58">
                  <c:v>-91.4</c:v>
                </c:pt>
                <c:pt idx="59">
                  <c:v>-95</c:v>
                </c:pt>
              </c:numCache>
            </c:numRef>
          </c:yVal>
          <c:smooth val="0"/>
          <c:extLst>
            <c:ext xmlns:c16="http://schemas.microsoft.com/office/drawing/2014/chart" uri="{C3380CC4-5D6E-409C-BE32-E72D297353CC}">
              <c16:uniqueId val="{00000000-F710-4C03-BE8A-1C7887453878}"/>
            </c:ext>
          </c:extLst>
        </c:ser>
        <c:ser>
          <c:idx val="9"/>
          <c:order val="1"/>
          <c:tx>
            <c:v>NHNM</c:v>
          </c:tx>
          <c:spPr>
            <a:ln w="31750">
              <a:solidFill>
                <a:srgbClr val="FF0000"/>
              </a:solidFill>
              <a:prstDash val="solid"/>
            </a:ln>
          </c:spPr>
          <c:marker>
            <c:symbol val="none"/>
          </c:marker>
          <c:xVal>
            <c:numRef>
              <c:f>Sheet1!$H$4:$H$63</c:f>
              <c:numCache>
                <c:formatCode>0.000000</c:formatCode>
                <c:ptCount val="60"/>
                <c:pt idx="0">
                  <c:v>1.0000000000000001E-5</c:v>
                </c:pt>
                <c:pt idx="1">
                  <c:v>1.26E-5</c:v>
                </c:pt>
                <c:pt idx="2">
                  <c:v>1.5800000000000001E-5</c:v>
                </c:pt>
                <c:pt idx="3">
                  <c:v>2.0000000000000002E-5</c:v>
                </c:pt>
                <c:pt idx="4">
                  <c:v>2.51E-5</c:v>
                </c:pt>
                <c:pt idx="5">
                  <c:v>3.1600000000000002E-5</c:v>
                </c:pt>
                <c:pt idx="6">
                  <c:v>3.9799999999999998E-5</c:v>
                </c:pt>
                <c:pt idx="7">
                  <c:v>5.0099999999999998E-5</c:v>
                </c:pt>
                <c:pt idx="8">
                  <c:v>6.3100000000000002E-5</c:v>
                </c:pt>
                <c:pt idx="9">
                  <c:v>7.9400000000000006E-5</c:v>
                </c:pt>
                <c:pt idx="10">
                  <c:v>1E-4</c:v>
                </c:pt>
                <c:pt idx="11">
                  <c:v>1.26E-4</c:v>
                </c:pt>
                <c:pt idx="12">
                  <c:v>1.5799999999999999E-4</c:v>
                </c:pt>
                <c:pt idx="13">
                  <c:v>2.0000000000000001E-4</c:v>
                </c:pt>
                <c:pt idx="14">
                  <c:v>2.5099999999999998E-4</c:v>
                </c:pt>
                <c:pt idx="15">
                  <c:v>3.1599999999999998E-4</c:v>
                </c:pt>
                <c:pt idx="16">
                  <c:v>3.9800000000000002E-4</c:v>
                </c:pt>
                <c:pt idx="17">
                  <c:v>5.0100000000000003E-4</c:v>
                </c:pt>
                <c:pt idx="18">
                  <c:v>6.3100000000000005E-4</c:v>
                </c:pt>
                <c:pt idx="19">
                  <c:v>7.94E-4</c:v>
                </c:pt>
                <c:pt idx="20">
                  <c:v>1E-3</c:v>
                </c:pt>
                <c:pt idx="21">
                  <c:v>1.2600000000000001E-3</c:v>
                </c:pt>
                <c:pt idx="22">
                  <c:v>1.58E-3</c:v>
                </c:pt>
                <c:pt idx="23">
                  <c:v>2E-3</c:v>
                </c:pt>
                <c:pt idx="24">
                  <c:v>2.5100000000000001E-3</c:v>
                </c:pt>
                <c:pt idx="25">
                  <c:v>3.16E-3</c:v>
                </c:pt>
                <c:pt idx="26">
                  <c:v>3.98E-3</c:v>
                </c:pt>
                <c:pt idx="27">
                  <c:v>5.0099999999999997E-3</c:v>
                </c:pt>
                <c:pt idx="28">
                  <c:v>6.3099999999999996E-3</c:v>
                </c:pt>
                <c:pt idx="29">
                  <c:v>7.9399999999999991E-3</c:v>
                </c:pt>
                <c:pt idx="30">
                  <c:v>0.01</c:v>
                </c:pt>
                <c:pt idx="31">
                  <c:v>1.26E-2</c:v>
                </c:pt>
                <c:pt idx="32">
                  <c:v>1.5800000000000002E-2</c:v>
                </c:pt>
                <c:pt idx="33">
                  <c:v>0.02</c:v>
                </c:pt>
                <c:pt idx="34">
                  <c:v>2.5100000000000001E-2</c:v>
                </c:pt>
                <c:pt idx="35">
                  <c:v>3.1600000000000003E-2</c:v>
                </c:pt>
                <c:pt idx="36">
                  <c:v>3.9800000000000002E-2</c:v>
                </c:pt>
                <c:pt idx="37">
                  <c:v>5.0099999999999999E-2</c:v>
                </c:pt>
                <c:pt idx="38">
                  <c:v>6.3100000000000003E-2</c:v>
                </c:pt>
                <c:pt idx="39">
                  <c:v>7.9399999999999998E-2</c:v>
                </c:pt>
                <c:pt idx="40">
                  <c:v>0.1</c:v>
                </c:pt>
                <c:pt idx="41">
                  <c:v>0.126</c:v>
                </c:pt>
                <c:pt idx="42">
                  <c:v>0.158</c:v>
                </c:pt>
                <c:pt idx="43">
                  <c:v>0.2</c:v>
                </c:pt>
                <c:pt idx="44">
                  <c:v>0.251</c:v>
                </c:pt>
                <c:pt idx="45">
                  <c:v>0.316</c:v>
                </c:pt>
                <c:pt idx="46">
                  <c:v>0.39800000000000002</c:v>
                </c:pt>
                <c:pt idx="47">
                  <c:v>0.501</c:v>
                </c:pt>
                <c:pt idx="48">
                  <c:v>0.63100000000000001</c:v>
                </c:pt>
                <c:pt idx="49">
                  <c:v>0.79400000000000004</c:v>
                </c:pt>
                <c:pt idx="50">
                  <c:v>1</c:v>
                </c:pt>
                <c:pt idx="51">
                  <c:v>1.26</c:v>
                </c:pt>
                <c:pt idx="52">
                  <c:v>1.58</c:v>
                </c:pt>
                <c:pt idx="53">
                  <c:v>2</c:v>
                </c:pt>
                <c:pt idx="54">
                  <c:v>2.5099999999999998</c:v>
                </c:pt>
                <c:pt idx="55">
                  <c:v>3.16</c:v>
                </c:pt>
                <c:pt idx="56">
                  <c:v>3.98</c:v>
                </c:pt>
                <c:pt idx="57">
                  <c:v>5.01</c:v>
                </c:pt>
                <c:pt idx="58">
                  <c:v>6.31</c:v>
                </c:pt>
                <c:pt idx="59">
                  <c:v>7.94</c:v>
                </c:pt>
              </c:numCache>
            </c:numRef>
          </c:xVal>
          <c:yVal>
            <c:numRef>
              <c:f>Sheet1!$I$4:$I$63</c:f>
              <c:numCache>
                <c:formatCode>General</c:formatCode>
                <c:ptCount val="60"/>
                <c:pt idx="0">
                  <c:v>99.5</c:v>
                </c:pt>
                <c:pt idx="1">
                  <c:v>96.1</c:v>
                </c:pt>
                <c:pt idx="2">
                  <c:v>91.8</c:v>
                </c:pt>
                <c:pt idx="3">
                  <c:v>91</c:v>
                </c:pt>
                <c:pt idx="4">
                  <c:v>90.9</c:v>
                </c:pt>
                <c:pt idx="5">
                  <c:v>82.1</c:v>
                </c:pt>
                <c:pt idx="6">
                  <c:v>77.599999999999994</c:v>
                </c:pt>
                <c:pt idx="7">
                  <c:v>76.099999999999994</c:v>
                </c:pt>
                <c:pt idx="8">
                  <c:v>73.7</c:v>
                </c:pt>
                <c:pt idx="9">
                  <c:v>72.2</c:v>
                </c:pt>
                <c:pt idx="10">
                  <c:v>71.5</c:v>
                </c:pt>
                <c:pt idx="11">
                  <c:v>69</c:v>
                </c:pt>
                <c:pt idx="12">
                  <c:v>66.8</c:v>
                </c:pt>
                <c:pt idx="13">
                  <c:v>65.900000000000006</c:v>
                </c:pt>
                <c:pt idx="14">
                  <c:v>62</c:v>
                </c:pt>
                <c:pt idx="15">
                  <c:v>62.2</c:v>
                </c:pt>
                <c:pt idx="16">
                  <c:v>59</c:v>
                </c:pt>
                <c:pt idx="17">
                  <c:v>56.2</c:v>
                </c:pt>
                <c:pt idx="18">
                  <c:v>56</c:v>
                </c:pt>
                <c:pt idx="19">
                  <c:v>55.8</c:v>
                </c:pt>
                <c:pt idx="20">
                  <c:v>56.8</c:v>
                </c:pt>
                <c:pt idx="21">
                  <c:v>53.3</c:v>
                </c:pt>
                <c:pt idx="22">
                  <c:v>52</c:v>
                </c:pt>
                <c:pt idx="23">
                  <c:v>51.6</c:v>
                </c:pt>
                <c:pt idx="24">
                  <c:v>51.6</c:v>
                </c:pt>
                <c:pt idx="25">
                  <c:v>49.3</c:v>
                </c:pt>
                <c:pt idx="26">
                  <c:v>48.6</c:v>
                </c:pt>
                <c:pt idx="27">
                  <c:v>45.6</c:v>
                </c:pt>
                <c:pt idx="28">
                  <c:v>46</c:v>
                </c:pt>
                <c:pt idx="29">
                  <c:v>42.8</c:v>
                </c:pt>
                <c:pt idx="30">
                  <c:v>41.2</c:v>
                </c:pt>
                <c:pt idx="31">
                  <c:v>41.5</c:v>
                </c:pt>
                <c:pt idx="32">
                  <c:v>39.5</c:v>
                </c:pt>
                <c:pt idx="33">
                  <c:v>38.1</c:v>
                </c:pt>
                <c:pt idx="34">
                  <c:v>36.799999999999997</c:v>
                </c:pt>
                <c:pt idx="35">
                  <c:v>35.9</c:v>
                </c:pt>
                <c:pt idx="36">
                  <c:v>34.9</c:v>
                </c:pt>
                <c:pt idx="37">
                  <c:v>33.6</c:v>
                </c:pt>
                <c:pt idx="38">
                  <c:v>32.9</c:v>
                </c:pt>
                <c:pt idx="39">
                  <c:v>31.5</c:v>
                </c:pt>
                <c:pt idx="40">
                  <c:v>31.1</c:v>
                </c:pt>
                <c:pt idx="41">
                  <c:v>30.4</c:v>
                </c:pt>
                <c:pt idx="42">
                  <c:v>30.2</c:v>
                </c:pt>
                <c:pt idx="43">
                  <c:v>29.5</c:v>
                </c:pt>
                <c:pt idx="44">
                  <c:v>28.5</c:v>
                </c:pt>
                <c:pt idx="45">
                  <c:v>26.7</c:v>
                </c:pt>
                <c:pt idx="46">
                  <c:v>25.2</c:v>
                </c:pt>
                <c:pt idx="47">
                  <c:v>23.4</c:v>
                </c:pt>
                <c:pt idx="48">
                  <c:v>21.6</c:v>
                </c:pt>
                <c:pt idx="49">
                  <c:v>20.100000000000001</c:v>
                </c:pt>
                <c:pt idx="50">
                  <c:v>18.5</c:v>
                </c:pt>
                <c:pt idx="51">
                  <c:v>17.7</c:v>
                </c:pt>
                <c:pt idx="52">
                  <c:v>16.3</c:v>
                </c:pt>
                <c:pt idx="53">
                  <c:v>14.7</c:v>
                </c:pt>
                <c:pt idx="54">
                  <c:v>12.9</c:v>
                </c:pt>
                <c:pt idx="55">
                  <c:v>10.9</c:v>
                </c:pt>
                <c:pt idx="56">
                  <c:v>8.9700000000000006</c:v>
                </c:pt>
                <c:pt idx="57">
                  <c:v>7.48</c:v>
                </c:pt>
                <c:pt idx="58">
                  <c:v>6.18</c:v>
                </c:pt>
                <c:pt idx="59">
                  <c:v>4.6500000000000004</c:v>
                </c:pt>
              </c:numCache>
            </c:numRef>
          </c:yVal>
          <c:smooth val="0"/>
          <c:extLst>
            <c:ext xmlns:c16="http://schemas.microsoft.com/office/drawing/2014/chart" uri="{C3380CC4-5D6E-409C-BE32-E72D297353CC}">
              <c16:uniqueId val="{00000001-F710-4C03-BE8A-1C7887453878}"/>
            </c:ext>
          </c:extLst>
        </c:ser>
        <c:dLbls>
          <c:showLegendKey val="0"/>
          <c:showVal val="0"/>
          <c:showCatName val="0"/>
          <c:showSerName val="0"/>
          <c:showPercent val="0"/>
          <c:showBubbleSize val="0"/>
        </c:dLbls>
        <c:axId val="80761216"/>
        <c:axId val="80763136"/>
      </c:scatterChart>
      <c:valAx>
        <c:axId val="80761216"/>
        <c:scaling>
          <c:logBase val="10"/>
          <c:orientation val="minMax"/>
          <c:max val="10"/>
          <c:min val="1.0000000000000004E-5"/>
        </c:scaling>
        <c:delete val="0"/>
        <c:axPos val="b"/>
        <c:majorGridlines/>
        <c:minorGridlines/>
        <c:title>
          <c:tx>
            <c:rich>
              <a:bodyPr/>
              <a:lstStyle/>
              <a:p>
                <a:pPr>
                  <a:defRPr sz="1050"/>
                </a:pPr>
                <a:r>
                  <a:rPr lang="en-GB" sz="1050"/>
                  <a:t>Hz</a:t>
                </a:r>
              </a:p>
            </c:rich>
          </c:tx>
          <c:layout>
            <c:manualLayout>
              <c:xMode val="edge"/>
              <c:yMode val="edge"/>
              <c:x val="0.41657338128404986"/>
              <c:y val="0.91357595149281878"/>
            </c:manualLayout>
          </c:layout>
          <c:overlay val="0"/>
        </c:title>
        <c:numFmt formatCode="0.00000" sourceLinked="0"/>
        <c:majorTickMark val="out"/>
        <c:minorTickMark val="none"/>
        <c:tickLblPos val="nextTo"/>
        <c:txPr>
          <a:bodyPr/>
          <a:lstStyle/>
          <a:p>
            <a:pPr>
              <a:defRPr sz="600"/>
            </a:pPr>
            <a:endParaRPr lang="en-US"/>
          </a:p>
        </c:txPr>
        <c:crossAx val="80763136"/>
        <c:crossesAt val="-300"/>
        <c:crossBetween val="midCat"/>
      </c:valAx>
      <c:valAx>
        <c:axId val="80763136"/>
        <c:scaling>
          <c:orientation val="minMax"/>
          <c:min val="-100"/>
        </c:scaling>
        <c:delete val="0"/>
        <c:axPos val="l"/>
        <c:majorGridlines/>
        <c:minorGridlines>
          <c:spPr>
            <a:ln>
              <a:noFill/>
            </a:ln>
          </c:spPr>
        </c:minorGridlines>
        <c:title>
          <c:tx>
            <c:rich>
              <a:bodyPr rot="-5400000" vert="horz"/>
              <a:lstStyle/>
              <a:p>
                <a:pPr>
                  <a:defRPr sz="1050"/>
                </a:pPr>
                <a:r>
                  <a:rPr lang="en-GB" sz="1050"/>
                  <a:t>PSD (dB) relative to 1  (Pa²/Hz</a:t>
                </a:r>
              </a:p>
            </c:rich>
          </c:tx>
          <c:layout>
            <c:manualLayout>
              <c:xMode val="edge"/>
              <c:yMode val="edge"/>
              <c:x val="1.6744147486273214E-2"/>
              <c:y val="0.20828531829753283"/>
            </c:manualLayout>
          </c:layout>
          <c:overlay val="0"/>
        </c:title>
        <c:numFmt formatCode="General" sourceLinked="1"/>
        <c:majorTickMark val="in"/>
        <c:minorTickMark val="none"/>
        <c:tickLblPos val="low"/>
        <c:txPr>
          <a:bodyPr/>
          <a:lstStyle/>
          <a:p>
            <a:pPr>
              <a:defRPr sz="800"/>
            </a:pPr>
            <a:endParaRPr lang="en-US"/>
          </a:p>
        </c:txPr>
        <c:crossAx val="80761216"/>
        <c:crossesAt val="100"/>
        <c:crossBetween val="midCat"/>
        <c:majorUnit val="10"/>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02-Jun-23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8.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3" Type="http://schemas.openxmlformats.org/officeDocument/2006/relationships/slideLayout" Target="../slideLayouts/slideLayout4.xml"/><Relationship Id="rId21" Type="http://schemas.openxmlformats.org/officeDocument/2006/relationships/image" Target="../media/image15.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7.emf"/><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slide" Target="../slides/slide4.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9.xml"/><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image" Target="../media/image16.emf"/><Relationship Id="rId10" Type="http://schemas.openxmlformats.org/officeDocument/2006/relationships/slideLayout" Target="../slideLayouts/slideLayout11.xml"/><Relationship Id="rId19" Type="http://schemas.openxmlformats.org/officeDocument/2006/relationships/image" Target="../media/image14.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slide" Target="../slides/slide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8.xml"/><Relationship Id="rId1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jpg"/><Relationship Id="rId18" Type="http://schemas.openxmlformats.org/officeDocument/2006/relationships/image" Target="../media/image13.emf"/><Relationship Id="rId3" Type="http://schemas.openxmlformats.org/officeDocument/2006/relationships/slideLayout" Target="../slideLayouts/slideLayout16.xml"/><Relationship Id="rId21" Type="http://schemas.openxmlformats.org/officeDocument/2006/relationships/image" Target="../media/image15.emf"/><Relationship Id="rId7" Type="http://schemas.openxmlformats.org/officeDocument/2006/relationships/slideLayout" Target="../slideLayouts/slideLayout20.xml"/><Relationship Id="rId12" Type="http://schemas.openxmlformats.org/officeDocument/2006/relationships/theme" Target="../theme/theme4.xml"/><Relationship Id="rId17" Type="http://schemas.openxmlformats.org/officeDocument/2006/relationships/slide" Target="../slides/slide2.xml"/><Relationship Id="rId25" Type="http://schemas.openxmlformats.org/officeDocument/2006/relationships/image" Target="../media/image17.emf"/><Relationship Id="rId2" Type="http://schemas.openxmlformats.org/officeDocument/2006/relationships/slideLayout" Target="../slideLayouts/slideLayout15.xml"/><Relationship Id="rId16" Type="http://schemas.openxmlformats.org/officeDocument/2006/relationships/image" Target="../media/image12.emf"/><Relationship Id="rId20" Type="http://schemas.openxmlformats.org/officeDocument/2006/relationships/slide" Target="../slides/slid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 Target="../slides/slide9.xml"/><Relationship Id="rId5" Type="http://schemas.openxmlformats.org/officeDocument/2006/relationships/slideLayout" Target="../slideLayouts/slideLayout18.xml"/><Relationship Id="rId15" Type="http://schemas.openxmlformats.org/officeDocument/2006/relationships/image" Target="../media/image11.emf"/><Relationship Id="rId23" Type="http://schemas.openxmlformats.org/officeDocument/2006/relationships/image" Target="../media/image16.emf"/><Relationship Id="rId10" Type="http://schemas.openxmlformats.org/officeDocument/2006/relationships/slideLayout" Target="../slideLayouts/slideLayout23.xml"/><Relationship Id="rId19" Type="http://schemas.openxmlformats.org/officeDocument/2006/relationships/image" Target="../media/image14.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0.emf"/><Relationship Id="rId22" Type="http://schemas.openxmlformats.org/officeDocument/2006/relationships/slide" Target="../slides/slide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8.xml"/><Relationship Id="rId14"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jpg"/><Relationship Id="rId18" Type="http://schemas.openxmlformats.org/officeDocument/2006/relationships/image" Target="../media/image13.emf"/><Relationship Id="rId3" Type="http://schemas.openxmlformats.org/officeDocument/2006/relationships/slideLayout" Target="../slideLayouts/slideLayout28.xml"/><Relationship Id="rId21" Type="http://schemas.openxmlformats.org/officeDocument/2006/relationships/image" Target="../media/image15.emf"/><Relationship Id="rId7" Type="http://schemas.openxmlformats.org/officeDocument/2006/relationships/slideLayout" Target="../slideLayouts/slideLayout32.xml"/><Relationship Id="rId12" Type="http://schemas.openxmlformats.org/officeDocument/2006/relationships/theme" Target="../theme/theme6.xml"/><Relationship Id="rId17" Type="http://schemas.openxmlformats.org/officeDocument/2006/relationships/slide" Target="../slides/slide2.xml"/><Relationship Id="rId25" Type="http://schemas.openxmlformats.org/officeDocument/2006/relationships/image" Target="../media/image17.emf"/><Relationship Id="rId2" Type="http://schemas.openxmlformats.org/officeDocument/2006/relationships/slideLayout" Target="../slideLayouts/slideLayout27.xml"/><Relationship Id="rId16" Type="http://schemas.openxmlformats.org/officeDocument/2006/relationships/image" Target="../media/image12.emf"/><Relationship Id="rId20" Type="http://schemas.openxmlformats.org/officeDocument/2006/relationships/slide" Target="../slides/slid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 Target="../slides/slide9.xml"/><Relationship Id="rId5" Type="http://schemas.openxmlformats.org/officeDocument/2006/relationships/slideLayout" Target="../slideLayouts/slideLayout30.xml"/><Relationship Id="rId15" Type="http://schemas.openxmlformats.org/officeDocument/2006/relationships/image" Target="../media/image11.emf"/><Relationship Id="rId23" Type="http://schemas.openxmlformats.org/officeDocument/2006/relationships/image" Target="../media/image16.emf"/><Relationship Id="rId10" Type="http://schemas.openxmlformats.org/officeDocument/2006/relationships/slideLayout" Target="../slideLayouts/slideLayout35.xml"/><Relationship Id="rId19" Type="http://schemas.openxmlformats.org/officeDocument/2006/relationships/image" Target="../media/image14.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0.emf"/><Relationship Id="rId22" Type="http://schemas.openxmlformats.org/officeDocument/2006/relationships/slide" Target="../slides/slid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76813"/>
            <a:ext cx="1866900" cy="1635125"/>
            <a:chOff x="3252" y="3135"/>
            <a:chExt cx="1176" cy="1030"/>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a:extLst>
                <a:ext uri="{FF2B5EF4-FFF2-40B4-BE49-F238E27FC236}">
                  <a16:creationId xmlns:a16="http://schemas.microsoft.com/office/drawing/2014/main" id="{54CF3D70-20B2-28DE-998B-4645A15E6A28}"/>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8">
              <a:extLst>
                <a:ext uri="{FF2B5EF4-FFF2-40B4-BE49-F238E27FC236}">
                  <a16:creationId xmlns:a16="http://schemas.microsoft.com/office/drawing/2014/main" id="{94C55B98-E3B1-18AB-1449-2A283807E0F5}"/>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2" name="Group 4">
            <a:extLst>
              <a:ext uri="{FF2B5EF4-FFF2-40B4-BE49-F238E27FC236}">
                <a16:creationId xmlns:a16="http://schemas.microsoft.com/office/drawing/2014/main" id="{5DBCFC7D-72C0-2FCC-B77F-82B836675203}"/>
              </a:ext>
            </a:extLst>
          </p:cNvPr>
          <p:cNvGrpSpPr>
            <a:grpSpLocks noChangeAspect="1"/>
          </p:cNvGrpSpPr>
          <p:nvPr userDrawn="1"/>
        </p:nvGrpSpPr>
        <p:grpSpPr bwMode="auto">
          <a:xfrm>
            <a:off x="11020425" y="5045423"/>
            <a:ext cx="1003300" cy="1214437"/>
            <a:chOff x="6942" y="3403"/>
            <a:chExt cx="632" cy="765"/>
          </a:xfrm>
        </p:grpSpPr>
        <p:sp>
          <p:nvSpPr>
            <p:cNvPr id="4" name="AutoShape 3">
              <a:extLst>
                <a:ext uri="{FF2B5EF4-FFF2-40B4-BE49-F238E27FC236}">
                  <a16:creationId xmlns:a16="http://schemas.microsoft.com/office/drawing/2014/main" id="{9A6BB605-34E7-70FB-3CAA-485B75FD6977}"/>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5">
              <a:extLst>
                <a:ext uri="{FF2B5EF4-FFF2-40B4-BE49-F238E27FC236}">
                  <a16:creationId xmlns:a16="http://schemas.microsoft.com/office/drawing/2014/main" id="{226D775E-39DB-6B59-2ECF-47778E3D8F8A}"/>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a16="http://schemas.microsoft.com/office/drawing/2014/main" id="{188410EA-E59E-33BC-1C8C-3911F102DBA6}"/>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a16="http://schemas.microsoft.com/office/drawing/2014/main" id="{9CD289E2-DE95-5254-8292-54AA96A33924}"/>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a16="http://schemas.microsoft.com/office/drawing/2014/main" id="{DD6E1AF2-CA6D-5D19-D164-DDB007CF64C9}"/>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7"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1" name="Picture 30">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32" name="Picture 31">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33" name="Picture 32">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34" name="Picture 33">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35" name="Picture 34">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36" name="Picture 35">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38"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76813"/>
            <a:ext cx="1866900" cy="1635125"/>
            <a:chOff x="3252" y="3135"/>
            <a:chExt cx="1176" cy="1030"/>
          </a:xfrm>
        </p:grpSpPr>
        <p:sp>
          <p:nvSpPr>
            <p:cNvPr id="39"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7">
              <a:extLst>
                <a:ext uri="{FF2B5EF4-FFF2-40B4-BE49-F238E27FC236}">
                  <a16:creationId xmlns:a16="http://schemas.microsoft.com/office/drawing/2014/main" id="{54CF3D70-20B2-28DE-998B-4645A15E6A28}"/>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8">
              <a:extLst>
                <a:ext uri="{FF2B5EF4-FFF2-40B4-BE49-F238E27FC236}">
                  <a16:creationId xmlns:a16="http://schemas.microsoft.com/office/drawing/2014/main" id="{94C55B98-E3B1-18AB-1449-2A283807E0F5}"/>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1"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52"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56"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9"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60"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64"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7" name="TextBox 66">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p:nvPicPr>
        <p:blipFill>
          <a:blip r:embed="rId18"/>
          <a:stretch>
            <a:fillRect/>
          </a:stretch>
        </p:blipFill>
        <p:spPr>
          <a:xfrm>
            <a:off x="11060217" y="2647996"/>
            <a:ext cx="933450" cy="184150"/>
          </a:xfrm>
          <a:prstGeom prst="rect">
            <a:avLst/>
          </a:prstGeom>
        </p:spPr>
      </p:pic>
      <p:pic>
        <p:nvPicPr>
          <p:cNvPr id="14" name="Picture 13">
            <a:hlinkClick r:id="rId17" action="ppaction://hlinksldjump"/>
            <a:extLst>
              <a:ext uri="{FF2B5EF4-FFF2-40B4-BE49-F238E27FC236}">
                <a16:creationId xmlns:a16="http://schemas.microsoft.com/office/drawing/2014/main" id="{C6614BEE-8298-81AD-5FC7-9A1D55CBFFD4}"/>
              </a:ext>
            </a:extLst>
          </p:cNvPr>
          <p:cNvPicPr>
            <a:picLocks noChangeAspect="1"/>
          </p:cNvPicPr>
          <p:nvPr/>
        </p:nvPicPr>
        <p:blipFill>
          <a:blip r:embed="rId19"/>
          <a:stretch>
            <a:fillRect/>
          </a:stretch>
        </p:blipFill>
        <p:spPr>
          <a:xfrm>
            <a:off x="11060217" y="2954826"/>
            <a:ext cx="933450" cy="184150"/>
          </a:xfrm>
          <a:prstGeom prst="rect">
            <a:avLst/>
          </a:prstGeom>
        </p:spPr>
      </p:pic>
      <p:pic>
        <p:nvPicPr>
          <p:cNvPr id="18" name="Picture 17">
            <a:hlinkClick r:id="rId20" action="ppaction://hlinksldjump"/>
            <a:extLst>
              <a:ext uri="{FF2B5EF4-FFF2-40B4-BE49-F238E27FC236}">
                <a16:creationId xmlns:a16="http://schemas.microsoft.com/office/drawing/2014/main" id="{0A87332A-61E9-1C89-2491-277B41F89431}"/>
              </a:ext>
            </a:extLst>
          </p:cNvPr>
          <p:cNvPicPr>
            <a:picLocks noChangeAspect="1"/>
          </p:cNvPicPr>
          <p:nvPr/>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67A99071-839F-930B-4D41-6C7DA07AA659}"/>
              </a:ext>
            </a:extLst>
          </p:cNvPr>
          <p:cNvPicPr>
            <a:picLocks noChangeAspect="1"/>
          </p:cNvPicPr>
          <p:nvPr/>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5AFC338-2E6E-576E-B989-8F443AA7401A}"/>
              </a:ext>
            </a:extLst>
          </p:cNvPr>
          <p:cNvPicPr>
            <a:picLocks noChangeAspect="1"/>
          </p:cNvPicPr>
          <p:nvPr/>
        </p:nvPicPr>
        <p:blipFill>
          <a:blip r:embed="rId25"/>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31" name="Picture 30">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32" name="Picture 31">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33" name="Picture 32">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34" name="Picture 33">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35" name="Picture 34">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36" name="Picture 35">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38"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76813"/>
            <a:ext cx="1866900" cy="1635125"/>
            <a:chOff x="3252" y="3135"/>
            <a:chExt cx="1176" cy="1030"/>
          </a:xfrm>
        </p:grpSpPr>
        <p:sp>
          <p:nvSpPr>
            <p:cNvPr id="39"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7">
              <a:extLst>
                <a:ext uri="{FF2B5EF4-FFF2-40B4-BE49-F238E27FC236}">
                  <a16:creationId xmlns:a16="http://schemas.microsoft.com/office/drawing/2014/main" id="{54CF3D70-20B2-28DE-998B-4645A15E6A28}"/>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8">
              <a:extLst>
                <a:ext uri="{FF2B5EF4-FFF2-40B4-BE49-F238E27FC236}">
                  <a16:creationId xmlns:a16="http://schemas.microsoft.com/office/drawing/2014/main" id="{94C55B98-E3B1-18AB-1449-2A283807E0F5}"/>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1"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52"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56"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9"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60"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64"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7" name="TextBox 66">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p:nvPicPr>
        <p:blipFill>
          <a:blip r:embed="rId18"/>
          <a:stretch>
            <a:fillRect/>
          </a:stretch>
        </p:blipFill>
        <p:spPr>
          <a:xfrm>
            <a:off x="11060217" y="2647996"/>
            <a:ext cx="933450" cy="184150"/>
          </a:xfrm>
          <a:prstGeom prst="rect">
            <a:avLst/>
          </a:prstGeom>
        </p:spPr>
      </p:pic>
      <p:pic>
        <p:nvPicPr>
          <p:cNvPr id="14" name="Picture 13">
            <a:hlinkClick r:id="rId17" action="ppaction://hlinksldjump"/>
            <a:extLst>
              <a:ext uri="{FF2B5EF4-FFF2-40B4-BE49-F238E27FC236}">
                <a16:creationId xmlns:a16="http://schemas.microsoft.com/office/drawing/2014/main" id="{C6614BEE-8298-81AD-5FC7-9A1D55CBFFD4}"/>
              </a:ext>
            </a:extLst>
          </p:cNvPr>
          <p:cNvPicPr>
            <a:picLocks noChangeAspect="1"/>
          </p:cNvPicPr>
          <p:nvPr/>
        </p:nvPicPr>
        <p:blipFill>
          <a:blip r:embed="rId19"/>
          <a:stretch>
            <a:fillRect/>
          </a:stretch>
        </p:blipFill>
        <p:spPr>
          <a:xfrm>
            <a:off x="11060217" y="2954826"/>
            <a:ext cx="933450" cy="184150"/>
          </a:xfrm>
          <a:prstGeom prst="rect">
            <a:avLst/>
          </a:prstGeom>
        </p:spPr>
      </p:pic>
      <p:pic>
        <p:nvPicPr>
          <p:cNvPr id="18" name="Picture 17">
            <a:hlinkClick r:id="rId20" action="ppaction://hlinksldjump"/>
            <a:extLst>
              <a:ext uri="{FF2B5EF4-FFF2-40B4-BE49-F238E27FC236}">
                <a16:creationId xmlns:a16="http://schemas.microsoft.com/office/drawing/2014/main" id="{0A87332A-61E9-1C89-2491-277B41F89431}"/>
              </a:ext>
            </a:extLst>
          </p:cNvPr>
          <p:cNvPicPr>
            <a:picLocks noChangeAspect="1"/>
          </p:cNvPicPr>
          <p:nvPr/>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67A99071-839F-930B-4D41-6C7DA07AA659}"/>
              </a:ext>
            </a:extLst>
          </p:cNvPr>
          <p:cNvPicPr>
            <a:picLocks noChangeAspect="1"/>
          </p:cNvPicPr>
          <p:nvPr/>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5AFC338-2E6E-576E-B989-8F443AA7401A}"/>
              </a:ext>
            </a:extLst>
          </p:cNvPr>
          <p:cNvPicPr>
            <a:picLocks noChangeAspect="1"/>
          </p:cNvPicPr>
          <p:nvPr/>
        </p:nvPicPr>
        <p:blipFill>
          <a:blip r:embed="rId25"/>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147642"/>
            <a:ext cx="7208200" cy="1077218"/>
          </a:xfrm>
          <a:prstGeom prst="rect">
            <a:avLst/>
          </a:prstGeom>
          <a:noFill/>
        </p:spPr>
        <p:txBody>
          <a:bodyPr wrap="square" rtlCol="0">
            <a:spAutoFit/>
          </a:bodyPr>
          <a:lstStyle/>
          <a:p>
            <a:pPr algn="ctr"/>
            <a:r>
              <a:rPr lang="en-GB" b="1" dirty="0">
                <a:solidFill>
                  <a:schemeClr val="bg1"/>
                </a:solidFill>
                <a:latin typeface="Arial Rounded MT Bold" panose="020F0704030504030204" pitchFamily="34" charset="0"/>
              </a:rPr>
              <a:t>Noise Study Examples for Infrasound Stations </a:t>
            </a:r>
          </a:p>
          <a:p>
            <a:pPr algn="ctr"/>
            <a:r>
              <a:rPr lang="en-US" dirty="0">
                <a:solidFill>
                  <a:schemeClr val="bg1"/>
                </a:solidFill>
                <a:latin typeface="Arial" panose="020B0604020202020204" pitchFamily="34" charset="0"/>
                <a:cs typeface="Arial" panose="020B0604020202020204" pitchFamily="34" charset="0"/>
              </a:rPr>
              <a:t>P.Martysevich</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Ichrak Ketata</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Y.Starovoyt</a:t>
            </a:r>
            <a:r>
              <a:rPr lang="en-US" baseline="30000" dirty="0">
                <a:solidFill>
                  <a:schemeClr val="bg1"/>
                </a:solidFill>
                <a:latin typeface="Arial" panose="020B0604020202020204" pitchFamily="34" charset="0"/>
                <a:cs typeface="Arial" panose="020B0604020202020204" pitchFamily="34" charset="0"/>
              </a:rPr>
              <a:t>2</a:t>
            </a:r>
            <a:endParaRPr lang="x-none" b="1" dirty="0">
              <a:solidFill>
                <a:schemeClr val="bg1"/>
              </a:solidFill>
              <a:latin typeface="Arial" panose="020B0604020202020204" pitchFamily="34" charset="0"/>
              <a:cs typeface="Arial" panose="020B0604020202020204" pitchFamily="34" charset="0"/>
            </a:endParaRPr>
          </a:p>
          <a:p>
            <a:pPr algn="ctr"/>
            <a:r>
              <a:rPr lang="en-US" sz="1400" baseline="30000"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CTBTO, </a:t>
            </a:r>
            <a:r>
              <a:rPr lang="en-US" sz="1400" dirty="0" err="1">
                <a:solidFill>
                  <a:schemeClr val="bg1"/>
                </a:solidFill>
                <a:latin typeface="Arial" panose="020B0604020202020204" pitchFamily="34" charset="0"/>
                <a:cs typeface="Arial" panose="020B0604020202020204" pitchFamily="34" charset="0"/>
              </a:rPr>
              <a:t>Wagramerstrasse</a:t>
            </a:r>
            <a:r>
              <a:rPr lang="en-US" sz="1400" dirty="0">
                <a:solidFill>
                  <a:schemeClr val="bg1"/>
                </a:solidFill>
                <a:latin typeface="Arial" panose="020B0604020202020204" pitchFamily="34" charset="0"/>
                <a:cs typeface="Arial" panose="020B0604020202020204" pitchFamily="34" charset="0"/>
              </a:rPr>
              <a:t> 5, 1220 Vienna,  Austria;</a:t>
            </a:r>
          </a:p>
          <a:p>
            <a:pPr algn="ctr"/>
            <a:r>
              <a:rPr lang="en-US" sz="1400" baseline="30000" dirty="0">
                <a:solidFill>
                  <a:schemeClr val="bg1"/>
                </a:solidFill>
                <a:latin typeface="Arial" panose="020B0604020202020204" pitchFamily="34" charset="0"/>
                <a:cs typeface="Arial" panose="020B0604020202020204" pitchFamily="34" charset="0"/>
              </a:rPr>
              <a:t>2</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Addproject</a:t>
            </a:r>
            <a:r>
              <a:rPr lang="en-US" sz="1400"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C/Conde Duque 48, </a:t>
            </a:r>
            <a:r>
              <a:rPr lang="en-GB" sz="1400" dirty="0" err="1">
                <a:solidFill>
                  <a:schemeClr val="bg1"/>
                </a:solidFill>
                <a:latin typeface="Arial" panose="020B0604020202020204" pitchFamily="34" charset="0"/>
                <a:cs typeface="Arial" panose="020B0604020202020204" pitchFamily="34" charset="0"/>
              </a:rPr>
              <a:t>bajo</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izda</a:t>
            </a:r>
            <a:r>
              <a:rPr lang="en-GB" sz="1400" dirty="0">
                <a:solidFill>
                  <a:schemeClr val="bg1"/>
                </a:solidFill>
                <a:latin typeface="Arial" panose="020B0604020202020204" pitchFamily="34" charset="0"/>
                <a:cs typeface="Arial" panose="020B0604020202020204" pitchFamily="34" charset="0"/>
              </a:rPr>
              <a:t>, 28015 Madrid, Spain</a:t>
            </a: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60"/>
            <a:ext cx="2069019" cy="2053278"/>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Arial" panose="020B0604020202020204" pitchFamily="34" charset="0"/>
                <a:ea typeface="Calibri" panose="020F0502020204030204" pitchFamily="34" charset="0"/>
                <a:cs typeface="Arial" panose="020B0604020202020204" pitchFamily="34" charset="0"/>
              </a:rPr>
              <a:t>This poster describes </a:t>
            </a:r>
            <a:r>
              <a:rPr lang="en-GB" sz="1200" dirty="0">
                <a:effectLst/>
                <a:latin typeface="Arial" panose="020B0604020202020204" pitchFamily="34" charset="0"/>
                <a:ea typeface="Calibri" panose="020F0502020204030204" pitchFamily="34" charset="0"/>
                <a:cs typeface="Arial" panose="020B0604020202020204" pitchFamily="34" charset="0"/>
              </a:rPr>
              <a:t>recent development in infrasound  (</a:t>
            </a:r>
            <a:r>
              <a:rPr lang="en-GB" sz="1200" dirty="0">
                <a:latin typeface="Arial" panose="020B0604020202020204" pitchFamily="34" charset="0"/>
                <a:ea typeface="Calibri" panose="020F0502020204030204" pitchFamily="34" charset="0"/>
                <a:cs typeface="Arial" panose="020B0604020202020204" pitchFamily="34" charset="0"/>
              </a:rPr>
              <a:t>IS) </a:t>
            </a:r>
            <a:r>
              <a:rPr lang="en-GB" sz="1200" dirty="0">
                <a:effectLst/>
                <a:latin typeface="Arial" panose="020B0604020202020204" pitchFamily="34" charset="0"/>
                <a:ea typeface="Calibri" panose="020F0502020204030204" pitchFamily="34" charset="0"/>
                <a:cs typeface="Arial" panose="020B0604020202020204" pitchFamily="34" charset="0"/>
              </a:rPr>
              <a:t>noise studies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The noise study is compliant with requirements of the IMS Operational Manual for IS monitoring. </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P3.1-192</a:t>
            </a:r>
            <a:endParaRPr lang="x-none"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88261" y="5429984"/>
            <a:ext cx="698939" cy="741356"/>
          </a:xfrm>
          <a:prstGeom prst="rect">
            <a:avLst/>
          </a:prstGeom>
        </p:spPr>
        <p:txBody>
          <a:bodyPr anchor="ctr"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C892C65-B28E-B36F-7A44-E4E303D43C8D}"/>
              </a:ext>
            </a:extLst>
          </p:cNvPr>
          <p:cNvSpPr txBox="1">
            <a:spLocks/>
          </p:cNvSpPr>
          <p:nvPr/>
        </p:nvSpPr>
        <p:spPr>
          <a:xfrm>
            <a:off x="2696705" y="2958858"/>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C892C65-B28E-B36F-7A44-E4E303D43C8D}"/>
              </a:ext>
            </a:extLst>
          </p:cNvPr>
          <p:cNvSpPr txBox="1">
            <a:spLocks/>
          </p:cNvSpPr>
          <p:nvPr/>
        </p:nvSpPr>
        <p:spPr>
          <a:xfrm>
            <a:off x="2696704" y="2949546"/>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Noise Study calculator was compiled by IMS/ED/SA, incorporating self-noise measured data for sensors and digitizers, as well as minimum infrasound noise data at operating IMS infrasound stations. </a:t>
            </a:r>
          </a:p>
        </p:txBody>
      </p:sp>
      <p:sp>
        <p:nvSpPr>
          <p:cNvPr id="13" name="Title 1">
            <a:extLst>
              <a:ext uri="{FF2B5EF4-FFF2-40B4-BE49-F238E27FC236}">
                <a16:creationId xmlns:a16="http://schemas.microsoft.com/office/drawing/2014/main" id="{5C892C65-B28E-B36F-7A44-E4E303D43C8D}"/>
              </a:ext>
            </a:extLst>
          </p:cNvPr>
          <p:cNvSpPr txBox="1">
            <a:spLocks/>
          </p:cNvSpPr>
          <p:nvPr/>
        </p:nvSpPr>
        <p:spPr>
          <a:xfrm>
            <a:off x="9937000" y="2958860"/>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station Noise Studies become important part for sustainment of the existing and for  the upcoming infrasound installations  driven by  (a) development of updated acoustic noise models and (b) emerging of modern infrasound sensors and low self-noise digitizers.</a:t>
            </a:r>
            <a:endParaRPr lang="en-US" sz="12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C239920B-517C-C6E6-EA48-D309EFEEA668}"/>
              </a:ext>
            </a:extLst>
          </p:cNvPr>
          <p:cNvSpPr txBox="1">
            <a:spLocks/>
          </p:cNvSpPr>
          <p:nvPr/>
        </p:nvSpPr>
        <p:spPr>
          <a:xfrm>
            <a:off x="7426272" y="2968172"/>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C3153D97-735A-7526-2B5A-C884893BE35F}"/>
              </a:ext>
            </a:extLst>
          </p:cNvPr>
          <p:cNvSpPr txBox="1">
            <a:spLocks/>
          </p:cNvSpPr>
          <p:nvPr/>
        </p:nvSpPr>
        <p:spPr>
          <a:xfrm>
            <a:off x="7426272" y="2968170"/>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4DF69F84-24E7-2365-201A-C17755F897D7}"/>
              </a:ext>
            </a:extLst>
          </p:cNvPr>
          <p:cNvSpPr txBox="1">
            <a:spLocks/>
          </p:cNvSpPr>
          <p:nvPr/>
        </p:nvSpPr>
        <p:spPr>
          <a:xfrm>
            <a:off x="7426271" y="2958858"/>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tool was created for infrasound noise study. Infrasound noise depository created and populated by minimum local noise data for 11 IMS infrasound stations (21% of the network). Noise study performed for 10 infrasound stations passing major upgrade. </a:t>
            </a: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 Infrasound Noise Study</a:t>
            </a:r>
            <a:endParaRPr lang="x-none" sz="2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600528-E8B7-9908-9F49-D2C947FAF174}"/>
                  </a:ext>
                </a:extLst>
              </p:cNvPr>
              <p:cNvSpPr txBox="1"/>
              <p:nvPr/>
            </p:nvSpPr>
            <p:spPr>
              <a:xfrm>
                <a:off x="166174" y="1143994"/>
                <a:ext cx="5345827" cy="5612242"/>
              </a:xfrm>
              <a:prstGeom prst="rect">
                <a:avLst/>
              </a:prstGeom>
              <a:noFill/>
            </p:spPr>
            <p:txBody>
              <a:bodyPr wrap="square">
                <a:spAutoFit/>
              </a:bodyPr>
              <a:lstStyle/>
              <a:p>
                <a:pPr fontAlgn="base">
                  <a:spcBef>
                    <a:spcPts val="600"/>
                  </a:spcBef>
                  <a:spcAft>
                    <a:spcPct val="0"/>
                  </a:spcAft>
                  <a:defRPr/>
                </a:pPr>
                <a:r>
                  <a:rPr lang="en-GB" sz="1800" b="1" dirty="0">
                    <a:latin typeface="Arial" panose="020B0604020202020204" pitchFamily="34" charset="0"/>
                    <a:cs typeface="Arial" panose="020B0604020202020204" pitchFamily="34" charset="0"/>
                  </a:rPr>
                  <a:t>Minimum Noise Level Discussion:</a:t>
                </a:r>
              </a:p>
              <a:p>
                <a:pPr marL="285750" indent="-285750" fontAlgn="base">
                  <a:spcBef>
                    <a:spcPts val="600"/>
                  </a:spcBef>
                  <a:spcAft>
                    <a:spcPct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minimum acoustic noise </a:t>
                </a:r>
                <a:r>
                  <a:rPr lang="en-US" dirty="0">
                    <a:latin typeface="Arial" panose="020B0604020202020204" pitchFamily="34" charset="0"/>
                    <a:cs typeface="Arial" panose="020B0604020202020204" pitchFamily="34" charset="0"/>
                  </a:rPr>
                  <a:t>is described in the OM as “</a:t>
                </a:r>
                <a:r>
                  <a:rPr lang="en-US" b="1" i="1" dirty="0">
                    <a:latin typeface="Arial" panose="020B0604020202020204" pitchFamily="34" charset="0"/>
                    <a:cs typeface="Arial" panose="020B0604020202020204" pitchFamily="34" charset="0"/>
                  </a:rPr>
                  <a:t>minimum noise level at 1 Hz: ~5 mPa</a:t>
                </a:r>
                <a:r>
                  <a:rPr lang="en-US" dirty="0">
                    <a:latin typeface="Arial" panose="020B0604020202020204" pitchFamily="34" charset="0"/>
                    <a:cs typeface="Arial" panose="020B0604020202020204" pitchFamily="34" charset="0"/>
                  </a:rPr>
                  <a:t>”. The re-calculation of the given value to </a:t>
                </a:r>
                <a:r>
                  <a:rPr lang="en-US" dirty="0">
                    <a:latin typeface="Arial" panose="020B0604020202020204" pitchFamily="34" charset="0"/>
                    <a:ea typeface="Calibri" panose="020F0502020204030204" pitchFamily="34" charset="0"/>
                    <a:cs typeface="Arial" panose="020B0604020202020204" pitchFamily="34" charset="0"/>
                  </a:rPr>
                  <a:t>dB relative to </a:t>
                </a:r>
                <a:r>
                  <a:rPr lang="en-GB" dirty="0">
                    <a:effectLst/>
                    <a:latin typeface="Arial" panose="020B0604020202020204" pitchFamily="34" charset="0"/>
                    <a:ea typeface="Calibri" panose="020F0502020204030204" pitchFamily="34" charset="0"/>
                    <a:cs typeface="Arial" panose="020B0604020202020204" pitchFamily="34" charset="0"/>
                  </a:rPr>
                  <a:t>1 Pa</a:t>
                </a:r>
                <a:r>
                  <a:rPr lang="en-GB" baseline="30000" dirty="0">
                    <a:effectLst/>
                    <a:latin typeface="Arial" panose="020B0604020202020204" pitchFamily="34" charset="0"/>
                    <a:ea typeface="Calibri" panose="020F0502020204030204" pitchFamily="34" charset="0"/>
                    <a:cs typeface="Arial" panose="020B0604020202020204" pitchFamily="34" charset="0"/>
                  </a:rPr>
                  <a:t>2</a:t>
                </a:r>
                <a:r>
                  <a:rPr lang="en-GB" dirty="0">
                    <a:effectLst/>
                    <a:latin typeface="Arial" panose="020B0604020202020204" pitchFamily="34" charset="0"/>
                    <a:ea typeface="Calibri" panose="020F0502020204030204" pitchFamily="34" charset="0"/>
                    <a:cs typeface="Arial" panose="020B0604020202020204" pitchFamily="34" charset="0"/>
                  </a:rPr>
                  <a:t>/Hz gives the value of </a:t>
                </a:r>
                <a:r>
                  <a:rPr lang="en-GB" b="1" dirty="0">
                    <a:effectLst/>
                    <a:latin typeface="Arial" panose="020B0604020202020204" pitchFamily="34" charset="0"/>
                    <a:ea typeface="Calibri" panose="020F0502020204030204" pitchFamily="34" charset="0"/>
                    <a:cs typeface="Arial" panose="020B0604020202020204" pitchFamily="34" charset="0"/>
                  </a:rPr>
                  <a:t>-46 dB (Pa</a:t>
                </a:r>
                <a:r>
                  <a:rPr lang="en-GB" b="1" baseline="30000" dirty="0">
                    <a:effectLst/>
                    <a:latin typeface="Arial" panose="020B0604020202020204" pitchFamily="34" charset="0"/>
                    <a:ea typeface="Calibri" panose="020F0502020204030204" pitchFamily="34" charset="0"/>
                    <a:cs typeface="Arial" panose="020B0604020202020204" pitchFamily="34" charset="0"/>
                  </a:rPr>
                  <a:t>2</a:t>
                </a:r>
                <a:r>
                  <a:rPr lang="en-GB" b="1" dirty="0">
                    <a:effectLst/>
                    <a:latin typeface="Arial" panose="020B0604020202020204" pitchFamily="34" charset="0"/>
                    <a:ea typeface="Calibri" panose="020F0502020204030204" pitchFamily="34" charset="0"/>
                    <a:cs typeface="Arial" panose="020B0604020202020204" pitchFamily="34" charset="0"/>
                  </a:rPr>
                  <a:t>/Hz) </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assuming </a:t>
                </a:r>
                <a:r>
                  <a:rPr lang="en-GB" i="1" dirty="0">
                    <a:solidFill>
                      <a:schemeClr val="tx1"/>
                    </a:solidFill>
                    <a:effectLst/>
                    <a:latin typeface="Arial" panose="020B0604020202020204" pitchFamily="34" charset="0"/>
                    <a:ea typeface="Calibri" panose="020F0502020204030204" pitchFamily="34" charset="0"/>
                    <a:cs typeface="Arial" panose="020B0604020202020204" pitchFamily="34" charset="0"/>
                  </a:rPr>
                  <a:t>5mPa </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was meant as </a:t>
                </a:r>
                <a:r>
                  <a:rPr lang="en-GB" i="1" dirty="0">
                    <a:solidFill>
                      <a:schemeClr val="tx1"/>
                    </a:solidFill>
                    <a:effectLst/>
                    <a:latin typeface="Arial" panose="020B0604020202020204" pitchFamily="34" charset="0"/>
                    <a:ea typeface="Calibri" panose="020F0502020204030204" pitchFamily="34" charset="0"/>
                    <a:cs typeface="Arial" panose="020B0604020202020204" pitchFamily="34" charset="0"/>
                  </a:rPr>
                  <a:t>5mPa</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ad>
                      <m:radPr>
                        <m:degHide m:val="on"/>
                        <m:ctrlPr>
                          <a:rPr lang="en-GB" i="1" smtClean="0">
                            <a:solidFill>
                              <a:schemeClr val="tx1"/>
                            </a:solidFill>
                            <a:effectLst/>
                            <a:latin typeface="Cambria Math" panose="02040503050406030204" pitchFamily="18" charset="0"/>
                            <a:cs typeface="Arial" panose="020B0604020202020204" pitchFamily="34" charset="0"/>
                          </a:rPr>
                        </m:ctrlPr>
                      </m:radPr>
                      <m:deg/>
                      <m:e>
                        <m:r>
                          <a:rPr lang="en-US" b="0" i="1" smtClean="0">
                            <a:solidFill>
                              <a:schemeClr val="tx1"/>
                            </a:solidFill>
                            <a:effectLst/>
                            <a:latin typeface="Cambria Math"/>
                            <a:cs typeface="Arial" panose="020B0604020202020204" pitchFamily="34" charset="0"/>
                          </a:rPr>
                          <m:t>𝐻𝑧</m:t>
                        </m:r>
                      </m:e>
                    </m:rad>
                  </m:oMath>
                </a14:m>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fontAlgn="base">
                  <a:spcBef>
                    <a:spcPts val="600"/>
                  </a:spcBef>
                  <a:spcAft>
                    <a:spcPct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The recent studies (Marty et al. 2021) have shown that the minimum infrasound noise level recorded in the IMS network at 1 Hz is about 24 dB lower than the specified reference value.</a:t>
                </a:r>
              </a:p>
              <a:p>
                <a:pPr marL="285750" indent="-285750" fontAlgn="base">
                  <a:spcBef>
                    <a:spcPts val="600"/>
                  </a:spcBef>
                  <a:spcAft>
                    <a:spcPct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The IMS requirements for sensor self-noise is defined in OM at a single frequency only, while the main intent for the definition of the self-noise is to assure reliable measurements over the entire IMS infrasound pass-band.</a:t>
                </a:r>
                <a:r>
                  <a:rPr lang="en-GB" i="1"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It thus may desire to reconsider the sensor self-noise requirement over the entire infrasound passband.</a:t>
                </a:r>
              </a:p>
            </p:txBody>
          </p:sp>
        </mc:Choice>
        <mc:Fallback xmlns="">
          <p:sp>
            <p:nvSpPr>
              <p:cNvPr id="9" name="TextBox 8">
                <a:extLst>
                  <a:ext uri="{FF2B5EF4-FFF2-40B4-BE49-F238E27FC236}">
                    <a16:creationId xmlns:a16="http://schemas.microsoft.com/office/drawing/2014/main" id="{03600528-E8B7-9908-9F49-D2C947FAF174}"/>
                  </a:ext>
                </a:extLst>
              </p:cNvPr>
              <p:cNvSpPr txBox="1">
                <a:spLocks noRot="1" noChangeAspect="1" noMove="1" noResize="1" noEditPoints="1" noAdjustHandles="1" noChangeArrowheads="1" noChangeShapeType="1" noTextEdit="1"/>
              </p:cNvSpPr>
              <p:nvPr/>
            </p:nvSpPr>
            <p:spPr>
              <a:xfrm>
                <a:off x="166174" y="1143994"/>
                <a:ext cx="5345827" cy="5612242"/>
              </a:xfrm>
              <a:prstGeom prst="rect">
                <a:avLst/>
              </a:prstGeom>
              <a:blipFill>
                <a:blip r:embed="rId2"/>
                <a:stretch>
                  <a:fillRect l="-912" t="-652" r="-1938" b="-870"/>
                </a:stretch>
              </a:blipFill>
            </p:spPr>
            <p:txBody>
              <a:bodyPr/>
              <a:lstStyle/>
              <a:p>
                <a:r>
                  <a:rPr lang="en-GB">
                    <a:noFill/>
                  </a:rPr>
                  <a:t> </a:t>
                </a:r>
              </a:p>
            </p:txBody>
          </p:sp>
        </mc:Fallback>
      </mc:AlternateContent>
      <p:sp>
        <p:nvSpPr>
          <p:cNvPr id="10" name="Title 1">
            <a:extLst>
              <a:ext uri="{FF2B5EF4-FFF2-40B4-BE49-F238E27FC236}">
                <a16:creationId xmlns:a16="http://schemas.microsoft.com/office/drawing/2014/main" id="{F2BE570A-F133-3005-1079-67B7F00A5F31}"/>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012EFF9-D357-E679-F1CD-642572A7A925}"/>
              </a:ext>
            </a:extLst>
          </p:cNvPr>
          <p:cNvPicPr>
            <a:picLocks noChangeAspect="1"/>
          </p:cNvPicPr>
          <p:nvPr/>
        </p:nvPicPr>
        <p:blipFill>
          <a:blip r:embed="rId3"/>
          <a:stretch>
            <a:fillRect/>
          </a:stretch>
        </p:blipFill>
        <p:spPr>
          <a:xfrm>
            <a:off x="5663726" y="1553497"/>
            <a:ext cx="4803703" cy="3191301"/>
          </a:xfrm>
          <a:prstGeom prst="rect">
            <a:avLst/>
          </a:prstGeom>
        </p:spPr>
      </p:pic>
      <p:sp>
        <p:nvSpPr>
          <p:cNvPr id="8" name="TextBox 7">
            <a:extLst>
              <a:ext uri="{FF2B5EF4-FFF2-40B4-BE49-F238E27FC236}">
                <a16:creationId xmlns:a16="http://schemas.microsoft.com/office/drawing/2014/main" id="{A57452DD-2833-28CD-65DA-486320099F86}"/>
              </a:ext>
            </a:extLst>
          </p:cNvPr>
          <p:cNvSpPr txBox="1"/>
          <p:nvPr/>
        </p:nvSpPr>
        <p:spPr>
          <a:xfrm>
            <a:off x="5663726" y="4810952"/>
            <a:ext cx="5107152" cy="1184940"/>
          </a:xfrm>
          <a:prstGeom prst="rect">
            <a:avLst/>
          </a:prstGeom>
          <a:noFill/>
        </p:spPr>
        <p:txBody>
          <a:bodyPr wrap="square">
            <a:spAutoFit/>
          </a:bodyPr>
          <a:lstStyle/>
          <a:p>
            <a:pPr fontAlgn="base">
              <a:spcBef>
                <a:spcPts val="600"/>
              </a:spcBef>
              <a:spcAft>
                <a:spcPct val="0"/>
              </a:spcAft>
              <a:defRPr/>
            </a:pPr>
            <a:r>
              <a:rPr lang="en-GB" sz="1400" b="1" dirty="0">
                <a:solidFill>
                  <a:srgbClr val="BE5702"/>
                </a:solidFill>
                <a:latin typeface="Arial" panose="020B0604020202020204" pitchFamily="34" charset="0"/>
                <a:cs typeface="Arial" panose="020B0604020202020204" pitchFamily="34" charset="0"/>
              </a:rPr>
              <a:t>Brown</a:t>
            </a:r>
            <a:r>
              <a:rPr lang="en-GB" sz="1400" dirty="0">
                <a:latin typeface="Arial" panose="020B0604020202020204" pitchFamily="34" charset="0"/>
                <a:cs typeface="Arial" panose="020B0604020202020204" pitchFamily="34" charset="0"/>
              </a:rPr>
              <a:t> lines: D. Brown et al 2014,  Acoustic Noise Models</a:t>
            </a:r>
          </a:p>
          <a:p>
            <a:pPr fontAlgn="base">
              <a:spcBef>
                <a:spcPts val="600"/>
              </a:spcBef>
              <a:spcAft>
                <a:spcPct val="0"/>
              </a:spcAft>
              <a:defRPr/>
            </a:pPr>
            <a:r>
              <a:rPr lang="en-GB" sz="1400" b="1" dirty="0">
                <a:solidFill>
                  <a:srgbClr val="0070C0"/>
                </a:solidFill>
                <a:latin typeface="Arial" panose="020B0604020202020204" pitchFamily="34" charset="0"/>
                <a:cs typeface="Arial" panose="020B0604020202020204" pitchFamily="34" charset="0"/>
              </a:rPr>
              <a:t>Blue</a:t>
            </a:r>
            <a:r>
              <a:rPr lang="en-GB" sz="1400" dirty="0">
                <a:latin typeface="Arial" panose="020B0604020202020204" pitchFamily="34" charset="0"/>
                <a:cs typeface="Arial" panose="020B0604020202020204" pitchFamily="34" charset="0"/>
              </a:rPr>
              <a:t> lines: J. Marty et al 2021   Acoustic Noise Models</a:t>
            </a:r>
          </a:p>
          <a:p>
            <a:pPr fontAlgn="base">
              <a:spcBef>
                <a:spcPts val="600"/>
              </a:spcBef>
              <a:spcAft>
                <a:spcPct val="0"/>
              </a:spcAft>
              <a:defRPr/>
            </a:pPr>
            <a:r>
              <a:rPr lang="en-GB" sz="1400" b="1" dirty="0">
                <a:solidFill>
                  <a:srgbClr val="C00000"/>
                </a:solidFill>
                <a:latin typeface="Arial" panose="020B0604020202020204" pitchFamily="34" charset="0"/>
                <a:cs typeface="Arial" panose="020B0604020202020204" pitchFamily="34" charset="0"/>
              </a:rPr>
              <a:t>Diamond</a:t>
            </a:r>
            <a:r>
              <a:rPr lang="en-GB" sz="1400" dirty="0">
                <a:latin typeface="Arial" panose="020B0604020202020204" pitchFamily="34" charset="0"/>
                <a:cs typeface="Arial" panose="020B0604020202020204" pitchFamily="34" charset="0"/>
              </a:rPr>
              <a:t> mark: OM defined minimum noise level </a:t>
            </a:r>
          </a:p>
          <a:p>
            <a:pPr fontAlgn="base">
              <a:spcBef>
                <a:spcPts val="600"/>
              </a:spcBef>
              <a:spcAft>
                <a:spcPct val="0"/>
              </a:spcAft>
              <a:defRPr/>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22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 Infrasound Noise Study</a:t>
            </a:r>
            <a:endParaRPr lang="x-none" sz="20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600528-E8B7-9908-9F49-D2C947FAF174}"/>
              </a:ext>
            </a:extLst>
          </p:cNvPr>
          <p:cNvSpPr txBox="1"/>
          <p:nvPr/>
        </p:nvSpPr>
        <p:spPr>
          <a:xfrm>
            <a:off x="120908" y="1236358"/>
            <a:ext cx="4501474" cy="4401205"/>
          </a:xfrm>
          <a:prstGeom prst="rect">
            <a:avLst/>
          </a:prstGeom>
          <a:noFill/>
        </p:spPr>
        <p:txBody>
          <a:bodyPr wrap="square">
            <a:spAutoFit/>
          </a:bodyPr>
          <a:lstStyle/>
          <a:p>
            <a:pPr fontAlgn="base">
              <a:spcBef>
                <a:spcPts val="600"/>
              </a:spcBef>
              <a:spcAft>
                <a:spcPct val="0"/>
              </a:spcAft>
              <a:defRPr/>
            </a:pPr>
            <a:r>
              <a:rPr lang="en-GB" sz="1800" b="1" dirty="0">
                <a:latin typeface="Arial" panose="020B0604020202020204" pitchFamily="34" charset="0"/>
                <a:cs typeface="Arial" panose="020B0604020202020204" pitchFamily="34" charset="0"/>
              </a:rPr>
              <a:t>Minimum Noise Level Discussion:</a:t>
            </a:r>
          </a:p>
          <a:p>
            <a:pPr marL="285750" indent="-285750" fontAlgn="base">
              <a:spcBef>
                <a:spcPts val="600"/>
              </a:spcBef>
              <a:spcAft>
                <a:spcPct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We note that at the high-frequency limit of the IMS infrasound passband the equivalent digitizer noise for some equipment pairs is </a:t>
            </a:r>
            <a:r>
              <a:rPr lang="en-GB" b="1" dirty="0">
                <a:latin typeface="Arial" panose="020B0604020202020204" pitchFamily="34" charset="0"/>
                <a:cs typeface="Arial" panose="020B0604020202020204" pitchFamily="34" charset="0"/>
              </a:rPr>
              <a:t>only 3-5 dB below the acoustic low noise model.</a:t>
            </a:r>
            <a:endParaRPr lang="en-GB" dirty="0">
              <a:latin typeface="Arial" panose="020B0604020202020204" pitchFamily="34" charset="0"/>
              <a:cs typeface="Arial" panose="020B0604020202020204" pitchFamily="34" charset="0"/>
            </a:endParaRPr>
          </a:p>
          <a:p>
            <a:pPr marL="285750" indent="-285750" fontAlgn="base">
              <a:spcBef>
                <a:spcPts val="600"/>
              </a:spcBef>
              <a:spcAft>
                <a:spcPct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Taken into account very low self-noise of modern infrasound sensors, the correct setting of digitizer gain becomes important for infrasound measurements if we strive to have digitizer noise below sensor self-noise (similar to seismic requirements) and to enhance signal detection capability at the high frequency end of the passband</a:t>
            </a:r>
          </a:p>
        </p:txBody>
      </p:sp>
      <p:sp>
        <p:nvSpPr>
          <p:cNvPr id="10" name="Title 1">
            <a:extLst>
              <a:ext uri="{FF2B5EF4-FFF2-40B4-BE49-F238E27FC236}">
                <a16:creationId xmlns:a16="http://schemas.microsoft.com/office/drawing/2014/main" id="{F2BE570A-F133-3005-1079-67B7F00A5F31}"/>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A3E14D3-1738-2558-5CD2-CD4445FEA4D7}"/>
              </a:ext>
            </a:extLst>
          </p:cNvPr>
          <p:cNvPicPr>
            <a:picLocks noChangeAspect="1"/>
          </p:cNvPicPr>
          <p:nvPr/>
        </p:nvPicPr>
        <p:blipFill>
          <a:blip r:embed="rId2"/>
          <a:stretch>
            <a:fillRect/>
          </a:stretch>
        </p:blipFill>
        <p:spPr>
          <a:xfrm>
            <a:off x="4622382" y="1236358"/>
            <a:ext cx="6087746" cy="4000660"/>
          </a:xfrm>
          <a:prstGeom prst="rect">
            <a:avLst/>
          </a:prstGeom>
        </p:spPr>
      </p:pic>
    </p:spTree>
    <p:extLst>
      <p:ext uri="{BB962C8B-B14F-4D97-AF65-F5344CB8AC3E}">
        <p14:creationId xmlns:p14="http://schemas.microsoft.com/office/powerpoint/2010/main" val="384407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47696" y="13570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B5A28BD-FA71-8FF2-C741-B41F16A78CEF}"/>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38F369-0092-7507-8A36-A3C4EBB5AE09}"/>
              </a:ext>
            </a:extLst>
          </p:cNvPr>
          <p:cNvSpPr/>
          <p:nvPr/>
        </p:nvSpPr>
        <p:spPr>
          <a:xfrm>
            <a:off x="919789" y="1426019"/>
            <a:ext cx="9355075" cy="4447371"/>
          </a:xfrm>
          <a:prstGeom prst="rect">
            <a:avLst/>
          </a:prstGeom>
        </p:spPr>
        <p:txBody>
          <a:bodyPr wrap="square">
            <a:spAutoFit/>
          </a:bodyPr>
          <a:lstStyle/>
          <a:p>
            <a:endParaRPr lang="en-GB" sz="1800" b="0" i="0" u="none" strike="noStrike" baseline="0" dirty="0">
              <a:solidFill>
                <a:srgbClr val="000000"/>
              </a:solidFill>
              <a:latin typeface="Calibri" panose="020F0502020204030204" pitchFamily="34" charset="0"/>
            </a:endParaRPr>
          </a:p>
          <a:p>
            <a:pPr marL="285750" indent="-285750">
              <a:spcBef>
                <a:spcPts val="600"/>
              </a:spcBef>
              <a:buFont typeface="Arial" panose="020B0604020202020204" pitchFamily="34" charset="0"/>
              <a:buChar char="•"/>
            </a:pPr>
            <a:r>
              <a:rPr lang="en-GB" sz="2000" b="0" i="1" u="none" strike="noStrike" baseline="0" dirty="0">
                <a:solidFill>
                  <a:srgbClr val="000000"/>
                </a:solidFill>
                <a:latin typeface="Arial" panose="020B0604020202020204" pitchFamily="34" charset="0"/>
                <a:cs typeface="Arial" panose="020B0604020202020204" pitchFamily="34" charset="0"/>
              </a:rPr>
              <a:t>Operational Manual for Infrasound Monitoring and the International Exchange of Infrasound Data</a:t>
            </a:r>
            <a:r>
              <a:rPr lang="en-GB" sz="2000" b="0" i="0" u="none" strike="noStrike" baseline="0" dirty="0">
                <a:solidFill>
                  <a:srgbClr val="000000"/>
                </a:solidFill>
                <a:latin typeface="Arial" panose="020B0604020202020204" pitchFamily="34" charset="0"/>
                <a:cs typeface="Arial" panose="020B0604020202020204" pitchFamily="34" charset="0"/>
              </a:rPr>
              <a:t>, CTBT/WGB/TL-11,17/17/Rev.7, 2020</a:t>
            </a:r>
          </a:p>
          <a:p>
            <a:pPr marL="342900" indent="-342900">
              <a:spcBef>
                <a:spcPts val="600"/>
              </a:spcBef>
              <a:buFont typeface="Arial" panose="020B0604020202020204" pitchFamily="34" charset="0"/>
              <a:buChar char="•"/>
            </a:pPr>
            <a:r>
              <a:rPr lang="en-GB" sz="2000" b="0" i="0" u="none" strike="noStrike" baseline="0" dirty="0">
                <a:solidFill>
                  <a:srgbClr val="000000"/>
                </a:solidFill>
                <a:latin typeface="Arial" panose="020B0604020202020204" pitchFamily="34" charset="0"/>
                <a:cs typeface="Arial" panose="020B0604020202020204" pitchFamily="34" charset="0"/>
              </a:rPr>
              <a:t>Merchant, B. John (2014)</a:t>
            </a:r>
            <a:r>
              <a:rPr lang="en-GB" sz="2000" i="0" u="none" strike="noStrike" baseline="0" dirty="0">
                <a:solidFill>
                  <a:srgbClr val="000000"/>
                </a:solidFill>
                <a:latin typeface="Arial" panose="020B0604020202020204" pitchFamily="34" charset="0"/>
                <a:cs typeface="Arial" panose="020B0604020202020204" pitchFamily="34" charset="0"/>
              </a:rPr>
              <a:t>, </a:t>
            </a:r>
            <a:r>
              <a:rPr lang="en-GB" sz="2000" i="1" u="none" strike="noStrike" baseline="0" dirty="0">
                <a:solidFill>
                  <a:srgbClr val="000000"/>
                </a:solidFill>
                <a:latin typeface="Arial" panose="020B0604020202020204" pitchFamily="34" charset="0"/>
                <a:cs typeface="Arial" panose="020B0604020202020204" pitchFamily="34" charset="0"/>
              </a:rPr>
              <a:t>Infrasound Sensor Evaluation. Definition Of Terms</a:t>
            </a:r>
            <a:r>
              <a:rPr lang="en-GB" sz="2000" b="0" i="0" u="none" strike="noStrike" baseline="0" dirty="0">
                <a:solidFill>
                  <a:srgbClr val="000000"/>
                </a:solidFill>
                <a:latin typeface="Arial" panose="020B0604020202020204" pitchFamily="34" charset="0"/>
                <a:cs typeface="Arial" panose="020B0604020202020204" pitchFamily="34" charset="0"/>
              </a:rPr>
              <a:t>, Infrasound Technology Workshop 2014</a:t>
            </a:r>
          </a:p>
          <a:p>
            <a:pPr marL="342900" indent="-342900">
              <a:spcBef>
                <a:spcPts val="600"/>
              </a:spcBef>
              <a:buFont typeface="Arial" panose="020B0604020202020204" pitchFamily="34" charset="0"/>
              <a:buChar char="•"/>
            </a:pPr>
            <a:r>
              <a:rPr lang="en-GB" sz="2000" b="0" i="0" dirty="0">
                <a:solidFill>
                  <a:srgbClr val="333333"/>
                </a:solidFill>
                <a:effectLst/>
                <a:latin typeface="Arial" panose="020B0604020202020204" pitchFamily="34" charset="0"/>
                <a:cs typeface="Arial" panose="020B0604020202020204" pitchFamily="34" charset="0"/>
              </a:rPr>
              <a:t>Brown, D., </a:t>
            </a:r>
            <a:r>
              <a:rPr lang="en-GB" sz="2000" b="0" i="0" dirty="0" err="1">
                <a:solidFill>
                  <a:srgbClr val="333333"/>
                </a:solidFill>
                <a:effectLst/>
                <a:latin typeface="Arial" panose="020B0604020202020204" pitchFamily="34" charset="0"/>
                <a:cs typeface="Arial" panose="020B0604020202020204" pitchFamily="34" charset="0"/>
              </a:rPr>
              <a:t>Ceranna</a:t>
            </a:r>
            <a:r>
              <a:rPr lang="en-GB" sz="2000" b="0" i="0" dirty="0">
                <a:solidFill>
                  <a:srgbClr val="333333"/>
                </a:solidFill>
                <a:effectLst/>
                <a:latin typeface="Arial" panose="020B0604020202020204" pitchFamily="34" charset="0"/>
                <a:cs typeface="Arial" panose="020B0604020202020204" pitchFamily="34" charset="0"/>
              </a:rPr>
              <a:t>, L., Prior, M. </a:t>
            </a:r>
            <a:r>
              <a:rPr lang="en-GB" sz="2000" b="0" i="1" dirty="0">
                <a:solidFill>
                  <a:srgbClr val="333333"/>
                </a:solidFill>
                <a:effectLst/>
                <a:latin typeface="Arial" panose="020B0604020202020204" pitchFamily="34" charset="0"/>
                <a:cs typeface="Arial" panose="020B0604020202020204" pitchFamily="34" charset="0"/>
              </a:rPr>
              <a:t>et al.</a:t>
            </a:r>
            <a:r>
              <a:rPr lang="en-GB" sz="2000" b="0" i="0" dirty="0">
                <a:solidFill>
                  <a:srgbClr val="333333"/>
                </a:solidFill>
                <a:effectLst/>
                <a:latin typeface="Arial" panose="020B0604020202020204" pitchFamily="34" charset="0"/>
                <a:cs typeface="Arial" panose="020B0604020202020204" pitchFamily="34" charset="0"/>
              </a:rPr>
              <a:t> </a:t>
            </a:r>
            <a:r>
              <a:rPr lang="en-GB" sz="2000" b="0" i="1" dirty="0">
                <a:solidFill>
                  <a:srgbClr val="333333"/>
                </a:solidFill>
                <a:effectLst/>
                <a:latin typeface="Arial" panose="020B0604020202020204" pitchFamily="34" charset="0"/>
                <a:cs typeface="Arial" panose="020B0604020202020204" pitchFamily="34" charset="0"/>
              </a:rPr>
              <a:t>The IDC Seismic, Hydroacoustic and Infrasound Global Low and High Noise Models</a:t>
            </a:r>
            <a:r>
              <a:rPr lang="en-GB" sz="2000" b="0" i="0" dirty="0">
                <a:solidFill>
                  <a:srgbClr val="333333"/>
                </a:solidFill>
                <a:effectLst/>
                <a:latin typeface="Arial" panose="020B0604020202020204" pitchFamily="34" charset="0"/>
                <a:cs typeface="Arial" panose="020B0604020202020204" pitchFamily="34" charset="0"/>
              </a:rPr>
              <a:t>. </a:t>
            </a:r>
            <a:r>
              <a:rPr lang="en-GB" sz="2000" b="0" i="1" dirty="0">
                <a:solidFill>
                  <a:srgbClr val="333333"/>
                </a:solidFill>
                <a:effectLst/>
                <a:latin typeface="Arial" panose="020B0604020202020204" pitchFamily="34" charset="0"/>
                <a:cs typeface="Arial" panose="020B0604020202020204" pitchFamily="34" charset="0"/>
              </a:rPr>
              <a:t>Pure Appl. </a:t>
            </a:r>
            <a:r>
              <a:rPr lang="en-GB" sz="2000" b="0" i="1" dirty="0" err="1">
                <a:solidFill>
                  <a:srgbClr val="333333"/>
                </a:solidFill>
                <a:effectLst/>
                <a:latin typeface="Arial" panose="020B0604020202020204" pitchFamily="34" charset="0"/>
                <a:cs typeface="Arial" panose="020B0604020202020204" pitchFamily="34" charset="0"/>
              </a:rPr>
              <a:t>Geophys</a:t>
            </a:r>
            <a:r>
              <a:rPr lang="en-GB" sz="2000" b="0" i="1" dirty="0">
                <a:solidFill>
                  <a:srgbClr val="333333"/>
                </a:solidFill>
                <a:effectLst/>
                <a:latin typeface="Arial" panose="020B0604020202020204" pitchFamily="34" charset="0"/>
                <a:cs typeface="Arial" panose="020B0604020202020204" pitchFamily="34" charset="0"/>
              </a:rPr>
              <a:t>.</a:t>
            </a:r>
            <a:r>
              <a:rPr lang="en-GB" sz="2000" b="0" i="0" dirty="0">
                <a:solidFill>
                  <a:srgbClr val="333333"/>
                </a:solidFill>
                <a:effectLst/>
                <a:latin typeface="Arial" panose="020B0604020202020204" pitchFamily="34" charset="0"/>
                <a:cs typeface="Arial" panose="020B0604020202020204" pitchFamily="34" charset="0"/>
              </a:rPr>
              <a:t> </a:t>
            </a:r>
            <a:r>
              <a:rPr lang="en-GB" sz="2000" b="1" i="0" dirty="0">
                <a:solidFill>
                  <a:srgbClr val="333333"/>
                </a:solidFill>
                <a:effectLst/>
                <a:latin typeface="Arial" panose="020B0604020202020204" pitchFamily="34" charset="0"/>
                <a:cs typeface="Arial" panose="020B0604020202020204" pitchFamily="34" charset="0"/>
              </a:rPr>
              <a:t>171</a:t>
            </a:r>
            <a:r>
              <a:rPr lang="en-GB" sz="2000" b="0" i="0" dirty="0">
                <a:solidFill>
                  <a:srgbClr val="333333"/>
                </a:solidFill>
                <a:effectLst/>
                <a:latin typeface="Arial" panose="020B0604020202020204" pitchFamily="34" charset="0"/>
                <a:cs typeface="Arial" panose="020B0604020202020204" pitchFamily="34" charset="0"/>
              </a:rPr>
              <a:t>, 361–375 (2014)</a:t>
            </a:r>
            <a:endParaRPr lang="en-GB" sz="2000" b="0" i="0" u="none" strike="noStrike" baseline="0" dirty="0">
              <a:solidFill>
                <a:srgbClr val="000000"/>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Marty, J.,</a:t>
            </a:r>
            <a:r>
              <a:rPr lang="en-GB" sz="2000" dirty="0" err="1">
                <a:effectLst/>
                <a:latin typeface="Arial" panose="020B0604020202020204" pitchFamily="34" charset="0"/>
                <a:ea typeface="Calibri" panose="020F0502020204030204" pitchFamily="34" charset="0"/>
                <a:cs typeface="Arial" panose="020B0604020202020204" pitchFamily="34" charset="0"/>
              </a:rPr>
              <a:t>Doury</a:t>
            </a:r>
            <a:r>
              <a:rPr lang="en-GB" sz="2000" dirty="0">
                <a:effectLst/>
                <a:latin typeface="Arial" panose="020B0604020202020204" pitchFamily="34" charset="0"/>
                <a:ea typeface="Calibri" panose="020F0502020204030204" pitchFamily="34" charset="0"/>
                <a:cs typeface="Arial" panose="020B0604020202020204" pitchFamily="34" charset="0"/>
              </a:rPr>
              <a:t>, B.,&amp; Kramer, A. (2021). </a:t>
            </a:r>
            <a:r>
              <a:rPr lang="en-GB" sz="2000" i="1" dirty="0">
                <a:effectLst/>
                <a:latin typeface="Arial" panose="020B0604020202020204" pitchFamily="34" charset="0"/>
                <a:ea typeface="Calibri" panose="020F0502020204030204" pitchFamily="34" charset="0"/>
                <a:cs typeface="Arial" panose="020B0604020202020204" pitchFamily="34" charset="0"/>
              </a:rPr>
              <a:t>Low and High Broadband Spectral Models of Atmospheric Pressure Fluctuation. Journal of Atmospheric and Oceanic Technology. 38. 1813-1822</a:t>
            </a:r>
            <a:r>
              <a:rPr lang="en-GB" sz="2000" dirty="0">
                <a:effectLst/>
                <a:latin typeface="Arial" panose="020B0604020202020204" pitchFamily="34" charset="0"/>
                <a:ea typeface="Calibri" panose="020F0502020204030204" pitchFamily="34" charset="0"/>
                <a:cs typeface="Arial" panose="020B0604020202020204" pitchFamily="34" charset="0"/>
              </a:rPr>
              <a:t>. 10.1175/JTECH-D-21-0006.1</a:t>
            </a:r>
            <a:endParaRPr lang="en-GB" sz="2000" b="0" i="0" u="none" strike="noStrike" baseline="0" dirty="0">
              <a:solidFill>
                <a:srgbClr val="000000"/>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i="1" dirty="0">
                <a:latin typeface="Arial" panose="020B0604020202020204" pitchFamily="34" charset="0"/>
                <a:cs typeface="Arial" panose="020B0604020202020204" pitchFamily="34" charset="0"/>
              </a:rPr>
              <a:t>Infrasound Monitoring for Atmospheric Studies,</a:t>
            </a:r>
            <a:r>
              <a:rPr lang="en-GB" sz="2000" b="0" i="0" dirty="0">
                <a:solidFill>
                  <a:srgbClr val="333333"/>
                </a:solidFill>
                <a:effectLst/>
                <a:latin typeface="-apple-system"/>
              </a:rPr>
              <a:t> </a:t>
            </a:r>
            <a:r>
              <a:rPr lang="en-US" sz="2000" i="1" dirty="0">
                <a:latin typeface="Arial" panose="020B0604020202020204" pitchFamily="34" charset="0"/>
                <a:cs typeface="Arial" panose="020B0604020202020204" pitchFamily="34" charset="0"/>
              </a:rPr>
              <a:t>2019</a:t>
            </a:r>
            <a:endParaRPr lang="en-GB" sz="2000" b="0" i="0" u="none" strike="noStrike" baseline="0" dirty="0">
              <a:solidFill>
                <a:srgbClr val="000000"/>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2189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Introduction to the Noise Study: Definitions</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1098061"/>
            <a:ext cx="6471821" cy="4862870"/>
          </a:xfrm>
          <a:prstGeom prst="rect">
            <a:avLst/>
          </a:prstGeom>
        </p:spPr>
        <p:txBody>
          <a:bodyPr wrap="square">
            <a:spAutoFit/>
          </a:bodyPr>
          <a:lstStyle/>
          <a:p>
            <a:pPr marL="285750" indent="-285750">
              <a:spcBef>
                <a:spcPts val="1200"/>
              </a:spcBef>
              <a:buFont typeface="Arial" panose="020B0604020202020204" pitchFamily="34" charset="0"/>
              <a:buChar char="•"/>
              <a:defRPr/>
            </a:pPr>
            <a:r>
              <a:rPr lang="en-GB" sz="2000" b="1" i="0" dirty="0">
                <a:effectLst/>
                <a:latin typeface="Arial" panose="020B0604020202020204" pitchFamily="34" charset="0"/>
                <a:cs typeface="Arial" panose="020B0604020202020204" pitchFamily="34" charset="0"/>
              </a:rPr>
              <a:t>Infrasound background noise </a:t>
            </a:r>
            <a:r>
              <a:rPr lang="en-GB" sz="2000" i="0" dirty="0">
                <a:effectLst/>
                <a:latin typeface="Arial" panose="020B0604020202020204" pitchFamily="34" charset="0"/>
                <a:cs typeface="Arial" panose="020B0604020202020204" pitchFamily="34" charset="0"/>
              </a:rPr>
              <a:t>is a generic name for a </a:t>
            </a:r>
            <a:r>
              <a:rPr lang="en-GB" sz="2000" i="0" u="none" strike="noStrike" dirty="0">
                <a:effectLst/>
                <a:latin typeface="Arial" panose="020B0604020202020204" pitchFamily="34" charset="0"/>
                <a:cs typeface="Arial" panose="020B0604020202020204" pitchFamily="34" charset="0"/>
              </a:rPr>
              <a:t>pressure variations </a:t>
            </a:r>
            <a:r>
              <a:rPr lang="en-GB" sz="2000" dirty="0">
                <a:latin typeface="Arial" panose="020B0604020202020204" pitchFamily="34" charset="0"/>
                <a:cs typeface="Arial" panose="020B0604020202020204" pitchFamily="34" charset="0"/>
              </a:rPr>
              <a:t>of the low atmosphere</a:t>
            </a:r>
            <a:r>
              <a:rPr lang="en-GB" sz="2000" i="0" u="none" strike="noStrike" dirty="0">
                <a:effectLst/>
                <a:latin typeface="Arial" panose="020B0604020202020204" pitchFamily="34" charset="0"/>
                <a:cs typeface="Arial" panose="020B0604020202020204" pitchFamily="34" charset="0"/>
              </a:rPr>
              <a:t> in the infrasound passband</a:t>
            </a:r>
            <a:r>
              <a:rPr lang="en-GB" sz="2000" i="0" dirty="0">
                <a:effectLst/>
                <a:latin typeface="Arial" panose="020B0604020202020204" pitchFamily="34" charset="0"/>
                <a:cs typeface="Arial" panose="020B0604020202020204" pitchFamily="34" charset="0"/>
              </a:rPr>
              <a:t>, due to a multitude of causes, </a:t>
            </a:r>
            <a:r>
              <a:rPr lang="en-GB" sz="2000" dirty="0">
                <a:latin typeface="Arial" panose="020B0604020202020204" pitchFamily="34" charset="0"/>
                <a:cs typeface="Arial" panose="020B0604020202020204" pitchFamily="34" charset="0"/>
              </a:rPr>
              <a:t>mainly </a:t>
            </a:r>
            <a:r>
              <a:rPr lang="en-GB" sz="2000" b="1" dirty="0">
                <a:latin typeface="Arial" panose="020B0604020202020204" pitchFamily="34" charset="0"/>
                <a:cs typeface="Arial" panose="020B0604020202020204" pitchFamily="34" charset="0"/>
              </a:rPr>
              <a:t>wind-generated fluctuations</a:t>
            </a:r>
            <a:r>
              <a:rPr lang="en-GB" sz="2000" dirty="0">
                <a:latin typeface="Arial" panose="020B0604020202020204" pitchFamily="34" charset="0"/>
                <a:cs typeface="Arial" panose="020B0604020202020204" pitchFamily="34" charset="0"/>
              </a:rPr>
              <a:t>, with contribution of </a:t>
            </a:r>
            <a:r>
              <a:rPr lang="en-GB" sz="2000" b="1" dirty="0">
                <a:latin typeface="Arial" panose="020B0604020202020204" pitchFamily="34" charset="0"/>
                <a:cs typeface="Arial" panose="020B0604020202020204" pitchFamily="34" charset="0"/>
              </a:rPr>
              <a:t>microbarom infrasonic waves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auroral-generated infrasound</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surf- and mountain-generated infrasonic noise</a:t>
            </a:r>
            <a:r>
              <a:rPr lang="en-GB" sz="2000" dirty="0">
                <a:latin typeface="Arial" panose="020B0604020202020204" pitchFamily="34" charset="0"/>
                <a:cs typeface="Arial" panose="020B0604020202020204" pitchFamily="34" charset="0"/>
              </a:rPr>
              <a:t>, and other natural and man-made sources, such as </a:t>
            </a:r>
            <a:r>
              <a:rPr lang="en-GB" sz="2000" b="1" dirty="0">
                <a:latin typeface="Arial" panose="020B0604020202020204" pitchFamily="34" charset="0"/>
                <a:cs typeface="Arial" panose="020B0604020202020204" pitchFamily="34" charset="0"/>
              </a:rPr>
              <a:t>volcanic eruptions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wind turbines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aircrafts</a:t>
            </a:r>
            <a:r>
              <a:rPr lang="en-GB" sz="2000" dirty="0">
                <a:latin typeface="Arial" panose="020B0604020202020204" pitchFamily="34" charset="0"/>
                <a:cs typeface="Arial" panose="020B0604020202020204" pitchFamily="34" charset="0"/>
              </a:rPr>
              <a:t> etc.</a:t>
            </a:r>
          </a:p>
          <a:p>
            <a:pPr marL="285750" indent="-285750">
              <a:spcBef>
                <a:spcPts val="1200"/>
              </a:spcBef>
              <a:buFont typeface="Arial" panose="020B0604020202020204" pitchFamily="34" charset="0"/>
              <a:buChar char="•"/>
              <a:defRPr/>
            </a:pPr>
            <a:r>
              <a:rPr lang="en-GB" sz="2000" b="1" dirty="0">
                <a:latin typeface="Arial" panose="020B0604020202020204" pitchFamily="34" charset="0"/>
                <a:cs typeface="Arial" panose="020B0604020202020204" pitchFamily="34" charset="0"/>
              </a:rPr>
              <a:t>Low- and High Noise Models: </a:t>
            </a:r>
            <a:r>
              <a:rPr lang="en-GB" sz="2000" dirty="0">
                <a:latin typeface="Arial" panose="020B0604020202020204" pitchFamily="34" charset="0"/>
                <a:cs typeface="Arial" panose="020B0604020202020204" pitchFamily="34" charset="0"/>
              </a:rPr>
              <a:t>New high (</a:t>
            </a:r>
            <a:r>
              <a:rPr lang="en-GB" sz="2000" b="1" dirty="0">
                <a:solidFill>
                  <a:srgbClr val="FF0000"/>
                </a:solidFill>
                <a:latin typeface="Arial" panose="020B0604020202020204" pitchFamily="34" charset="0"/>
                <a:cs typeface="Arial" panose="020B0604020202020204" pitchFamily="34" charset="0"/>
              </a:rPr>
              <a:t>NHNM</a:t>
            </a:r>
            <a:r>
              <a:rPr lang="en-GB" sz="2000" dirty="0">
                <a:latin typeface="Arial" panose="020B0604020202020204" pitchFamily="34" charset="0"/>
                <a:cs typeface="Arial" panose="020B0604020202020204" pitchFamily="34" charset="0"/>
              </a:rPr>
              <a:t>) and low noise models (</a:t>
            </a:r>
            <a:r>
              <a:rPr lang="en-GB" sz="2000" b="1" dirty="0">
                <a:solidFill>
                  <a:srgbClr val="00B0F0"/>
                </a:solidFill>
                <a:latin typeface="Arial" panose="020B0604020202020204" pitchFamily="34" charset="0"/>
                <a:cs typeface="Arial" panose="020B0604020202020204" pitchFamily="34" charset="0"/>
              </a:rPr>
              <a:t>NLNM</a:t>
            </a:r>
            <a:r>
              <a:rPr lang="en-GB" sz="2000" dirty="0">
                <a:latin typeface="Arial" panose="020B0604020202020204" pitchFamily="34" charset="0"/>
                <a:cs typeface="Arial" panose="020B0604020202020204" pitchFamily="34" charset="0"/>
              </a:rPr>
              <a:t>) were presented in 2021, by Julien Marty, Benoit </a:t>
            </a:r>
            <a:r>
              <a:rPr lang="en-GB" sz="2000" dirty="0" err="1">
                <a:latin typeface="Arial" panose="020B0604020202020204" pitchFamily="34" charset="0"/>
                <a:cs typeface="Arial" panose="020B0604020202020204" pitchFamily="34" charset="0"/>
              </a:rPr>
              <a:t>Doury</a:t>
            </a:r>
            <a:r>
              <a:rPr lang="en-GB" sz="2000" dirty="0">
                <a:latin typeface="Arial" panose="020B0604020202020204" pitchFamily="34" charset="0"/>
                <a:cs typeface="Arial" panose="020B0604020202020204" pitchFamily="34" charset="0"/>
              </a:rPr>
              <a:t> and Alfred Kramer. These noise curves are currently IMS accepted for generally expected limits of infrasonic noise variations at infrasound stations.</a:t>
            </a:r>
            <a:endParaRPr lang="en-GB" sz="2000" dirty="0"/>
          </a:p>
        </p:txBody>
      </p:sp>
      <p:graphicFrame>
        <p:nvGraphicFramePr>
          <p:cNvPr id="6" name="Chart 5">
            <a:extLst>
              <a:ext uri="{FF2B5EF4-FFF2-40B4-BE49-F238E27FC236}">
                <a16:creationId xmlns:a16="http://schemas.microsoft.com/office/drawing/2014/main" id="{81C0F293-7A51-870A-C4A9-0D2B53163B04}"/>
              </a:ext>
            </a:extLst>
          </p:cNvPr>
          <p:cNvGraphicFramePr>
            <a:graphicFrameLocks/>
          </p:cNvGraphicFramePr>
          <p:nvPr>
            <p:extLst>
              <p:ext uri="{D42A27DB-BD31-4B8C-83A1-F6EECF244321}">
                <p14:modId xmlns:p14="http://schemas.microsoft.com/office/powerpoint/2010/main" val="208032389"/>
              </p:ext>
            </p:extLst>
          </p:nvPr>
        </p:nvGraphicFramePr>
        <p:xfrm>
          <a:off x="6717307" y="3843009"/>
          <a:ext cx="4053571" cy="28931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6D93B14B-E51B-5244-E9F1-71524DAC9D9E}"/>
              </a:ext>
            </a:extLst>
          </p:cNvPr>
          <p:cNvPicPr>
            <a:picLocks noChangeAspect="1"/>
          </p:cNvPicPr>
          <p:nvPr/>
        </p:nvPicPr>
        <p:blipFill>
          <a:blip r:embed="rId3"/>
          <a:stretch>
            <a:fillRect/>
          </a:stretch>
        </p:blipFill>
        <p:spPr>
          <a:xfrm>
            <a:off x="6899739" y="1208731"/>
            <a:ext cx="3236481" cy="2634278"/>
          </a:xfrm>
          <a:prstGeom prst="rect">
            <a:avLst/>
          </a:prstGeom>
        </p:spPr>
      </p:pic>
    </p:spTree>
    <p:extLst>
      <p:ext uri="{BB962C8B-B14F-4D97-AF65-F5344CB8AC3E}">
        <p14:creationId xmlns:p14="http://schemas.microsoft.com/office/powerpoint/2010/main" val="132560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2189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Introduction to the Noise Study: Definitions</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1098061"/>
            <a:ext cx="7071477" cy="3631763"/>
          </a:xfrm>
          <a:prstGeom prst="rect">
            <a:avLst/>
          </a:prstGeom>
        </p:spPr>
        <p:txBody>
          <a:bodyPr wrap="square">
            <a:spAutoFit/>
          </a:bodyPr>
          <a:lstStyle/>
          <a:p>
            <a:pPr marL="285750" indent="-285750" fontAlgn="base">
              <a:spcBef>
                <a:spcPts val="1200"/>
              </a:spcBef>
              <a:spcAft>
                <a:spcPct val="0"/>
              </a:spcAft>
              <a:buFont typeface="Arial" panose="020B0604020202020204" pitchFamily="34" charset="0"/>
              <a:buChar char="•"/>
              <a:defRPr/>
            </a:pPr>
            <a:r>
              <a:rPr lang="en-GB" sz="2000" b="1" dirty="0">
                <a:latin typeface="Arial" panose="020B0604020202020204" pitchFamily="34" charset="0"/>
                <a:cs typeface="Arial" panose="020B0604020202020204" pitchFamily="34" charset="0"/>
              </a:rPr>
              <a:t>Sensor self-noise</a:t>
            </a:r>
            <a:r>
              <a:rPr lang="en-GB" sz="2000" dirty="0">
                <a:latin typeface="Arial" panose="020B0604020202020204" pitchFamily="34" charset="0"/>
                <a:cs typeface="Arial" panose="020B0604020202020204" pitchFamily="34" charset="0"/>
              </a:rPr>
              <a:t>: Random deviations in the sensor output signal that are uncorrelated with the phenomena that the sensor is intended to measure. The noise levels are analysed as power spectral density in </a:t>
            </a:r>
            <a:r>
              <a:rPr lang="en-GB" sz="2000" dirty="0">
                <a:effectLst/>
                <a:latin typeface="Arial" panose="020B0604020202020204" pitchFamily="34" charset="0"/>
                <a:ea typeface="Calibri" panose="020F0502020204030204" pitchFamily="34" charset="0"/>
                <a:cs typeface="Arial" panose="020B0604020202020204" pitchFamily="34" charset="0"/>
              </a:rPr>
              <a:t>dB relative to 1 Pa</a:t>
            </a:r>
            <a:r>
              <a:rPr lang="en-GB" sz="2000" baseline="30000" dirty="0">
                <a:effectLst/>
                <a:latin typeface="Arial" panose="020B0604020202020204" pitchFamily="34" charset="0"/>
                <a:ea typeface="Calibri" panose="020F0502020204030204" pitchFamily="34" charset="0"/>
                <a:cs typeface="Arial" panose="020B0604020202020204" pitchFamily="34" charset="0"/>
              </a:rPr>
              <a:t>2</a:t>
            </a:r>
            <a:r>
              <a:rPr lang="en-GB" sz="2000" dirty="0">
                <a:effectLst/>
                <a:latin typeface="Arial" panose="020B0604020202020204" pitchFamily="34" charset="0"/>
                <a:ea typeface="Calibri" panose="020F0502020204030204" pitchFamily="34" charset="0"/>
                <a:cs typeface="Arial" panose="020B0604020202020204" pitchFamily="34" charset="0"/>
              </a:rPr>
              <a:t>/Hz</a:t>
            </a:r>
            <a:endParaRPr lang="en-GB" sz="2000" dirty="0">
              <a:latin typeface="Arial" panose="020B0604020202020204" pitchFamily="34" charset="0"/>
              <a:cs typeface="Arial" panose="020B0604020202020204" pitchFamily="34" charset="0"/>
            </a:endParaRPr>
          </a:p>
          <a:p>
            <a:pPr marL="285750" indent="-285750" fontAlgn="base">
              <a:spcBef>
                <a:spcPts val="1200"/>
              </a:spcBef>
              <a:spcAft>
                <a:spcPct val="0"/>
              </a:spcAft>
              <a:buFont typeface="Arial" panose="020B0604020202020204" pitchFamily="34" charset="0"/>
              <a:buChar char="•"/>
              <a:defRPr/>
            </a:pPr>
            <a:r>
              <a:rPr lang="en-GB" sz="2000" b="1" dirty="0">
                <a:latin typeface="Arial" panose="020B0604020202020204" pitchFamily="34" charset="0"/>
                <a:cs typeface="Arial" panose="020B0604020202020204" pitchFamily="34" charset="0"/>
              </a:rPr>
              <a:t>Digitizer self-noise: </a:t>
            </a:r>
            <a:r>
              <a:rPr lang="en-GB" sz="2000" u="none" strike="noStrike" baseline="0" dirty="0">
                <a:solidFill>
                  <a:srgbClr val="000000"/>
                </a:solidFill>
                <a:latin typeface="Arial" panose="020B0604020202020204" pitchFamily="34" charset="0"/>
                <a:cs typeface="Arial" panose="020B0604020202020204" pitchFamily="34" charset="0"/>
              </a:rPr>
              <a:t>The Self-Noise is the noise present on a digitizer channel that has been terminated with a resistor whose impedance matches the nominal </a:t>
            </a:r>
            <a:r>
              <a:rPr lang="en-GB" sz="2000" u="none" strike="noStrike" baseline="0" dirty="0">
                <a:latin typeface="Arial" panose="020B0604020202020204" pitchFamily="34" charset="0"/>
                <a:cs typeface="Arial" panose="020B0604020202020204" pitchFamily="34" charset="0"/>
              </a:rPr>
              <a:t>output impedance </a:t>
            </a:r>
            <a:r>
              <a:rPr lang="en-GB" sz="2000" u="none" strike="noStrike" baseline="0" dirty="0">
                <a:solidFill>
                  <a:srgbClr val="000000"/>
                </a:solidFill>
                <a:latin typeface="Arial" panose="020B0604020202020204" pitchFamily="34" charset="0"/>
                <a:cs typeface="Arial" panose="020B0604020202020204" pitchFamily="34" charset="0"/>
              </a:rPr>
              <a:t>of a sensor. Measured for each gain. </a:t>
            </a:r>
            <a:r>
              <a:rPr lang="en-GB" sz="2000" dirty="0">
                <a:latin typeface="Arial" panose="020B0604020202020204" pitchFamily="34" charset="0"/>
                <a:cs typeface="Arial" panose="020B0604020202020204" pitchFamily="34" charset="0"/>
              </a:rPr>
              <a:t>Presented as power spectral density in </a:t>
            </a:r>
            <a:r>
              <a:rPr lang="en-GB" sz="2000" dirty="0">
                <a:effectLst/>
                <a:latin typeface="Arial" panose="020B0604020202020204" pitchFamily="34" charset="0"/>
                <a:ea typeface="Calibri" panose="020F0502020204030204" pitchFamily="34" charset="0"/>
                <a:cs typeface="Arial" panose="020B0604020202020204" pitchFamily="34" charset="0"/>
              </a:rPr>
              <a:t>dB relative to 1 V</a:t>
            </a:r>
            <a:r>
              <a:rPr lang="en-GB" sz="2000" baseline="30000" dirty="0">
                <a:effectLst/>
                <a:latin typeface="Arial" panose="020B0604020202020204" pitchFamily="34" charset="0"/>
                <a:ea typeface="Calibri" panose="020F0502020204030204" pitchFamily="34" charset="0"/>
                <a:cs typeface="Arial" panose="020B0604020202020204" pitchFamily="34" charset="0"/>
              </a:rPr>
              <a:t>2</a:t>
            </a:r>
            <a:r>
              <a:rPr lang="en-GB" sz="2000" dirty="0">
                <a:effectLst/>
                <a:latin typeface="Arial" panose="020B0604020202020204" pitchFamily="34" charset="0"/>
                <a:ea typeface="Calibri" panose="020F0502020204030204" pitchFamily="34" charset="0"/>
                <a:cs typeface="Arial" panose="020B0604020202020204" pitchFamily="34" charset="0"/>
              </a:rPr>
              <a:t>/Hz. </a:t>
            </a:r>
            <a:endParaRPr lang="en-GB" sz="2000" dirty="0"/>
          </a:p>
        </p:txBody>
      </p:sp>
      <p:pic>
        <p:nvPicPr>
          <p:cNvPr id="4" name="Picture 3" descr="Chart, line chart&#10;&#10;Description automatically generated">
            <a:extLst>
              <a:ext uri="{FF2B5EF4-FFF2-40B4-BE49-F238E27FC236}">
                <a16:creationId xmlns:a16="http://schemas.microsoft.com/office/drawing/2014/main" id="{20C37C99-E938-9C67-B27C-9BCA0A51C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538" y="1098061"/>
            <a:ext cx="3579155" cy="2598450"/>
          </a:xfrm>
          <a:prstGeom prst="rect">
            <a:avLst/>
          </a:prstGeom>
        </p:spPr>
      </p:pic>
      <p:pic>
        <p:nvPicPr>
          <p:cNvPr id="9" name="Picture 8">
            <a:extLst>
              <a:ext uri="{FF2B5EF4-FFF2-40B4-BE49-F238E27FC236}">
                <a16:creationId xmlns:a16="http://schemas.microsoft.com/office/drawing/2014/main" id="{07F6FAF0-CDE6-445D-2543-9BE9EDC12D34}"/>
              </a:ext>
            </a:extLst>
          </p:cNvPr>
          <p:cNvPicPr>
            <a:picLocks noChangeAspect="1"/>
          </p:cNvPicPr>
          <p:nvPr/>
        </p:nvPicPr>
        <p:blipFill>
          <a:blip r:embed="rId3"/>
          <a:stretch>
            <a:fillRect/>
          </a:stretch>
        </p:blipFill>
        <p:spPr>
          <a:xfrm>
            <a:off x="5632319" y="4330136"/>
            <a:ext cx="5138559" cy="2345151"/>
          </a:xfrm>
          <a:prstGeom prst="rect">
            <a:avLst/>
          </a:prstGeom>
        </p:spPr>
      </p:pic>
      <p:sp>
        <p:nvSpPr>
          <p:cNvPr id="6" name="Right Arrow 5"/>
          <p:cNvSpPr/>
          <p:nvPr/>
        </p:nvSpPr>
        <p:spPr>
          <a:xfrm>
            <a:off x="6334298" y="1246911"/>
            <a:ext cx="897775" cy="149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Bent-Up Arrow 7"/>
          <p:cNvSpPr/>
          <p:nvPr/>
        </p:nvSpPr>
        <p:spPr>
          <a:xfrm rot="10800000" flipH="1">
            <a:off x="5835534" y="3849588"/>
            <a:ext cx="1667793" cy="34002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000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2189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Introduction to the Noise Study: Definitions</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907417F-E061-5161-4881-F7E237D55B9F}"/>
              </a:ext>
            </a:extLst>
          </p:cNvPr>
          <p:cNvSpPr txBox="1">
            <a:spLocks/>
          </p:cNvSpPr>
          <p:nvPr/>
        </p:nvSpPr>
        <p:spPr>
          <a:xfrm>
            <a:off x="11125516" y="5132034"/>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96EEF19-1020-D7B9-F57E-2F7F7DB81EF7}"/>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1098061"/>
            <a:ext cx="6951231" cy="4170372"/>
          </a:xfrm>
          <a:prstGeom prst="rect">
            <a:avLst/>
          </a:prstGeom>
        </p:spPr>
        <p:txBody>
          <a:bodyPr wrap="square">
            <a:spAutoFit/>
          </a:bodyPr>
          <a:lstStyle/>
          <a:p>
            <a:pPr marL="342900" indent="-342900" fontAlgn="base">
              <a:spcBef>
                <a:spcPts val="600"/>
              </a:spcBef>
              <a:spcAft>
                <a:spcPts val="600"/>
              </a:spcAft>
              <a:buFont typeface="Arial" panose="020B0604020202020204" pitchFamily="34" charset="0"/>
              <a:buChar char="•"/>
              <a:defRPr/>
            </a:pPr>
            <a:r>
              <a:rPr lang="en-GB" sz="2000" b="1" dirty="0">
                <a:latin typeface="Arial" panose="020B0604020202020204" pitchFamily="34" charset="0"/>
                <a:cs typeface="Arial" panose="020B0604020202020204" pitchFamily="34" charset="0"/>
              </a:rPr>
              <a:t>Digitizer Equivalent Noise</a:t>
            </a:r>
            <a:r>
              <a:rPr lang="en-GB" sz="2000" dirty="0">
                <a:latin typeface="Arial" panose="020B0604020202020204" pitchFamily="34" charset="0"/>
                <a:cs typeface="Arial" panose="020B0604020202020204" pitchFamily="34" charset="0"/>
              </a:rPr>
              <a:t>: </a:t>
            </a:r>
            <a:r>
              <a:rPr lang="en-GB" sz="2000" b="0" i="0" u="none" strike="noStrike" baseline="0" dirty="0">
                <a:latin typeface="Arial" panose="020B0604020202020204" pitchFamily="34" charset="0"/>
                <a:cs typeface="Arial" panose="020B0604020202020204" pitchFamily="34" charset="0"/>
              </a:rPr>
              <a:t>The digitizer self</a:t>
            </a:r>
            <a:r>
              <a:rPr lang="en-GB" sz="2000" dirty="0">
                <a:latin typeface="Arial" panose="020B0604020202020204" pitchFamily="34" charset="0"/>
                <a:cs typeface="Arial" panose="020B0604020202020204" pitchFamily="34" charset="0"/>
              </a:rPr>
              <a:t>-noise converted </a:t>
            </a:r>
            <a:r>
              <a:rPr lang="en-GB" sz="2000" b="0" i="0" u="none" strike="noStrike" baseline="0" dirty="0">
                <a:latin typeface="Arial" panose="020B0604020202020204" pitchFamily="34" charset="0"/>
                <a:cs typeface="Arial" panose="020B0604020202020204" pitchFamily="34" charset="0"/>
              </a:rPr>
              <a:t>into the physical units of infrasound background noise power spectral density </a:t>
            </a:r>
            <a:r>
              <a:rPr lang="en-GB" sz="2000" i="0" u="none" strike="noStrike" baseline="0" dirty="0">
                <a:latin typeface="Arial" panose="020B0604020202020204" pitchFamily="34" charset="0"/>
                <a:cs typeface="Arial" panose="020B0604020202020204" pitchFamily="34" charset="0"/>
              </a:rPr>
              <a:t>(pressure)</a:t>
            </a:r>
            <a:r>
              <a:rPr lang="en-GB" sz="2000" i="0" u="none" strike="noStrike" dirty="0">
                <a:latin typeface="Arial" panose="020B0604020202020204" pitchFamily="34" charset="0"/>
                <a:cs typeface="Arial" panose="020B0604020202020204" pitchFamily="34" charset="0"/>
              </a:rPr>
              <a:t> using frequency response and sensitivity factor of the sensor “in use”. </a:t>
            </a:r>
            <a:r>
              <a:rPr lang="en-GB" sz="2000" b="0" i="0" u="none" strike="noStrike" baseline="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Presented in </a:t>
            </a:r>
            <a:r>
              <a:rPr lang="en-GB" sz="2000" dirty="0">
                <a:effectLst/>
                <a:latin typeface="Arial" panose="020B0604020202020204" pitchFamily="34" charset="0"/>
                <a:ea typeface="Calibri" panose="020F0502020204030204" pitchFamily="34" charset="0"/>
                <a:cs typeface="Arial" panose="020B0604020202020204" pitchFamily="34" charset="0"/>
              </a:rPr>
              <a:t>dB relative to 1 Pa</a:t>
            </a:r>
            <a:r>
              <a:rPr lang="en-GB" sz="2000" baseline="30000" dirty="0">
                <a:effectLst/>
                <a:latin typeface="Arial" panose="020B0604020202020204" pitchFamily="34" charset="0"/>
                <a:ea typeface="Calibri" panose="020F0502020204030204" pitchFamily="34" charset="0"/>
                <a:cs typeface="Arial" panose="020B0604020202020204" pitchFamily="34" charset="0"/>
              </a:rPr>
              <a:t>2</a:t>
            </a:r>
            <a:r>
              <a:rPr lang="en-GB" sz="2000" dirty="0">
                <a:effectLst/>
                <a:latin typeface="Arial" panose="020B0604020202020204" pitchFamily="34" charset="0"/>
                <a:ea typeface="Calibri" panose="020F0502020204030204" pitchFamily="34" charset="0"/>
                <a:cs typeface="Arial" panose="020B0604020202020204" pitchFamily="34" charset="0"/>
              </a:rPr>
              <a:t>/Hz</a:t>
            </a:r>
            <a:endParaRPr lang="en-GB" sz="2000" b="0" i="0" u="none" strike="noStrike" baseline="0" dirty="0">
              <a:latin typeface="Arial" panose="020B0604020202020204" pitchFamily="34" charset="0"/>
              <a:cs typeface="Arial" panose="020B0604020202020204" pitchFamily="34" charset="0"/>
            </a:endParaRPr>
          </a:p>
          <a:p>
            <a:pPr marL="342900" indent="-342900" fontAlgn="base">
              <a:spcBef>
                <a:spcPts val="600"/>
              </a:spcBef>
              <a:spcAft>
                <a:spcPts val="600"/>
              </a:spcAft>
              <a:buFont typeface="Arial" panose="020B0604020202020204" pitchFamily="34" charset="0"/>
              <a:buChar char="•"/>
              <a:defRPr/>
            </a:pPr>
            <a:r>
              <a:rPr lang="en-GB" sz="2000" b="1" dirty="0">
                <a:latin typeface="Arial" panose="020B0604020202020204" pitchFamily="34" charset="0"/>
                <a:cs typeface="Arial" panose="020B0604020202020204" pitchFamily="34" charset="0"/>
              </a:rPr>
              <a:t>Digitizer Resolution</a:t>
            </a:r>
            <a:r>
              <a:rPr lang="en-GB" sz="2000" dirty="0">
                <a:latin typeface="Arial" panose="020B0604020202020204" pitchFamily="34" charset="0"/>
                <a:cs typeface="Arial" panose="020B0604020202020204" pitchFamily="34" charset="0"/>
              </a:rPr>
              <a:t>:</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a:t>
            </a:r>
            <a:r>
              <a:rPr lang="en-GB"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digitizer resolution is normally defined as the digitizer quantization noise floor defined by its least significant bit value.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fontAlgn="base">
              <a:spcBef>
                <a:spcPts val="1200"/>
              </a:spcBef>
              <a:spcAft>
                <a:spcPct val="0"/>
              </a:spcAf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285750" indent="-285750" fontAlgn="base">
              <a:spcBef>
                <a:spcPts val="1200"/>
              </a:spcBef>
              <a:spcAft>
                <a:spcPct val="0"/>
              </a:spcAf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285750" indent="-285750" fontAlgn="base">
              <a:spcBef>
                <a:spcPts val="1200"/>
              </a:spcBef>
              <a:spcAft>
                <a:spcPct val="0"/>
              </a:spcAft>
              <a:buFont typeface="Arial" panose="020B0604020202020204" pitchFamily="34" charset="0"/>
              <a:buChar char="•"/>
              <a:defRPr/>
            </a:pPr>
            <a:endParaRPr lang="en-GB" sz="2000" dirty="0"/>
          </a:p>
        </p:txBody>
      </p:sp>
      <p:pic>
        <p:nvPicPr>
          <p:cNvPr id="6" name="Picture 5">
            <a:extLst>
              <a:ext uri="{FF2B5EF4-FFF2-40B4-BE49-F238E27FC236}">
                <a16:creationId xmlns:a16="http://schemas.microsoft.com/office/drawing/2014/main" id="{30AB61F2-E7D3-1DD2-4915-9D0410DC3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58" y="3789223"/>
            <a:ext cx="3413718" cy="2946886"/>
          </a:xfrm>
          <a:prstGeom prst="rect">
            <a:avLst/>
          </a:prstGeom>
        </p:spPr>
      </p:pic>
      <p:pic>
        <p:nvPicPr>
          <p:cNvPr id="8" name="Picture 7">
            <a:extLst>
              <a:ext uri="{FF2B5EF4-FFF2-40B4-BE49-F238E27FC236}">
                <a16:creationId xmlns:a16="http://schemas.microsoft.com/office/drawing/2014/main" id="{3B4B4AD2-8A27-FA50-81E4-A087FE3F63F2}"/>
              </a:ext>
            </a:extLst>
          </p:cNvPr>
          <p:cNvPicPr>
            <a:picLocks noChangeAspect="1"/>
          </p:cNvPicPr>
          <p:nvPr/>
        </p:nvPicPr>
        <p:blipFill>
          <a:blip r:embed="rId3"/>
          <a:stretch>
            <a:fillRect/>
          </a:stretch>
        </p:blipFill>
        <p:spPr>
          <a:xfrm>
            <a:off x="6951231" y="1281253"/>
            <a:ext cx="3719168" cy="1682481"/>
          </a:xfrm>
          <a:prstGeom prst="rect">
            <a:avLst/>
          </a:prstGeom>
        </p:spPr>
      </p:pic>
      <p:graphicFrame>
        <p:nvGraphicFramePr>
          <p:cNvPr id="10" name="Table 9">
            <a:extLst>
              <a:ext uri="{FF2B5EF4-FFF2-40B4-BE49-F238E27FC236}">
                <a16:creationId xmlns:a16="http://schemas.microsoft.com/office/drawing/2014/main" id="{1A323217-A31F-C8AE-95FC-7D23938CAA16}"/>
              </a:ext>
            </a:extLst>
          </p:cNvPr>
          <p:cNvGraphicFramePr>
            <a:graphicFrameLocks noGrp="1"/>
          </p:cNvGraphicFramePr>
          <p:nvPr>
            <p:extLst>
              <p:ext uri="{D42A27DB-BD31-4B8C-83A1-F6EECF244321}">
                <p14:modId xmlns:p14="http://schemas.microsoft.com/office/powerpoint/2010/main" val="1077591197"/>
              </p:ext>
            </p:extLst>
          </p:nvPr>
        </p:nvGraphicFramePr>
        <p:xfrm>
          <a:off x="7646182" y="3319212"/>
          <a:ext cx="2273300" cy="569889"/>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755874158"/>
                    </a:ext>
                  </a:extLst>
                </a:gridCol>
                <a:gridCol w="1244600">
                  <a:extLst>
                    <a:ext uri="{9D8B030D-6E8A-4147-A177-3AD203B41FA5}">
                      <a16:colId xmlns:a16="http://schemas.microsoft.com/office/drawing/2014/main" val="2521901456"/>
                    </a:ext>
                  </a:extLst>
                </a:gridCol>
              </a:tblGrid>
              <a:tr h="379389">
                <a:tc>
                  <a:txBody>
                    <a:bodyPr/>
                    <a:lstStyle/>
                    <a:p>
                      <a:pPr algn="ctr" fontAlgn="b"/>
                      <a:r>
                        <a:rPr lang="en-GB" sz="1100" b="1" u="none" strike="noStrike" dirty="0">
                          <a:effectLst/>
                        </a:rPr>
                        <a:t>Sensor</a:t>
                      </a:r>
                      <a:endParaRPr lang="en-GB"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GB" sz="1100" b="1" u="none" strike="noStrike" dirty="0">
                          <a:effectLst/>
                        </a:rPr>
                        <a:t>Sensitivity, velocity, V/Pa</a:t>
                      </a:r>
                      <a:endParaRPr lang="en-GB"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32164525"/>
                  </a:ext>
                </a:extLst>
              </a:tr>
              <a:tr h="190500">
                <a:tc>
                  <a:txBody>
                    <a:bodyPr/>
                    <a:lstStyle/>
                    <a:p>
                      <a:pPr algn="l" fontAlgn="b"/>
                      <a:r>
                        <a:rPr lang="en-GB" sz="1100" u="none" strike="noStrike" dirty="0">
                          <a:effectLst/>
                        </a:rPr>
                        <a:t>Hyperion 5000</a:t>
                      </a:r>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dirty="0">
                          <a:effectLst/>
                        </a:rPr>
                        <a:t>0.0266</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7201691"/>
                  </a:ext>
                </a:extLst>
              </a:tr>
            </a:tbl>
          </a:graphicData>
        </a:graphic>
      </p:graphicFrame>
      <p:sp>
        <p:nvSpPr>
          <p:cNvPr id="11" name="Division Sign 10">
            <a:extLst>
              <a:ext uri="{FF2B5EF4-FFF2-40B4-BE49-F238E27FC236}">
                <a16:creationId xmlns:a16="http://schemas.microsoft.com/office/drawing/2014/main" id="{4E0F7F42-C210-7494-AE62-460861E7F5E6}"/>
              </a:ext>
            </a:extLst>
          </p:cNvPr>
          <p:cNvSpPr>
            <a:spLocks/>
          </p:cNvSpPr>
          <p:nvPr/>
        </p:nvSpPr>
        <p:spPr>
          <a:xfrm>
            <a:off x="8447363" y="2963733"/>
            <a:ext cx="640080" cy="295637"/>
          </a:xfrm>
          <a:prstGeom prst="mathDivid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rgbClr val="4F81BD"/>
              </a:solidFill>
            </a:endParaRPr>
          </a:p>
        </p:txBody>
      </p:sp>
      <p:sp>
        <p:nvSpPr>
          <p:cNvPr id="12" name="Equals 11">
            <a:extLst>
              <a:ext uri="{FF2B5EF4-FFF2-40B4-BE49-F238E27FC236}">
                <a16:creationId xmlns:a16="http://schemas.microsoft.com/office/drawing/2014/main" id="{04B00EED-EFE2-A5D5-4AEA-5017035982CF}"/>
              </a:ext>
            </a:extLst>
          </p:cNvPr>
          <p:cNvSpPr/>
          <p:nvPr/>
        </p:nvSpPr>
        <p:spPr>
          <a:xfrm>
            <a:off x="8443976" y="3948943"/>
            <a:ext cx="643467" cy="37907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a:extLst>
              <a:ext uri="{FF2B5EF4-FFF2-40B4-BE49-F238E27FC236}">
                <a16:creationId xmlns:a16="http://schemas.microsoft.com/office/drawing/2014/main" id="{95F972E3-D04C-4DDB-7657-C29C2824E440}"/>
              </a:ext>
            </a:extLst>
          </p:cNvPr>
          <p:cNvPicPr>
            <a:picLocks noChangeAspect="1"/>
          </p:cNvPicPr>
          <p:nvPr/>
        </p:nvPicPr>
        <p:blipFill>
          <a:blip r:embed="rId4"/>
          <a:stretch>
            <a:fillRect/>
          </a:stretch>
        </p:blipFill>
        <p:spPr>
          <a:xfrm>
            <a:off x="7086107" y="4480931"/>
            <a:ext cx="3514764" cy="2336805"/>
          </a:xfrm>
          <a:prstGeom prst="rect">
            <a:avLst/>
          </a:prstGeom>
        </p:spPr>
      </p:pic>
      <p:sp>
        <p:nvSpPr>
          <p:cNvPr id="14" name="TextBox 13">
            <a:extLst>
              <a:ext uri="{FF2B5EF4-FFF2-40B4-BE49-F238E27FC236}">
                <a16:creationId xmlns:a16="http://schemas.microsoft.com/office/drawing/2014/main" id="{D7331C91-59C4-D8F2-1061-FE06BB1A4013}"/>
              </a:ext>
            </a:extLst>
          </p:cNvPr>
          <p:cNvSpPr txBox="1"/>
          <p:nvPr/>
        </p:nvSpPr>
        <p:spPr>
          <a:xfrm>
            <a:off x="8039622" y="5129299"/>
            <a:ext cx="1359668" cy="276999"/>
          </a:xfrm>
          <a:prstGeom prst="rect">
            <a:avLst/>
          </a:prstGeom>
          <a:noFill/>
        </p:spPr>
        <p:txBody>
          <a:bodyPr wrap="none" rtlCol="0">
            <a:spAutoFit/>
          </a:bodyPr>
          <a:lstStyle/>
          <a:p>
            <a:r>
              <a:rPr lang="en-US" sz="1200" dirty="0"/>
              <a:t>Low Noise Model</a:t>
            </a:r>
            <a:endParaRPr lang="en-GB" sz="1200" dirty="0"/>
          </a:p>
        </p:txBody>
      </p:sp>
      <p:sp>
        <p:nvSpPr>
          <p:cNvPr id="15" name="TextBox 14">
            <a:extLst>
              <a:ext uri="{FF2B5EF4-FFF2-40B4-BE49-F238E27FC236}">
                <a16:creationId xmlns:a16="http://schemas.microsoft.com/office/drawing/2014/main" id="{83E9E3B2-DCB3-B89F-D2F1-4498C3DE7594}"/>
              </a:ext>
            </a:extLst>
          </p:cNvPr>
          <p:cNvSpPr txBox="1"/>
          <p:nvPr/>
        </p:nvSpPr>
        <p:spPr>
          <a:xfrm>
            <a:off x="7764142" y="6150159"/>
            <a:ext cx="1930337" cy="276999"/>
          </a:xfrm>
          <a:prstGeom prst="rect">
            <a:avLst/>
          </a:prstGeom>
          <a:noFill/>
        </p:spPr>
        <p:txBody>
          <a:bodyPr wrap="none" rtlCol="0">
            <a:spAutoFit/>
          </a:bodyPr>
          <a:lstStyle/>
          <a:p>
            <a:r>
              <a:rPr lang="en-US" sz="1200" dirty="0"/>
              <a:t>Digitizer Equivalent Noise</a:t>
            </a:r>
            <a:endParaRPr lang="en-GB" sz="1200" dirty="0"/>
          </a:p>
        </p:txBody>
      </p:sp>
    </p:spTree>
    <p:extLst>
      <p:ext uri="{BB962C8B-B14F-4D97-AF65-F5344CB8AC3E}">
        <p14:creationId xmlns:p14="http://schemas.microsoft.com/office/powerpoint/2010/main" val="226608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Infrasound Noise Study</a:t>
            </a:r>
            <a:endParaRPr lang="x-none"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F7CB107-C41E-FDE5-0EF3-C53E4BB5BE56}"/>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F71AB79-B430-7C4B-505D-641BF2F6E28E}"/>
              </a:ext>
            </a:extLst>
          </p:cNvPr>
          <p:cNvSpPr/>
          <p:nvPr/>
        </p:nvSpPr>
        <p:spPr>
          <a:xfrm>
            <a:off x="252920" y="1409346"/>
            <a:ext cx="5661498" cy="5170646"/>
          </a:xfrm>
          <a:prstGeom prst="rect">
            <a:avLst/>
          </a:prstGeom>
        </p:spPr>
        <p:txBody>
          <a:bodyPr wrap="square">
            <a:spAutoFit/>
          </a:bodyPr>
          <a:lstStyle/>
          <a:p>
            <a:pPr fontAlgn="base">
              <a:spcBef>
                <a:spcPts val="600"/>
              </a:spcBef>
              <a:spcAft>
                <a:spcPct val="0"/>
              </a:spcAft>
              <a:defRPr/>
            </a:pPr>
            <a:r>
              <a:rPr lang="en-US" sz="2000"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Minimum Requirements for Infrasound Station Specifications</a:t>
            </a:r>
            <a:r>
              <a:rPr lang="en-US" sz="2000" dirty="0">
                <a:latin typeface="Arial" panose="020B0604020202020204" pitchFamily="34" charset="0"/>
                <a:cs typeface="Arial" panose="020B0604020202020204" pitchFamily="34" charset="0"/>
              </a:rPr>
              <a:t> are defined in the Appendix I to the Operational Manual (OM)  for Infrasound Monitoring.</a:t>
            </a:r>
          </a:p>
          <a:p>
            <a:pPr fontAlgn="base">
              <a:spcBef>
                <a:spcPts val="600"/>
              </a:spcBef>
              <a:spcAft>
                <a:spcPct val="0"/>
              </a:spcAft>
              <a:defRPr/>
            </a:pPr>
            <a:r>
              <a:rPr lang="en-US" sz="2000" dirty="0">
                <a:latin typeface="Arial" panose="020B0604020202020204" pitchFamily="34" charset="0"/>
                <a:cs typeface="Arial" panose="020B0604020202020204" pitchFamily="34" charset="0"/>
              </a:rPr>
              <a:t>Among other requirements, the OM includes requirements </a:t>
            </a:r>
            <a:r>
              <a:rPr lang="en-GB" sz="2000" dirty="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system noise and resolution, as well as defines minimum acoustic noise:</a:t>
            </a:r>
          </a:p>
          <a:p>
            <a:pPr lvl="1">
              <a:spcBef>
                <a:spcPts val="600"/>
              </a:spcBef>
              <a:defRPr/>
            </a:pPr>
            <a:r>
              <a:rPr lang="en-US" sz="2000" b="1" dirty="0"/>
              <a:t>Sensor Noise: </a:t>
            </a:r>
          </a:p>
          <a:p>
            <a:pPr lvl="1">
              <a:spcBef>
                <a:spcPts val="600"/>
              </a:spcBef>
              <a:defRPr/>
            </a:pPr>
            <a:r>
              <a:rPr lang="en-GB" sz="2000" b="0" i="1" u="none" strike="noStrike" baseline="0" dirty="0">
                <a:latin typeface="TimesNewRomanPSMT"/>
              </a:rPr>
              <a:t>≤18 dB below minimum acoustic noise</a:t>
            </a:r>
            <a:r>
              <a:rPr lang="en-GB" sz="1600" b="0" i="1" u="none" strike="noStrike" baseline="0" dirty="0">
                <a:latin typeface="TimesNewRomanPSMT"/>
              </a:rPr>
              <a:t>*</a:t>
            </a:r>
            <a:r>
              <a:rPr lang="en-GB" sz="2000" b="0" i="1" u="none" strike="noStrike" baseline="0" dirty="0">
                <a:latin typeface="TimesNewRomanPSMT"/>
              </a:rPr>
              <a:t> </a:t>
            </a:r>
          </a:p>
          <a:p>
            <a:pPr lvl="1">
              <a:spcBef>
                <a:spcPts val="600"/>
              </a:spcBef>
              <a:defRPr/>
            </a:pPr>
            <a:r>
              <a:rPr lang="en-US" sz="2000" b="1" dirty="0"/>
              <a:t>Resolution:</a:t>
            </a:r>
          </a:p>
          <a:p>
            <a:pPr lvl="1">
              <a:spcBef>
                <a:spcPts val="600"/>
              </a:spcBef>
              <a:defRPr/>
            </a:pPr>
            <a:r>
              <a:rPr lang="en-GB" sz="2000" b="0" i="1" u="none" strike="noStrike" baseline="0" dirty="0">
                <a:latin typeface="TimesNewRomanPSMT"/>
              </a:rPr>
              <a:t>≥1 count per 1 mPa</a:t>
            </a:r>
            <a:endParaRPr lang="en-US" sz="2000" i="1" dirty="0"/>
          </a:p>
          <a:p>
            <a:pPr fontAlgn="base">
              <a:spcBef>
                <a:spcPts val="600"/>
              </a:spcBef>
              <a:spcAft>
                <a:spcPct val="0"/>
              </a:spcAft>
              <a:defRPr/>
            </a:pPr>
            <a:endParaRPr lang="en-US" sz="2000" dirty="0">
              <a:latin typeface="Arial" panose="020B0604020202020204" pitchFamily="34" charset="0"/>
              <a:cs typeface="Arial" panose="020B0604020202020204" pitchFamily="34" charset="0"/>
            </a:endParaRPr>
          </a:p>
          <a:p>
            <a:pPr marL="285750" indent="-285750" fontAlgn="base">
              <a:spcBef>
                <a:spcPts val="1200"/>
              </a:spcBef>
              <a:spcAft>
                <a:spcPct val="0"/>
              </a:spcAf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a:p>
            <a:pPr marL="285750" indent="-285750" fontAlgn="base">
              <a:spcBef>
                <a:spcPts val="1200"/>
              </a:spcBef>
              <a:spcAft>
                <a:spcPct val="0"/>
              </a:spcAft>
              <a:buFont typeface="Arial" panose="020B0604020202020204" pitchFamily="34" charset="0"/>
              <a:buChar char="•"/>
              <a:defRPr/>
            </a:pPr>
            <a:endParaRPr lang="en-GB" sz="2000" dirty="0"/>
          </a:p>
        </p:txBody>
      </p:sp>
      <p:sp>
        <p:nvSpPr>
          <p:cNvPr id="9" name="TextBox 8">
            <a:extLst>
              <a:ext uri="{FF2B5EF4-FFF2-40B4-BE49-F238E27FC236}">
                <a16:creationId xmlns:a16="http://schemas.microsoft.com/office/drawing/2014/main" id="{98686432-6E63-FD19-2B2D-9A5B2C295F71}"/>
              </a:ext>
            </a:extLst>
          </p:cNvPr>
          <p:cNvSpPr txBox="1"/>
          <p:nvPr/>
        </p:nvSpPr>
        <p:spPr>
          <a:xfrm>
            <a:off x="660874" y="5079322"/>
            <a:ext cx="5435126" cy="369332"/>
          </a:xfrm>
          <a:prstGeom prst="rect">
            <a:avLst/>
          </a:prstGeom>
          <a:noFill/>
        </p:spPr>
        <p:txBody>
          <a:bodyPr wrap="square">
            <a:spAutoFit/>
          </a:bodyPr>
          <a:lstStyle/>
          <a:p>
            <a:pPr fontAlgn="base">
              <a:spcBef>
                <a:spcPts val="600"/>
              </a:spcBef>
              <a:spcAft>
                <a:spcPct val="0"/>
              </a:spcAft>
              <a:defRPr/>
            </a:pPr>
            <a:r>
              <a:rPr lang="en-GB"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minimum noise level at 1 Hz: ~5 mPa. </a:t>
            </a:r>
            <a:endParaRPr lang="en-GB" i="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33B2BCD-5486-7DBF-AB97-25DBD96C804D}"/>
              </a:ext>
            </a:extLst>
          </p:cNvPr>
          <p:cNvPicPr>
            <a:picLocks noChangeAspect="1"/>
          </p:cNvPicPr>
          <p:nvPr/>
        </p:nvPicPr>
        <p:blipFill>
          <a:blip r:embed="rId2"/>
          <a:stretch>
            <a:fillRect/>
          </a:stretch>
        </p:blipFill>
        <p:spPr>
          <a:xfrm>
            <a:off x="6017172" y="1362234"/>
            <a:ext cx="4753706" cy="5217757"/>
          </a:xfrm>
          <a:prstGeom prst="rect">
            <a:avLst/>
          </a:prstGeom>
        </p:spPr>
      </p:pic>
    </p:spTree>
    <p:extLst>
      <p:ext uri="{BB962C8B-B14F-4D97-AF65-F5344CB8AC3E}">
        <p14:creationId xmlns:p14="http://schemas.microsoft.com/office/powerpoint/2010/main" val="24998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 Infrasound Noise Study</a:t>
            </a:r>
            <a:endParaRPr lang="x-none"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F7CB107-C41E-FDE5-0EF3-C53E4BB5BE56}"/>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F71AB79-B430-7C4B-505D-641BF2F6E28E}"/>
              </a:ext>
            </a:extLst>
          </p:cNvPr>
          <p:cNvSpPr/>
          <p:nvPr/>
        </p:nvSpPr>
        <p:spPr>
          <a:xfrm>
            <a:off x="140350" y="1512980"/>
            <a:ext cx="5697772" cy="4170372"/>
          </a:xfrm>
          <a:prstGeom prst="rect">
            <a:avLst/>
          </a:prstGeom>
        </p:spPr>
        <p:txBody>
          <a:bodyPr wrap="square">
            <a:spAutoFit/>
          </a:bodyPr>
          <a:lstStyle/>
          <a:p>
            <a:pPr marL="285750" indent="-285750" fontAlgn="base">
              <a:spcBef>
                <a:spcPts val="600"/>
              </a:spcBef>
              <a:spcAft>
                <a:spcPct val="0"/>
              </a:spcAft>
              <a:buFontTx/>
              <a:buChar char="-"/>
              <a:defRPr/>
            </a:pPr>
            <a:r>
              <a:rPr lang="en-US" sz="2000" dirty="0">
                <a:latin typeface="Arial" panose="020B0604020202020204" pitchFamily="34" charset="0"/>
                <a:cs typeface="Arial" panose="020B0604020202020204" pitchFamily="34" charset="0"/>
              </a:rPr>
              <a:t>The purpose of the System Noise Studies for IMS Infrasonic stations is to assess the compliance of chosen equipment and its settings with the </a:t>
            </a:r>
            <a:r>
              <a:rPr lang="en-US" sz="2000" b="1" dirty="0">
                <a:latin typeface="Arial" panose="020B0604020202020204" pitchFamily="34" charset="0"/>
                <a:cs typeface="Arial" panose="020B0604020202020204" pitchFamily="34" charset="0"/>
              </a:rPr>
              <a:t>Minimum Requirements for Infrasound Station Specifications.</a:t>
            </a:r>
          </a:p>
          <a:p>
            <a:pPr marL="285750" indent="-285750" fontAlgn="base">
              <a:spcBef>
                <a:spcPts val="600"/>
              </a:spcBef>
              <a:spcAft>
                <a:spcPct val="0"/>
              </a:spcAft>
              <a:buFontTx/>
              <a:buChar char="-"/>
              <a:defRPr/>
            </a:pPr>
            <a:r>
              <a:rPr lang="en-GB" sz="2000" dirty="0">
                <a:latin typeface="Arial" panose="020B0604020202020204" pitchFamily="34" charset="0"/>
                <a:cs typeface="Arial" panose="020B0604020202020204" pitchFamily="34" charset="0"/>
              </a:rPr>
              <a:t>The station </a:t>
            </a:r>
            <a:r>
              <a:rPr lang="en-GB" sz="2000" b="1" dirty="0">
                <a:latin typeface="Arial" panose="020B0604020202020204" pitchFamily="34" charset="0"/>
                <a:cs typeface="Arial" panose="020B0604020202020204" pitchFamily="34" charset="0"/>
              </a:rPr>
              <a:t>Noise Studies </a:t>
            </a:r>
            <a:r>
              <a:rPr lang="en-GB" sz="2000" dirty="0">
                <a:latin typeface="Arial" panose="020B0604020202020204" pitchFamily="34" charset="0"/>
                <a:cs typeface="Arial" panose="020B0604020202020204" pitchFamily="34" charset="0"/>
              </a:rPr>
              <a:t>become an important part of the upcoming infrasound installations  driven by  (a) development of updated acoustic noise models and (b) emerging of modern infrasound sensors and digitizers with self-noise substantially below the self-noise of the first generation of the IMS </a:t>
            </a:r>
            <a:r>
              <a:rPr lang="en-GB" sz="2000" dirty="0" err="1">
                <a:latin typeface="Arial" panose="020B0604020202020204" pitchFamily="34" charset="0"/>
                <a:cs typeface="Arial" panose="020B0604020202020204" pitchFamily="34" charset="0"/>
              </a:rPr>
              <a:t>microbarometers</a:t>
            </a:r>
            <a:r>
              <a:rPr lang="en-GB" sz="2000" dirty="0">
                <a:latin typeface="Arial" panose="020B0604020202020204" pitchFamily="34" charset="0"/>
                <a:cs typeface="Arial" panose="020B0604020202020204" pitchFamily="34" charset="0"/>
              </a:rPr>
              <a:t> and waveform recorders.</a:t>
            </a:r>
            <a:endParaRPr lang="en-GB" sz="2000" dirty="0"/>
          </a:p>
        </p:txBody>
      </p:sp>
      <p:pic>
        <p:nvPicPr>
          <p:cNvPr id="3" name="Picture 2">
            <a:extLst>
              <a:ext uri="{FF2B5EF4-FFF2-40B4-BE49-F238E27FC236}">
                <a16:creationId xmlns:a16="http://schemas.microsoft.com/office/drawing/2014/main" id="{FFC74E7D-A92D-1189-0A97-770658B2B702}"/>
              </a:ext>
            </a:extLst>
          </p:cNvPr>
          <p:cNvPicPr>
            <a:picLocks noChangeAspect="1"/>
          </p:cNvPicPr>
          <p:nvPr/>
        </p:nvPicPr>
        <p:blipFill rotWithShape="1">
          <a:blip r:embed="rId2"/>
          <a:srcRect t="4840" r="21771"/>
          <a:stretch/>
        </p:blipFill>
        <p:spPr>
          <a:xfrm>
            <a:off x="6353879" y="1512980"/>
            <a:ext cx="4186230" cy="3347549"/>
          </a:xfrm>
          <a:prstGeom prst="rect">
            <a:avLst/>
          </a:prstGeom>
        </p:spPr>
      </p:pic>
      <p:sp>
        <p:nvSpPr>
          <p:cNvPr id="4" name="TextBox 3"/>
          <p:cNvSpPr txBox="1"/>
          <p:nvPr/>
        </p:nvSpPr>
        <p:spPr>
          <a:xfrm>
            <a:off x="6270752" y="5021632"/>
            <a:ext cx="1912666"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Example of the noise study an </a:t>
            </a:r>
          </a:p>
          <a:p>
            <a:r>
              <a:rPr lang="en-US" sz="1600" dirty="0">
                <a:latin typeface="Arial" panose="020B0604020202020204" pitchFamily="34" charset="0"/>
                <a:cs typeface="Arial" panose="020B0604020202020204" pitchFamily="34" charset="0"/>
              </a:rPr>
              <a:t>infrasound station. </a:t>
            </a:r>
            <a:endParaRPr lang="en-GB" sz="1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882FC24-0286-D88F-6D8A-3B446C35E0A2}"/>
              </a:ext>
            </a:extLst>
          </p:cNvPr>
          <p:cNvPicPr>
            <a:picLocks noChangeAspect="1"/>
          </p:cNvPicPr>
          <p:nvPr/>
        </p:nvPicPr>
        <p:blipFill>
          <a:blip r:embed="rId3"/>
          <a:stretch>
            <a:fillRect/>
          </a:stretch>
        </p:blipFill>
        <p:spPr>
          <a:xfrm>
            <a:off x="8446994" y="4860529"/>
            <a:ext cx="2279233" cy="1801236"/>
          </a:xfrm>
          <a:prstGeom prst="rect">
            <a:avLst/>
          </a:prstGeom>
        </p:spPr>
      </p:pic>
    </p:spTree>
    <p:extLst>
      <p:ext uri="{BB962C8B-B14F-4D97-AF65-F5344CB8AC3E}">
        <p14:creationId xmlns:p14="http://schemas.microsoft.com/office/powerpoint/2010/main" val="288790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Infrasound Noise Study</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6D5ECAF-30ED-E243-DE31-B04182B70E56}"/>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DCF8924-C6F9-24D6-D082-07CED7492648}"/>
              </a:ext>
            </a:extLst>
          </p:cNvPr>
          <p:cNvSpPr/>
          <p:nvPr/>
        </p:nvSpPr>
        <p:spPr>
          <a:xfrm>
            <a:off x="59286" y="1205111"/>
            <a:ext cx="6234888" cy="5709255"/>
          </a:xfrm>
          <a:prstGeom prst="rect">
            <a:avLst/>
          </a:prstGeom>
        </p:spPr>
        <p:txBody>
          <a:bodyPr wrap="square">
            <a:spAutoFit/>
          </a:bodyPr>
          <a:lstStyle/>
          <a:p>
            <a:pPr marL="342900" indent="-342900">
              <a:spcBef>
                <a:spcPts val="60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Prior to 2021 no systematic noise studies were performed in IMS for infrasound stations.</a:t>
            </a:r>
          </a:p>
          <a:p>
            <a:pPr marL="342900" indent="-342900" fontAlgn="base">
              <a:spcBef>
                <a:spcPts val="60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In 2021 the preparation of the System Noise Study documents was resumed in IMS/ED/SA, triggered by increased number of infrasound station upgrade projects and appearance of modern sensors.</a:t>
            </a:r>
          </a:p>
          <a:p>
            <a:pPr marL="342900" indent="-342900" fontAlgn="base">
              <a:spcBef>
                <a:spcPts val="60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The activities included:</a:t>
            </a:r>
          </a:p>
          <a:p>
            <a:pPr marL="742950" lvl="1" indent="-285750">
              <a:spcBef>
                <a:spcPts val="600"/>
              </a:spcBef>
              <a:buFontTx/>
              <a:buChar char="-"/>
              <a:defRPr/>
            </a:pPr>
            <a:r>
              <a:rPr lang="en-GB" sz="2000" dirty="0">
                <a:latin typeface="Arial" panose="020B0604020202020204" pitchFamily="34" charset="0"/>
                <a:cs typeface="Arial" panose="020B0604020202020204" pitchFamily="34" charset="0"/>
              </a:rPr>
              <a:t>Calculation of minimum infrasound noise at operating IMS stations with a compilation of </a:t>
            </a:r>
            <a:r>
              <a:rPr lang="en-GB" sz="2000" b="1" dirty="0">
                <a:latin typeface="Arial" panose="020B0604020202020204" pitchFamily="34" charset="0"/>
                <a:cs typeface="Arial" panose="020B0604020202020204" pitchFamily="34" charset="0"/>
              </a:rPr>
              <a:t>IMS Stations Noise Depository</a:t>
            </a:r>
            <a:r>
              <a:rPr lang="en-GB" sz="2000" dirty="0">
                <a:latin typeface="Arial" panose="020B0604020202020204" pitchFamily="34" charset="0"/>
                <a:cs typeface="Arial" panose="020B0604020202020204" pitchFamily="34" charset="0"/>
              </a:rPr>
              <a:t> for easy reference in the future;</a:t>
            </a:r>
          </a:p>
          <a:p>
            <a:pPr marL="742950" lvl="1" indent="-285750">
              <a:spcBef>
                <a:spcPts val="600"/>
              </a:spcBef>
              <a:buFontTx/>
              <a:buChar char="-"/>
              <a:defRPr/>
            </a:pPr>
            <a:r>
              <a:rPr lang="en-GB" sz="2000" dirty="0">
                <a:latin typeface="Arial" panose="020B0604020202020204" pitchFamily="34" charset="0"/>
                <a:cs typeface="Arial" panose="020B0604020202020204" pitchFamily="34" charset="0"/>
              </a:rPr>
              <a:t>Compilation of </a:t>
            </a:r>
            <a:r>
              <a:rPr lang="en-GB" sz="2000" b="1" dirty="0">
                <a:latin typeface="Arial" panose="020B0604020202020204" pitchFamily="34" charset="0"/>
                <a:cs typeface="Arial" panose="020B0604020202020204" pitchFamily="34" charset="0"/>
              </a:rPr>
              <a:t>Equipment Noise Data Depository</a:t>
            </a:r>
            <a:r>
              <a:rPr lang="en-GB" sz="2000" dirty="0">
                <a:latin typeface="Arial" panose="020B0604020202020204" pitchFamily="34" charset="0"/>
                <a:cs typeface="Arial" panose="020B0604020202020204" pitchFamily="34" charset="0"/>
              </a:rPr>
              <a:t> for sensors’ and digitizers’ self-noise data </a:t>
            </a:r>
          </a:p>
          <a:p>
            <a:pPr marL="742950" lvl="1" indent="-285750">
              <a:spcBef>
                <a:spcPts val="600"/>
              </a:spcBef>
              <a:buFontTx/>
              <a:buChar char="-"/>
              <a:defRPr/>
            </a:pPr>
            <a:r>
              <a:rPr lang="en-GB" sz="2000" dirty="0">
                <a:latin typeface="Arial" panose="020B0604020202020204" pitchFamily="34" charset="0"/>
                <a:cs typeface="Arial" panose="020B0604020202020204" pitchFamily="34" charset="0"/>
              </a:rPr>
              <a:t>Development of the </a:t>
            </a:r>
            <a:r>
              <a:rPr lang="en-GB" sz="2000" b="1" dirty="0">
                <a:latin typeface="Arial" panose="020B0604020202020204" pitchFamily="34" charset="0"/>
                <a:cs typeface="Arial" panose="020B0604020202020204" pitchFamily="34" charset="0"/>
              </a:rPr>
              <a:t>IMS</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Noise Study Calculator.</a:t>
            </a:r>
            <a:endParaRPr lang="en-GB" sz="2800" dirty="0">
              <a:latin typeface="Arial" panose="020B0604020202020204" pitchFamily="34" charset="0"/>
              <a:cs typeface="Arial" panose="020B0604020202020204" pitchFamily="34" charset="0"/>
            </a:endParaRPr>
          </a:p>
        </p:txBody>
      </p:sp>
      <p:pic>
        <p:nvPicPr>
          <p:cNvPr id="6" name="Picture 5" descr="Chart, line chart&#10;&#10;Description automatically generated">
            <a:extLst>
              <a:ext uri="{FF2B5EF4-FFF2-40B4-BE49-F238E27FC236}">
                <a16:creationId xmlns:a16="http://schemas.microsoft.com/office/drawing/2014/main" id="{22967CA2-6238-16C8-DE35-B3FD77045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84" r="13262"/>
          <a:stretch/>
        </p:blipFill>
        <p:spPr>
          <a:xfrm>
            <a:off x="6294174" y="1248205"/>
            <a:ext cx="4092103" cy="2639265"/>
          </a:xfrm>
          <a:prstGeom prst="rect">
            <a:avLst/>
          </a:prstGeom>
        </p:spPr>
      </p:pic>
      <p:pic>
        <p:nvPicPr>
          <p:cNvPr id="7" name="Picture 6">
            <a:extLst>
              <a:ext uri="{FF2B5EF4-FFF2-40B4-BE49-F238E27FC236}">
                <a16:creationId xmlns:a16="http://schemas.microsoft.com/office/drawing/2014/main" id="{71C71843-36DC-9608-0680-9BB0BE48B7E6}"/>
              </a:ext>
            </a:extLst>
          </p:cNvPr>
          <p:cNvPicPr>
            <a:picLocks noChangeAspect="1"/>
          </p:cNvPicPr>
          <p:nvPr/>
        </p:nvPicPr>
        <p:blipFill>
          <a:blip r:embed="rId3"/>
          <a:stretch>
            <a:fillRect/>
          </a:stretch>
        </p:blipFill>
        <p:spPr>
          <a:xfrm>
            <a:off x="6497952" y="3938734"/>
            <a:ext cx="4272926" cy="2808022"/>
          </a:xfrm>
          <a:prstGeom prst="rect">
            <a:avLst/>
          </a:prstGeom>
        </p:spPr>
      </p:pic>
    </p:spTree>
    <p:extLst>
      <p:ext uri="{BB962C8B-B14F-4D97-AF65-F5344CB8AC3E}">
        <p14:creationId xmlns:p14="http://schemas.microsoft.com/office/powerpoint/2010/main" val="167566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Infrasound Noise Study</a:t>
            </a:r>
            <a:endParaRPr lang="x-none" sz="2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FE7736-5EAB-5D78-0140-25D90EF92937}"/>
              </a:ext>
            </a:extLst>
          </p:cNvPr>
          <p:cNvSpPr txBox="1"/>
          <p:nvPr/>
        </p:nvSpPr>
        <p:spPr>
          <a:xfrm>
            <a:off x="78689" y="1370991"/>
            <a:ext cx="5642315" cy="1015663"/>
          </a:xfrm>
          <a:prstGeom prst="rect">
            <a:avLst/>
          </a:prstGeom>
          <a:noFill/>
        </p:spPr>
        <p:txBody>
          <a:bodyPr wrap="square">
            <a:spAutoFit/>
          </a:bodyPr>
          <a:lstStyle/>
          <a:p>
            <a:pPr marL="285750" indent="-285750" fontAlgn="base">
              <a:spcBef>
                <a:spcPts val="600"/>
              </a:spcBef>
              <a:spcAft>
                <a:spcPct val="0"/>
              </a:spcAft>
              <a:buFontTx/>
              <a:buChar char="-"/>
              <a:defRPr/>
            </a:pPr>
            <a:r>
              <a:rPr lang="en-US" sz="2000" dirty="0">
                <a:latin typeface="Arial" panose="020B0604020202020204" pitchFamily="34" charset="0"/>
                <a:cs typeface="Arial" panose="020B0604020202020204" pitchFamily="34" charset="0"/>
              </a:rPr>
              <a:t>As of May 2023, IMS/ED and IMS/MFS prepared </a:t>
            </a:r>
            <a:r>
              <a:rPr lang="en-US" sz="2000" b="1" dirty="0">
                <a:latin typeface="Arial" panose="020B0604020202020204" pitchFamily="34" charset="0"/>
                <a:cs typeface="Arial" panose="020B0604020202020204" pitchFamily="34" charset="0"/>
              </a:rPr>
              <a:t>11 Noise Studies </a:t>
            </a:r>
            <a:r>
              <a:rPr lang="en-US" sz="2000" dirty="0">
                <a:latin typeface="Arial" panose="020B0604020202020204" pitchFamily="34" charset="0"/>
                <a:cs typeface="Arial" panose="020B0604020202020204" pitchFamily="34" charset="0"/>
              </a:rPr>
              <a:t>for infrasound stations.</a:t>
            </a:r>
          </a:p>
        </p:txBody>
      </p:sp>
      <p:pic>
        <p:nvPicPr>
          <p:cNvPr id="5" name="Picture 4">
            <a:extLst>
              <a:ext uri="{FF2B5EF4-FFF2-40B4-BE49-F238E27FC236}">
                <a16:creationId xmlns:a16="http://schemas.microsoft.com/office/drawing/2014/main" id="{B2FFD8EA-27A1-7DFA-6505-2CA8A8B8786D}"/>
              </a:ext>
            </a:extLst>
          </p:cNvPr>
          <p:cNvPicPr>
            <a:picLocks noChangeAspect="1"/>
          </p:cNvPicPr>
          <p:nvPr/>
        </p:nvPicPr>
        <p:blipFill>
          <a:blip r:embed="rId2"/>
          <a:stretch>
            <a:fillRect/>
          </a:stretch>
        </p:blipFill>
        <p:spPr>
          <a:xfrm>
            <a:off x="563683" y="2582755"/>
            <a:ext cx="2558895" cy="3096380"/>
          </a:xfrm>
          <a:prstGeom prst="rect">
            <a:avLst/>
          </a:prstGeom>
        </p:spPr>
      </p:pic>
      <p:pic>
        <p:nvPicPr>
          <p:cNvPr id="7" name="Picture 6">
            <a:extLst>
              <a:ext uri="{FF2B5EF4-FFF2-40B4-BE49-F238E27FC236}">
                <a16:creationId xmlns:a16="http://schemas.microsoft.com/office/drawing/2014/main" id="{A6CCC5BB-C666-8D17-940F-075DC684082E}"/>
              </a:ext>
            </a:extLst>
          </p:cNvPr>
          <p:cNvPicPr>
            <a:picLocks noChangeAspect="1"/>
          </p:cNvPicPr>
          <p:nvPr/>
        </p:nvPicPr>
        <p:blipFill rotWithShape="1">
          <a:blip r:embed="rId3"/>
          <a:srcRect b="51511"/>
          <a:stretch/>
        </p:blipFill>
        <p:spPr>
          <a:xfrm>
            <a:off x="2043984" y="3149893"/>
            <a:ext cx="2766580" cy="3325352"/>
          </a:xfrm>
          <a:prstGeom prst="rect">
            <a:avLst/>
          </a:prstGeom>
        </p:spPr>
      </p:pic>
      <p:pic>
        <p:nvPicPr>
          <p:cNvPr id="8" name="Picture 7">
            <a:extLst>
              <a:ext uri="{FF2B5EF4-FFF2-40B4-BE49-F238E27FC236}">
                <a16:creationId xmlns:a16="http://schemas.microsoft.com/office/drawing/2014/main" id="{DF7D5878-D912-FD12-B290-705374F055CD}"/>
              </a:ext>
            </a:extLst>
          </p:cNvPr>
          <p:cNvPicPr>
            <a:picLocks noChangeAspect="1"/>
          </p:cNvPicPr>
          <p:nvPr/>
        </p:nvPicPr>
        <p:blipFill>
          <a:blip r:embed="rId4"/>
          <a:stretch>
            <a:fillRect/>
          </a:stretch>
        </p:blipFill>
        <p:spPr>
          <a:xfrm>
            <a:off x="5355435" y="1240551"/>
            <a:ext cx="5311176" cy="5208887"/>
          </a:xfrm>
          <a:prstGeom prst="rect">
            <a:avLst/>
          </a:prstGeom>
        </p:spPr>
      </p:pic>
      <p:sp>
        <p:nvSpPr>
          <p:cNvPr id="9" name="Title 1">
            <a:extLst>
              <a:ext uri="{FF2B5EF4-FFF2-40B4-BE49-F238E27FC236}">
                <a16:creationId xmlns:a16="http://schemas.microsoft.com/office/drawing/2014/main" id="{0F63BBD6-2A15-801E-B9EF-0434410F6378}"/>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55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 Infrasound Noise Study</a:t>
            </a:r>
            <a:endParaRPr lang="x-none" sz="20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589A6A-4BCA-BEDD-C214-1E16F517B5B9}"/>
              </a:ext>
            </a:extLst>
          </p:cNvPr>
          <p:cNvPicPr>
            <a:picLocks noChangeAspect="1"/>
          </p:cNvPicPr>
          <p:nvPr/>
        </p:nvPicPr>
        <p:blipFill>
          <a:blip r:embed="rId2"/>
          <a:stretch>
            <a:fillRect/>
          </a:stretch>
        </p:blipFill>
        <p:spPr>
          <a:xfrm>
            <a:off x="4807793" y="2002854"/>
            <a:ext cx="5905494" cy="3931647"/>
          </a:xfrm>
          <a:prstGeom prst="rect">
            <a:avLst/>
          </a:prstGeom>
        </p:spPr>
      </p:pic>
      <p:sp>
        <p:nvSpPr>
          <p:cNvPr id="9" name="TextBox 8">
            <a:extLst>
              <a:ext uri="{FF2B5EF4-FFF2-40B4-BE49-F238E27FC236}">
                <a16:creationId xmlns:a16="http://schemas.microsoft.com/office/drawing/2014/main" id="{03600528-E8B7-9908-9F49-D2C947FAF174}"/>
              </a:ext>
            </a:extLst>
          </p:cNvPr>
          <p:cNvSpPr txBox="1"/>
          <p:nvPr/>
        </p:nvSpPr>
        <p:spPr>
          <a:xfrm>
            <a:off x="248728" y="1236358"/>
            <a:ext cx="4501474" cy="4247317"/>
          </a:xfrm>
          <a:prstGeom prst="rect">
            <a:avLst/>
          </a:prstGeom>
          <a:noFill/>
        </p:spPr>
        <p:txBody>
          <a:bodyPr wrap="square">
            <a:sp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The IMS Infrasound Stations Noise Studies become important part of the IMS work program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 of May 2023, the Noise Studies have been performed for 11 infrasound station undergoing major upgrades, which covers 21% of IMS infrasound segment.</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The stored data include statistical minimum  infrasound site noise for future reference.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outcome of the Noise Studies allows ED/SA engineers to choose suitable equipment for planned station upgrades.</a:t>
            </a:r>
            <a:endParaRPr 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2BE570A-F133-3005-1079-67B7F00A5F31}"/>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P3.1-192</a:t>
            </a:r>
            <a:endParaRPr lang="x-none"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13523</TotalTime>
  <Words>1397</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-apple-system</vt:lpstr>
      <vt:lpstr>Arial</vt:lpstr>
      <vt:lpstr>Arial Rounded MT Bold</vt:lpstr>
      <vt:lpstr>Calibri</vt:lpstr>
      <vt:lpstr>Calibri Light</vt:lpstr>
      <vt:lpstr>Cambria Math</vt:lpstr>
      <vt:lpstr>TimesNewRomanPSMT</vt:lpstr>
      <vt:lpstr>Custom Design</vt:lpstr>
      <vt:lpstr>Office Theme</vt:lpstr>
      <vt:lpstr>1_Custom Design</vt:lpstr>
      <vt:lpstr>1_Office Theme</vt:lpstr>
      <vt:lpstr>2_Custom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MARTYSEVICH Pavel</cp:lastModifiedBy>
  <cp:revision>108</cp:revision>
  <cp:lastPrinted>2023-05-31T13:19:31Z</cp:lastPrinted>
  <dcterms:created xsi:type="dcterms:W3CDTF">2023-04-18T13:25:54Z</dcterms:created>
  <dcterms:modified xsi:type="dcterms:W3CDTF">2023-06-02T11:54:26Z</dcterms:modified>
</cp:coreProperties>
</file>