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97" d="100"/>
          <a:sy n="97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P3.1-788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1854796" y="0"/>
            <a:ext cx="91966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dirty="0">
                <a:solidFill>
                  <a:schemeClr val="lt1"/>
                </a:solidFill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Observations of Natural and Induced Seismic Events and Monitoring of A Nuclear Underground Depository Using Slim Borehole Adapted </a:t>
            </a:r>
            <a:r>
              <a:rPr lang="en-US" sz="1600" b="1" i="0" dirty="0" err="1">
                <a:solidFill>
                  <a:schemeClr val="lt1"/>
                </a:solidFill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S</a:t>
            </a:r>
            <a:r>
              <a:rPr lang="en-US" sz="1600" b="1" dirty="0" err="1">
                <a:solidFill>
                  <a:schemeClr val="lt1"/>
                </a:solidFill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i</a:t>
            </a:r>
            <a:r>
              <a:rPr lang="en-US" sz="1600" b="1" i="0" dirty="0" err="1">
                <a:solidFill>
                  <a:schemeClr val="lt1"/>
                </a:solidFill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A</a:t>
            </a:r>
            <a:r>
              <a:rPr lang="en-US" sz="1600" b="1" i="0" dirty="0">
                <a:solidFill>
                  <a:schemeClr val="lt1"/>
                </a:solidFill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 Sensors</a:t>
            </a:r>
            <a:endParaRPr lang="en-US" sz="1200" dirty="0">
              <a:latin typeface="Arial Black" panose="020B0A040201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L.Zimakov</a:t>
            </a:r>
            <a:r>
              <a:rPr lang="en-US" sz="2000" b="1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P. Malin</a:t>
            </a:r>
            <a:r>
              <a:rPr lang="en-US" sz="2000" b="0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000" b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K. Passmore</a:t>
            </a:r>
            <a:r>
              <a:rPr lang="en-US" sz="2000" b="0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000" b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F. Bl</a:t>
            </a:r>
            <a:r>
              <a:rPr lang="en-US" sz="2000" dirty="0">
                <a:solidFill>
                  <a:schemeClr val="lt1"/>
                </a:solidFill>
              </a:rPr>
              <a:t>ü</a:t>
            </a:r>
            <a:r>
              <a:rPr lang="en-US" sz="2000" b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mle</a:t>
            </a:r>
            <a:r>
              <a:rPr lang="en-US" sz="2000" b="0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lang="en-US" sz="2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 ASIR (Advanced Seismic Instrumentation &amp; Research) LLC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 name goes here / Font: Arial Size: 18]</a:t>
            </a:r>
          </a:p>
          <a:p>
            <a:pPr algn="ctr"/>
            <a:r>
              <a:rPr lang="en-A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 / Organization / Company / Institute [if any / Font: Arial Size</a:t>
            </a:r>
            <a:r>
              <a:rPr lang="en-A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21A8D-F572-1851-CFF2-BBEC369A3609}"/>
              </a:ext>
            </a:extLst>
          </p:cNvPr>
          <p:cNvSpPr txBox="1"/>
          <p:nvPr/>
        </p:nvSpPr>
        <p:spPr>
          <a:xfrm>
            <a:off x="1" y="1376516"/>
            <a:ext cx="121920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ASIR has adapted Silicon Audio (</a:t>
            </a:r>
            <a:r>
              <a:rPr lang="en-US" sz="1800" dirty="0" err="1">
                <a:solidFill>
                  <a:schemeClr val="dk1"/>
                </a:solidFill>
              </a:rPr>
              <a:t>SiA</a:t>
            </a:r>
            <a:r>
              <a:rPr lang="en-US" sz="1800" dirty="0">
                <a:solidFill>
                  <a:schemeClr val="dk1"/>
                </a:solidFill>
              </a:rPr>
              <a:t>) interferometer- based accelerometers for 10 to 1500 m deep wells.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The ASIR ABB’s frequency response is from 125 sec to 1200 Hz, a clip level of ±0.5 g (1 g p-p), and a dynamic range of 172 </a:t>
            </a:r>
            <a:r>
              <a:rPr lang="en-US" sz="1800" dirty="0" err="1">
                <a:solidFill>
                  <a:schemeClr val="dk1"/>
                </a:solidFill>
              </a:rPr>
              <a:t>dB.</a:t>
            </a: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From plate boundaries to mines, the ABB detects on scale M &lt; -1.0 to M&gt; 4.5.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Its 12 sec to 1 Hz response is well below the HNM; at higher frequencies it is near the LNM.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An ABB is being used to monitor of the Swiss Nagra nuclear depository.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Installed at 1km, the Nagra ABB has detected with high S/N an M-0.7 at ~1km and an M4.2 at 226km.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sz="1800" dirty="0">
                <a:solidFill>
                  <a:schemeClr val="dk1"/>
                </a:solidFill>
              </a:rPr>
              <a:t> 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An industry standard surface broadband did not record these events due to high near-surface noise attenuation.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The ABB is a field proven, high dynamic range and sensitivity sensor for local-to-</a:t>
            </a:r>
            <a:r>
              <a:rPr lang="en-US" sz="1800" dirty="0" err="1">
                <a:solidFill>
                  <a:schemeClr val="dk1"/>
                </a:solidFill>
              </a:rPr>
              <a:t>teleseismic</a:t>
            </a:r>
            <a:r>
              <a:rPr lang="en-US" sz="1800" dirty="0">
                <a:solidFill>
                  <a:schemeClr val="dk1"/>
                </a:solidFill>
              </a:rPr>
              <a:t> monitoring.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dk1"/>
                </a:solidFill>
              </a:rPr>
              <a:t>It is being used in mission critical applications in geothermal, CO2 storage, nuclear waste disposal, and proliferation monitoring.</a:t>
            </a:r>
          </a:p>
        </p:txBody>
      </p:sp>
      <p:pic>
        <p:nvPicPr>
          <p:cNvPr id="5" name="Google Shape;149;p17">
            <a:extLst>
              <a:ext uri="{FF2B5EF4-FFF2-40B4-BE49-F238E27FC236}">
                <a16:creationId xmlns:a16="http://schemas.microsoft.com/office/drawing/2014/main" id="{E1FD3507-5C6C-0E4B-6289-B6B8F095D3A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271698" flipH="1">
            <a:off x="2820138" y="6024079"/>
            <a:ext cx="7265976" cy="617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267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Leonid Zimakov</cp:lastModifiedBy>
  <cp:revision>21</cp:revision>
  <dcterms:created xsi:type="dcterms:W3CDTF">2023-04-18T13:25:54Z</dcterms:created>
  <dcterms:modified xsi:type="dcterms:W3CDTF">2023-06-06T16:22:04Z</dcterms:modified>
</cp:coreProperties>
</file>