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embeddedFontLst>
    <p:embeddedFont>
      <p:font typeface="Arial Black" panose="020B0A04020102020204" pitchFamily="34" charset="0"/>
      <p:regular r:id="rId11"/>
      <p:bold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2"/>
          <p:cNvSpPr>
            <a:spLocks noGrp="1"/>
          </p:cNvSpPr>
          <p:nvPr>
            <p:ph type="pic" idx="2"/>
          </p:nvPr>
        </p:nvSpPr>
        <p:spPr>
          <a:xfrm>
            <a:off x="5183188" y="987425"/>
            <a:ext cx="6172200" cy="4873625"/>
          </a:xfrm>
          <a:prstGeom prst="rect">
            <a:avLst/>
          </a:prstGeom>
          <a:noFill/>
          <a:ln>
            <a:noFill/>
          </a:ln>
        </p:spPr>
      </p:sp>
      <p:sp>
        <p:nvSpPr>
          <p:cNvPr id="104" name="Google Shape;10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5" name="Google Shape;10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 name="Google Shape;5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6" name="Google Shape;6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9" name="Google Shape;7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1" name="Google Shape;8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8" name="Google Shape;9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s/slide5.xml"/><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png"/><Relationship Id="rId5" Type="http://schemas.openxmlformats.org/officeDocument/2006/relationships/slideLayout" Target="../slideLayouts/slideLayout6.xml"/><Relationship Id="rId15" Type="http://schemas.openxmlformats.org/officeDocument/2006/relationships/image" Target="../media/image11.png"/><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png"/><Relationship Id="rId22"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4">
            <a:alphaModFix/>
          </a:blip>
          <a:srcRect/>
          <a:stretch/>
        </p:blipFill>
        <p:spPr>
          <a:xfrm>
            <a:off x="412865" y="417022"/>
            <a:ext cx="2039389" cy="1019695"/>
          </a:xfrm>
          <a:prstGeom prst="rect">
            <a:avLst/>
          </a:prstGeom>
          <a:noFill/>
          <a:ln>
            <a:noFill/>
          </a:ln>
        </p:spPr>
      </p:pic>
      <p:pic>
        <p:nvPicPr>
          <p:cNvPr id="7" name="Google Shape;7;p1">
            <a:hlinkClick r:id="rId5" action="ppaction://hlinksldjump"/>
          </p:cNvPr>
          <p:cNvPicPr preferRelativeResize="0"/>
          <p:nvPr/>
        </p:nvPicPr>
        <p:blipFill rotWithShape="1">
          <a:blip r:embed="rId6">
            <a:alphaModFix/>
          </a:blip>
          <a:srcRect/>
          <a:stretch/>
        </p:blipFill>
        <p:spPr>
          <a:xfrm>
            <a:off x="315118" y="1927567"/>
            <a:ext cx="1803400" cy="723900"/>
          </a:xfrm>
          <a:prstGeom prst="rect">
            <a:avLst/>
          </a:prstGeom>
          <a:noFill/>
          <a:ln>
            <a:noFill/>
          </a:ln>
        </p:spPr>
      </p:pic>
      <p:pic>
        <p:nvPicPr>
          <p:cNvPr id="8" name="Google Shape;8;p1">
            <a:hlinkClick r:id="rId7" action="ppaction://hlinksldjump"/>
          </p:cNvPr>
          <p:cNvPicPr preferRelativeResize="0"/>
          <p:nvPr/>
        </p:nvPicPr>
        <p:blipFill rotWithShape="1">
          <a:blip r:embed="rId8">
            <a:alphaModFix/>
          </a:blip>
          <a:srcRect/>
          <a:stretch/>
        </p:blipFill>
        <p:spPr>
          <a:xfrm>
            <a:off x="2819167" y="1927567"/>
            <a:ext cx="1803400" cy="723900"/>
          </a:xfrm>
          <a:prstGeom prst="rect">
            <a:avLst/>
          </a:prstGeom>
          <a:noFill/>
          <a:ln>
            <a:noFill/>
          </a:ln>
        </p:spPr>
      </p:pic>
      <p:pic>
        <p:nvPicPr>
          <p:cNvPr id="9" name="Google Shape;9;p1">
            <a:hlinkClick r:id="rId9" action="ppaction://hlinksldjump"/>
          </p:cNvPr>
          <p:cNvPicPr preferRelativeResize="0"/>
          <p:nvPr/>
        </p:nvPicPr>
        <p:blipFill rotWithShape="1">
          <a:blip r:embed="rId10">
            <a:alphaModFix/>
          </a:blip>
          <a:srcRect/>
          <a:stretch/>
        </p:blipFill>
        <p:spPr>
          <a:xfrm>
            <a:off x="7569433" y="1927567"/>
            <a:ext cx="1803400" cy="723900"/>
          </a:xfrm>
          <a:prstGeom prst="rect">
            <a:avLst/>
          </a:prstGeom>
          <a:noFill/>
          <a:ln>
            <a:noFill/>
          </a:ln>
        </p:spPr>
      </p:pic>
      <p:pic>
        <p:nvPicPr>
          <p:cNvPr id="10" name="Google Shape;10;p1">
            <a:hlinkClick r:id="rId11" action="ppaction://hlinksldjump"/>
          </p:cNvPr>
          <p:cNvPicPr preferRelativeResize="0"/>
          <p:nvPr/>
        </p:nvPicPr>
        <p:blipFill rotWithShape="1">
          <a:blip r:embed="rId12">
            <a:alphaModFix/>
          </a:blip>
          <a:srcRect/>
          <a:stretch/>
        </p:blipFill>
        <p:spPr>
          <a:xfrm>
            <a:off x="10073482" y="1927567"/>
            <a:ext cx="1803400" cy="723900"/>
          </a:xfrm>
          <a:prstGeom prst="rect">
            <a:avLst/>
          </a:prstGeom>
          <a:noFill/>
          <a:ln>
            <a:noFill/>
          </a:ln>
        </p:spPr>
      </p:pic>
      <p:pic>
        <p:nvPicPr>
          <p:cNvPr id="11" name="Google Shape;11;p1">
            <a:hlinkClick r:id="rId5" action="ppaction://hlinksldjump"/>
          </p:cNvPr>
          <p:cNvPicPr preferRelativeResize="0"/>
          <p:nvPr/>
        </p:nvPicPr>
        <p:blipFill rotWithShape="1">
          <a:blip r:embed="rId13">
            <a:alphaModFix/>
          </a:blip>
          <a:srcRect/>
          <a:stretch/>
        </p:blipFill>
        <p:spPr>
          <a:xfrm>
            <a:off x="5379720" y="3624775"/>
            <a:ext cx="1432560" cy="396240"/>
          </a:xfrm>
          <a:prstGeom prst="rect">
            <a:avLst/>
          </a:prstGeom>
          <a:noFill/>
          <a:ln>
            <a:noFill/>
          </a:ln>
          <a:effectLst>
            <a:outerShdw blurRad="50800" dist="38100" dir="2700000" algn="tl" rotWithShape="0">
              <a:srgbClr val="000000">
                <a:alpha val="40000"/>
              </a:srgbClr>
            </a:outerShdw>
          </a:effectLst>
        </p:spPr>
      </p:pic>
      <p:pic>
        <p:nvPicPr>
          <p:cNvPr id="12" name="Google Shape;12;p1"/>
          <p:cNvPicPr preferRelativeResize="0"/>
          <p:nvPr/>
        </p:nvPicPr>
        <p:blipFill rotWithShape="1">
          <a:blip r:embed="rId14">
            <a:alphaModFix/>
          </a:blip>
          <a:srcRect/>
          <a:stretch/>
        </p:blipFill>
        <p:spPr>
          <a:xfrm>
            <a:off x="10213182" y="482369"/>
            <a:ext cx="1663700" cy="444500"/>
          </a:xfrm>
          <a:prstGeom prst="rect">
            <a:avLst/>
          </a:prstGeom>
          <a:noFill/>
          <a:ln>
            <a:noFill/>
          </a:ln>
        </p:spPr>
      </p:pic>
      <p:grpSp>
        <p:nvGrpSpPr>
          <p:cNvPr id="13" name="Google Shape;13;p1"/>
          <p:cNvGrpSpPr/>
          <p:nvPr/>
        </p:nvGrpSpPr>
        <p:grpSpPr>
          <a:xfrm>
            <a:off x="5162550" y="4986338"/>
            <a:ext cx="1866900" cy="1625600"/>
            <a:chOff x="3252" y="3141"/>
            <a:chExt cx="1176" cy="1024"/>
          </a:xfrm>
        </p:grpSpPr>
        <p:sp>
          <p:nvSpPr>
            <p:cNvPr id="14" name="Google Shape;14;p1"/>
            <p:cNvSpPr/>
            <p:nvPr/>
          </p:nvSpPr>
          <p:spPr>
            <a:xfrm>
              <a:off x="3252" y="3141"/>
              <a:ext cx="1176" cy="10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1"/>
            <p:cNvSpPr/>
            <p:nvPr/>
          </p:nvSpPr>
          <p:spPr>
            <a:xfrm>
              <a:off x="3389" y="4004"/>
              <a:ext cx="902" cy="149"/>
            </a:xfrm>
            <a:custGeom>
              <a:avLst/>
              <a:gdLst/>
              <a:ahLst/>
              <a:cxnLst/>
              <a:rect l="l" t="t" r="r" b="b"/>
              <a:pathLst>
                <a:path w="1913" h="349" extrusionOk="0">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
            <p:cNvSpPr/>
            <p:nvPr/>
          </p:nvSpPr>
          <p:spPr>
            <a:xfrm>
              <a:off x="3365" y="3987"/>
              <a:ext cx="959" cy="159"/>
            </a:xfrm>
            <a:custGeom>
              <a:avLst/>
              <a:gdLst/>
              <a:ahLst/>
              <a:cxnLst/>
              <a:rect l="l" t="t" r="r" b="b"/>
              <a:pathLst>
                <a:path w="1953" h="388" extrusionOk="0">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 name="Google Shape;17;p1"/>
          <p:cNvGrpSpPr/>
          <p:nvPr/>
        </p:nvGrpSpPr>
        <p:grpSpPr>
          <a:xfrm>
            <a:off x="2640003" y="2912198"/>
            <a:ext cx="2161727" cy="2160000"/>
            <a:chOff x="1720" y="1835"/>
            <a:chExt cx="1253" cy="1252"/>
          </a:xfrm>
        </p:grpSpPr>
        <p:sp>
          <p:nvSpPr>
            <p:cNvPr id="18" name="Google Shape;18;p1"/>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1"/>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1"/>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 name="Google Shape;21;p1"/>
          <p:cNvGrpSpPr/>
          <p:nvPr/>
        </p:nvGrpSpPr>
        <p:grpSpPr>
          <a:xfrm>
            <a:off x="7390269" y="2932111"/>
            <a:ext cx="2161727" cy="2160000"/>
            <a:chOff x="1720" y="1835"/>
            <a:chExt cx="1253" cy="1252"/>
          </a:xfrm>
        </p:grpSpPr>
        <p:sp>
          <p:nvSpPr>
            <p:cNvPr id="22" name="Google Shape;22;p1"/>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1"/>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1"/>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Google Shape;25;p1"/>
          <p:cNvGrpSpPr/>
          <p:nvPr/>
        </p:nvGrpSpPr>
        <p:grpSpPr>
          <a:xfrm>
            <a:off x="9894318" y="2912198"/>
            <a:ext cx="2161727" cy="2160000"/>
            <a:chOff x="1720" y="1835"/>
            <a:chExt cx="1253" cy="1252"/>
          </a:xfrm>
        </p:grpSpPr>
        <p:sp>
          <p:nvSpPr>
            <p:cNvPr id="26" name="Google Shape;26;p1"/>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1"/>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1"/>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9" name="Google Shape;29;p1"/>
          <p:cNvGrpSpPr/>
          <p:nvPr/>
        </p:nvGrpSpPr>
        <p:grpSpPr>
          <a:xfrm>
            <a:off x="135955" y="2932111"/>
            <a:ext cx="2161727" cy="2160000"/>
            <a:chOff x="1720" y="1835"/>
            <a:chExt cx="1253" cy="1252"/>
          </a:xfrm>
        </p:grpSpPr>
        <p:sp>
          <p:nvSpPr>
            <p:cNvPr id="30" name="Google Shape;30;p1"/>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1"/>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1"/>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3" name="Google Shape;33;p1"/>
          <p:cNvSpPr txBox="1"/>
          <p:nvPr/>
        </p:nvSpPr>
        <p:spPr>
          <a:xfrm>
            <a:off x="3224164" y="6662186"/>
            <a:ext cx="5757959" cy="195814"/>
          </a:xfrm>
          <a:prstGeom prst="rect">
            <a:avLst/>
          </a:prstGeom>
          <a:noFill/>
          <a:ln>
            <a:noFill/>
          </a:ln>
        </p:spPr>
        <p:txBody>
          <a:bodyPr spcFirstLastPara="1" wrap="square" lIns="36000" tIns="36000" rIns="36000" bIns="36000" anchor="t" anchorCtr="0">
            <a:spAutoFit/>
          </a:bodyPr>
          <a:lstStyle/>
          <a:p>
            <a:pPr marL="0" marR="0" lvl="0" indent="0" algn="l" rtl="0">
              <a:spcBef>
                <a:spcPts val="0"/>
              </a:spcBef>
              <a:spcAft>
                <a:spcPts val="0"/>
              </a:spcAft>
              <a:buNone/>
            </a:pPr>
            <a:r>
              <a:rPr lang="en-US" sz="800" b="1">
                <a:solidFill>
                  <a:schemeClr val="lt1"/>
                </a:solidFill>
                <a:latin typeface="Arial"/>
                <a:ea typeface="Arial"/>
                <a:cs typeface="Arial"/>
                <a:sym typeface="Arial"/>
              </a:rPr>
              <a:t>Disclaimer: </a:t>
            </a:r>
            <a:r>
              <a:rPr lang="en-US" sz="800">
                <a:solidFill>
                  <a:schemeClr val="lt1"/>
                </a:solidFill>
                <a:latin typeface="Arial"/>
                <a:ea typeface="Arial"/>
                <a:cs typeface="Arial"/>
                <a:sym typeface="Arial"/>
              </a:rPr>
              <a:t>The views expressed on this poster are those of the author and do not necessarily reflect the view of the CTBTO</a:t>
            </a:r>
            <a:endParaRPr sz="800">
              <a:solidFill>
                <a:schemeClr val="lt1"/>
              </a:solidFill>
              <a:latin typeface="Arial"/>
              <a:ea typeface="Arial"/>
              <a:cs typeface="Arial"/>
              <a:sym typeface="Arial"/>
            </a:endParaRPr>
          </a:p>
        </p:txBody>
      </p:sp>
      <p:sp>
        <p:nvSpPr>
          <p:cNvPr id="34" name="Google Shape;34;p1"/>
          <p:cNvSpPr/>
          <p:nvPr/>
        </p:nvSpPr>
        <p:spPr>
          <a:xfrm>
            <a:off x="11101393" y="5397505"/>
            <a:ext cx="844550" cy="841375"/>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6"/>
        <p:cNvGrpSpPr/>
        <p:nvPr/>
      </p:nvGrpSpPr>
      <p:grpSpPr>
        <a:xfrm>
          <a:off x="0" y="0"/>
          <a:ext cx="0" cy="0"/>
          <a:chOff x="0" y="0"/>
          <a:chExt cx="0" cy="0"/>
        </a:xfrm>
      </p:grpSpPr>
      <p:pic>
        <p:nvPicPr>
          <p:cNvPr id="37" name="Google Shape;37;p3">
            <a:hlinkClick r:id="" action="ppaction://hlinkshowjump?jump=firstslide"/>
          </p:cNvPr>
          <p:cNvPicPr preferRelativeResize="0"/>
          <p:nvPr/>
        </p:nvPicPr>
        <p:blipFill rotWithShape="1">
          <a:blip r:embed="rId14">
            <a:alphaModFix/>
          </a:blip>
          <a:srcRect/>
          <a:stretch/>
        </p:blipFill>
        <p:spPr>
          <a:xfrm>
            <a:off x="11416375" y="2263000"/>
            <a:ext cx="213360" cy="213360"/>
          </a:xfrm>
          <a:prstGeom prst="rect">
            <a:avLst/>
          </a:prstGeom>
          <a:noFill/>
          <a:ln>
            <a:noFill/>
          </a:ln>
        </p:spPr>
      </p:pic>
      <p:pic>
        <p:nvPicPr>
          <p:cNvPr id="38" name="Google Shape;38;p3">
            <a:hlinkClick r:id="" action="ppaction://hlinkshowjump?jump=nextslide"/>
          </p:cNvPr>
          <p:cNvPicPr preferRelativeResize="0"/>
          <p:nvPr/>
        </p:nvPicPr>
        <p:blipFill rotWithShape="1">
          <a:blip r:embed="rId15">
            <a:alphaModFix/>
          </a:blip>
          <a:srcRect/>
          <a:stretch/>
        </p:blipFill>
        <p:spPr>
          <a:xfrm>
            <a:off x="11629735" y="4211192"/>
            <a:ext cx="209550" cy="209550"/>
          </a:xfrm>
          <a:prstGeom prst="rect">
            <a:avLst/>
          </a:prstGeom>
          <a:noFill/>
          <a:ln>
            <a:noFill/>
          </a:ln>
        </p:spPr>
      </p:pic>
      <p:pic>
        <p:nvPicPr>
          <p:cNvPr id="39" name="Google Shape;39;p3">
            <a:hlinkClick r:id="" action="ppaction://hlinkshowjump?jump=previousslide"/>
          </p:cNvPr>
          <p:cNvPicPr preferRelativeResize="0"/>
          <p:nvPr/>
        </p:nvPicPr>
        <p:blipFill rotWithShape="1">
          <a:blip r:embed="rId16">
            <a:alphaModFix/>
          </a:blip>
          <a:srcRect/>
          <a:stretch/>
        </p:blipFill>
        <p:spPr>
          <a:xfrm>
            <a:off x="11206825" y="4216497"/>
            <a:ext cx="209550" cy="209550"/>
          </a:xfrm>
          <a:prstGeom prst="rect">
            <a:avLst/>
          </a:prstGeom>
          <a:noFill/>
          <a:ln>
            <a:noFill/>
          </a:ln>
        </p:spPr>
      </p:pic>
      <p:pic>
        <p:nvPicPr>
          <p:cNvPr id="40" name="Google Shape;40;p3">
            <a:hlinkClick r:id="rId17" action="ppaction://hlinksldjump"/>
          </p:cNvPr>
          <p:cNvPicPr preferRelativeResize="0"/>
          <p:nvPr/>
        </p:nvPicPr>
        <p:blipFill rotWithShape="1">
          <a:blip r:embed="rId18">
            <a:alphaModFix/>
          </a:blip>
          <a:srcRect/>
          <a:stretch/>
        </p:blipFill>
        <p:spPr>
          <a:xfrm>
            <a:off x="11060217" y="2647996"/>
            <a:ext cx="933450" cy="184150"/>
          </a:xfrm>
          <a:prstGeom prst="rect">
            <a:avLst/>
          </a:prstGeom>
          <a:noFill/>
          <a:ln>
            <a:noFill/>
          </a:ln>
        </p:spPr>
      </p:pic>
      <p:pic>
        <p:nvPicPr>
          <p:cNvPr id="41" name="Google Shape;41;p3">
            <a:hlinkClick r:id="rId19" action="ppaction://hlinksldjump"/>
          </p:cNvPr>
          <p:cNvPicPr preferRelativeResize="0"/>
          <p:nvPr/>
        </p:nvPicPr>
        <p:blipFill rotWithShape="1">
          <a:blip r:embed="rId20">
            <a:alphaModFix/>
          </a:blip>
          <a:srcRect/>
          <a:stretch/>
        </p:blipFill>
        <p:spPr>
          <a:xfrm>
            <a:off x="11060217" y="2954826"/>
            <a:ext cx="933450" cy="184150"/>
          </a:xfrm>
          <a:prstGeom prst="rect">
            <a:avLst/>
          </a:prstGeom>
          <a:noFill/>
          <a:ln>
            <a:noFill/>
          </a:ln>
        </p:spPr>
      </p:pic>
      <p:pic>
        <p:nvPicPr>
          <p:cNvPr id="42" name="Google Shape;42;p3">
            <a:hlinkClick r:id="rId21" action="ppaction://hlinksldjump"/>
          </p:cNvPr>
          <p:cNvPicPr preferRelativeResize="0"/>
          <p:nvPr/>
        </p:nvPicPr>
        <p:blipFill rotWithShape="1">
          <a:blip r:embed="rId22">
            <a:alphaModFix/>
          </a:blip>
          <a:srcRect/>
          <a:stretch/>
        </p:blipFill>
        <p:spPr>
          <a:xfrm>
            <a:off x="11060217" y="3261656"/>
            <a:ext cx="933450" cy="184150"/>
          </a:xfrm>
          <a:prstGeom prst="rect">
            <a:avLst/>
          </a:prstGeom>
          <a:noFill/>
          <a:ln>
            <a:noFill/>
          </a:ln>
        </p:spPr>
      </p:pic>
      <p:pic>
        <p:nvPicPr>
          <p:cNvPr id="43" name="Google Shape;43;p3">
            <a:hlinkClick r:id="rId23" action="ppaction://hlinksldjump"/>
          </p:cNvPr>
          <p:cNvPicPr preferRelativeResize="0"/>
          <p:nvPr/>
        </p:nvPicPr>
        <p:blipFill rotWithShape="1">
          <a:blip r:embed="rId24">
            <a:alphaModFix/>
          </a:blip>
          <a:srcRect/>
          <a:stretch/>
        </p:blipFill>
        <p:spPr>
          <a:xfrm>
            <a:off x="11060217" y="3568486"/>
            <a:ext cx="933450" cy="184150"/>
          </a:xfrm>
          <a:prstGeom prst="rect">
            <a:avLst/>
          </a:prstGeom>
          <a:noFill/>
          <a:ln>
            <a:noFill/>
          </a:ln>
        </p:spPr>
      </p:pic>
      <p:pic>
        <p:nvPicPr>
          <p:cNvPr id="44" name="Google Shape;44;p3">
            <a:hlinkClick r:id="rId25" action="ppaction://hlinksldjump"/>
          </p:cNvPr>
          <p:cNvPicPr preferRelativeResize="0"/>
          <p:nvPr/>
        </p:nvPicPr>
        <p:blipFill rotWithShape="1">
          <a:blip r:embed="rId26">
            <a:alphaModFix/>
          </a:blip>
          <a:srcRect/>
          <a:stretch/>
        </p:blipFill>
        <p:spPr>
          <a:xfrm>
            <a:off x="11060217" y="3872988"/>
            <a:ext cx="933450" cy="184150"/>
          </a:xfrm>
          <a:prstGeom prst="rect">
            <a:avLst/>
          </a:prstGeom>
          <a:noFill/>
          <a:ln>
            <a:noFill/>
          </a:ln>
        </p:spPr>
      </p:pic>
      <p:grpSp>
        <p:nvGrpSpPr>
          <p:cNvPr id="45" name="Google Shape;45;p3"/>
          <p:cNvGrpSpPr/>
          <p:nvPr/>
        </p:nvGrpSpPr>
        <p:grpSpPr>
          <a:xfrm>
            <a:off x="11020430" y="5043492"/>
            <a:ext cx="1008063" cy="1573213"/>
            <a:chOff x="6942" y="3177"/>
            <a:chExt cx="635" cy="991"/>
          </a:xfrm>
        </p:grpSpPr>
        <p:sp>
          <p:nvSpPr>
            <p:cNvPr id="46" name="Google Shape;46;p3"/>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3"/>
            <p:cNvSpPr/>
            <p:nvPr/>
          </p:nvSpPr>
          <p:spPr>
            <a:xfrm>
              <a:off x="6949" y="3190"/>
              <a:ext cx="621" cy="133"/>
            </a:xfrm>
            <a:custGeom>
              <a:avLst/>
              <a:gdLst/>
              <a:ahLst/>
              <a:cxnLst/>
              <a:rect l="l" t="t" r="r" b="b"/>
              <a:pathLst>
                <a:path w="1849" h="397" extrusionOk="0">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3"/>
            <p:cNvSpPr/>
            <p:nvPr/>
          </p:nvSpPr>
          <p:spPr>
            <a:xfrm>
              <a:off x="6942" y="3177"/>
              <a:ext cx="635" cy="146"/>
            </a:xfrm>
            <a:custGeom>
              <a:avLst/>
              <a:gdLst/>
              <a:ahLst/>
              <a:cxnLst/>
              <a:rect l="l" t="t" r="r" b="b"/>
              <a:pathLst>
                <a:path w="1889" h="436" extrusionOk="0">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3"/>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3"/>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dsn.org/networks/detail/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p:nvPr/>
        </p:nvSpPr>
        <p:spPr>
          <a:xfrm>
            <a:off x="2491897" y="111123"/>
            <a:ext cx="7527300" cy="169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dirty="0">
                <a:solidFill>
                  <a:schemeClr val="lt1"/>
                </a:solidFill>
                <a:latin typeface="Arial Black"/>
                <a:ea typeface="Arial Black"/>
                <a:cs typeface="Arial Black"/>
                <a:sym typeface="Arial Black"/>
              </a:rPr>
              <a:t>Observations of Natural and Induced Seismic Events and</a:t>
            </a:r>
            <a:endParaRPr dirty="0"/>
          </a:p>
          <a:p>
            <a:pPr marL="0" marR="0" lvl="0" indent="0" algn="ctr" rtl="0">
              <a:spcBef>
                <a:spcPts val="0"/>
              </a:spcBef>
              <a:spcAft>
                <a:spcPts val="0"/>
              </a:spcAft>
              <a:buNone/>
            </a:pPr>
            <a:r>
              <a:rPr lang="en-US" sz="1800" b="1" i="0" dirty="0">
                <a:solidFill>
                  <a:schemeClr val="lt1"/>
                </a:solidFill>
                <a:latin typeface="Arial Black"/>
                <a:ea typeface="Arial Black"/>
                <a:cs typeface="Arial Black"/>
                <a:sym typeface="Arial Black"/>
              </a:rPr>
              <a:t> Monitoring of A Nuclear Underground Depository </a:t>
            </a:r>
            <a:endParaRPr dirty="0"/>
          </a:p>
          <a:p>
            <a:pPr marL="0" marR="0" lvl="0" indent="0" algn="ctr" rtl="0">
              <a:spcBef>
                <a:spcPts val="0"/>
              </a:spcBef>
              <a:spcAft>
                <a:spcPts val="0"/>
              </a:spcAft>
              <a:buNone/>
            </a:pPr>
            <a:r>
              <a:rPr lang="en-US" sz="1800" b="1" i="0" dirty="0">
                <a:solidFill>
                  <a:schemeClr val="lt1"/>
                </a:solidFill>
                <a:latin typeface="Arial Black"/>
                <a:ea typeface="Arial Black"/>
                <a:cs typeface="Arial Black"/>
                <a:sym typeface="Arial Black"/>
              </a:rPr>
              <a:t>Using Slim Borehole Adapted </a:t>
            </a:r>
            <a:r>
              <a:rPr lang="en-US" sz="1800" b="1" i="0" dirty="0" err="1">
                <a:solidFill>
                  <a:schemeClr val="lt1"/>
                </a:solidFill>
                <a:latin typeface="Arial Black"/>
                <a:ea typeface="Arial Black"/>
                <a:cs typeface="Arial Black"/>
                <a:sym typeface="Arial Black"/>
              </a:rPr>
              <a:t>S</a:t>
            </a:r>
            <a:r>
              <a:rPr lang="en-US" sz="1800" b="1" dirty="0" err="1">
                <a:solidFill>
                  <a:schemeClr val="lt1"/>
                </a:solidFill>
                <a:latin typeface="Arial Black"/>
                <a:ea typeface="Arial Black"/>
                <a:cs typeface="Arial Black"/>
                <a:sym typeface="Arial Black"/>
              </a:rPr>
              <a:t>i</a:t>
            </a:r>
            <a:r>
              <a:rPr lang="en-US" sz="1800" b="1" i="0" dirty="0" err="1">
                <a:solidFill>
                  <a:schemeClr val="lt1"/>
                </a:solidFill>
                <a:latin typeface="Arial Black"/>
                <a:ea typeface="Arial Black"/>
                <a:cs typeface="Arial Black"/>
                <a:sym typeface="Arial Black"/>
              </a:rPr>
              <a:t>A</a:t>
            </a:r>
            <a:r>
              <a:rPr lang="en-US" sz="1800" b="1" i="0" dirty="0">
                <a:solidFill>
                  <a:schemeClr val="lt1"/>
                </a:solidFill>
                <a:latin typeface="Arial Black"/>
                <a:ea typeface="Arial Black"/>
                <a:cs typeface="Arial Black"/>
                <a:sym typeface="Arial Black"/>
              </a:rPr>
              <a:t> Sensors</a:t>
            </a:r>
            <a:endParaRPr dirty="0"/>
          </a:p>
          <a:p>
            <a:pPr marL="0" marR="0" lvl="0" indent="0" algn="ctr" rtl="0">
              <a:spcBef>
                <a:spcPts val="0"/>
              </a:spcBef>
              <a:spcAft>
                <a:spcPts val="0"/>
              </a:spcAft>
              <a:buNone/>
            </a:pPr>
            <a:endParaRPr sz="1800" b="1" dirty="0">
              <a:solidFill>
                <a:schemeClr val="lt1"/>
              </a:solidFill>
              <a:latin typeface="Arial"/>
              <a:ea typeface="Arial"/>
              <a:cs typeface="Arial"/>
              <a:sym typeface="Arial"/>
            </a:endParaRPr>
          </a:p>
          <a:p>
            <a:pPr marL="0" marR="0" lvl="0" indent="0" algn="ctr" rtl="0">
              <a:spcBef>
                <a:spcPts val="0"/>
              </a:spcBef>
              <a:spcAft>
                <a:spcPts val="0"/>
              </a:spcAft>
              <a:buNone/>
            </a:pPr>
            <a:r>
              <a:rPr lang="en-US" sz="1800" b="1" dirty="0">
                <a:solidFill>
                  <a:schemeClr val="lt1"/>
                </a:solidFill>
                <a:latin typeface="Arial"/>
                <a:ea typeface="Arial"/>
                <a:cs typeface="Arial"/>
                <a:sym typeface="Arial"/>
              </a:rPr>
              <a:t>L.Zimakov</a:t>
            </a:r>
            <a:r>
              <a:rPr lang="en-US" sz="1800" b="1" baseline="30000" dirty="0">
                <a:solidFill>
                  <a:schemeClr val="lt1"/>
                </a:solidFill>
                <a:latin typeface="Arial"/>
                <a:ea typeface="Arial"/>
                <a:cs typeface="Arial"/>
                <a:sym typeface="Arial"/>
              </a:rPr>
              <a:t>1</a:t>
            </a:r>
            <a:r>
              <a:rPr lang="en-US" sz="1800" b="1" dirty="0">
                <a:solidFill>
                  <a:schemeClr val="lt1"/>
                </a:solidFill>
                <a:latin typeface="Arial"/>
                <a:ea typeface="Arial"/>
                <a:cs typeface="Arial"/>
                <a:sym typeface="Arial"/>
              </a:rPr>
              <a:t>, </a:t>
            </a:r>
            <a:r>
              <a:rPr lang="en-US" sz="1800" b="0" dirty="0">
                <a:solidFill>
                  <a:schemeClr val="lt1"/>
                </a:solidFill>
                <a:latin typeface="Arial"/>
                <a:ea typeface="Arial"/>
                <a:cs typeface="Arial"/>
                <a:sym typeface="Arial"/>
              </a:rPr>
              <a:t>P. Malin</a:t>
            </a:r>
            <a:r>
              <a:rPr lang="en-US" sz="1800" b="0" baseline="30000" dirty="0">
                <a:solidFill>
                  <a:schemeClr val="lt1"/>
                </a:solidFill>
                <a:latin typeface="Arial"/>
                <a:ea typeface="Arial"/>
                <a:cs typeface="Arial"/>
                <a:sym typeface="Arial"/>
              </a:rPr>
              <a:t>1</a:t>
            </a:r>
            <a:r>
              <a:rPr lang="en-US" sz="1800" b="0" dirty="0">
                <a:solidFill>
                  <a:schemeClr val="lt1"/>
                </a:solidFill>
                <a:latin typeface="Arial"/>
                <a:ea typeface="Arial"/>
                <a:cs typeface="Arial"/>
                <a:sym typeface="Arial"/>
              </a:rPr>
              <a:t>, K. Passmore</a:t>
            </a:r>
            <a:r>
              <a:rPr lang="en-US" sz="1800" b="0" baseline="30000" dirty="0">
                <a:solidFill>
                  <a:schemeClr val="lt1"/>
                </a:solidFill>
                <a:latin typeface="Arial"/>
                <a:ea typeface="Arial"/>
                <a:cs typeface="Arial"/>
                <a:sym typeface="Arial"/>
              </a:rPr>
              <a:t>1</a:t>
            </a:r>
            <a:r>
              <a:rPr lang="en-US" sz="1800" b="0" dirty="0">
                <a:solidFill>
                  <a:schemeClr val="lt1"/>
                </a:solidFill>
                <a:latin typeface="Arial"/>
                <a:ea typeface="Arial"/>
                <a:cs typeface="Arial"/>
                <a:sym typeface="Arial"/>
              </a:rPr>
              <a:t>, F. Bl</a:t>
            </a:r>
            <a:r>
              <a:rPr lang="en-US" sz="1800" dirty="0">
                <a:solidFill>
                  <a:schemeClr val="lt1"/>
                </a:solidFill>
              </a:rPr>
              <a:t>ü</a:t>
            </a:r>
            <a:r>
              <a:rPr lang="en-US" sz="1800" b="0" dirty="0">
                <a:solidFill>
                  <a:schemeClr val="lt1"/>
                </a:solidFill>
                <a:latin typeface="Arial"/>
                <a:ea typeface="Arial"/>
                <a:cs typeface="Arial"/>
                <a:sym typeface="Arial"/>
              </a:rPr>
              <a:t>mle</a:t>
            </a:r>
            <a:r>
              <a:rPr lang="en-US" sz="1800" b="0" baseline="30000" dirty="0">
                <a:solidFill>
                  <a:schemeClr val="lt1"/>
                </a:solidFill>
                <a:latin typeface="Arial"/>
                <a:ea typeface="Arial"/>
                <a:cs typeface="Arial"/>
                <a:sym typeface="Arial"/>
              </a:rPr>
              <a:t>1</a:t>
            </a:r>
            <a:endParaRPr sz="1800" dirty="0">
              <a:solidFill>
                <a:schemeClr val="lt1"/>
              </a:solidFill>
              <a:latin typeface="Arial"/>
              <a:ea typeface="Arial"/>
              <a:cs typeface="Arial"/>
              <a:sym typeface="Arial"/>
            </a:endParaRPr>
          </a:p>
          <a:p>
            <a:pPr marL="0" marR="0" lvl="0" indent="0" algn="ctr" rtl="0">
              <a:spcBef>
                <a:spcPts val="0"/>
              </a:spcBef>
              <a:spcAft>
                <a:spcPts val="0"/>
              </a:spcAft>
              <a:buNone/>
            </a:pPr>
            <a:r>
              <a:rPr lang="en-US" sz="1400" dirty="0">
                <a:solidFill>
                  <a:schemeClr val="lt1"/>
                </a:solidFill>
                <a:latin typeface="Arial"/>
                <a:ea typeface="Arial"/>
                <a:cs typeface="Arial"/>
                <a:sym typeface="Arial"/>
              </a:rPr>
              <a:t>1- ASIR (Advanced Seismic Instrumentation &amp; Research) LLC</a:t>
            </a:r>
            <a:endParaRPr sz="1400" dirty="0">
              <a:solidFill>
                <a:schemeClr val="lt1"/>
              </a:solidFill>
              <a:latin typeface="Arial"/>
              <a:ea typeface="Arial"/>
              <a:cs typeface="Arial"/>
              <a:sym typeface="Arial"/>
            </a:endParaRPr>
          </a:p>
        </p:txBody>
      </p:sp>
      <p:sp>
        <p:nvSpPr>
          <p:cNvPr id="125" name="Google Shape;125;p15"/>
          <p:cNvSpPr txBox="1"/>
          <p:nvPr/>
        </p:nvSpPr>
        <p:spPr>
          <a:xfrm>
            <a:off x="185980" y="2958859"/>
            <a:ext cx="2069023" cy="2062591"/>
          </a:xfrm>
          <a:prstGeom prst="rect">
            <a:avLst/>
          </a:prstGeom>
          <a:solidFill>
            <a:schemeClr val="bg1"/>
          </a:solidFill>
          <a:ln>
            <a:noFill/>
          </a:ln>
        </p:spPr>
        <p:txBody>
          <a:bodyPr spcFirstLastPara="1" wrap="square" lIns="108000" tIns="108000" rIns="108000" bIns="108000" anchor="ctr" anchorCtr="1">
            <a:noAutofit/>
          </a:bodyPr>
          <a:lstStyle/>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rPr>
              <a:t>ASIR has adapted Silicon Audio (SiA) interferometer- based accelerometers for 10 to 1500 m deep wells.</a:t>
            </a:r>
            <a:endParaRPr sz="1100">
              <a:solidFill>
                <a:schemeClr val="dk1"/>
              </a:solidFill>
            </a:endParaRPr>
          </a:p>
          <a:p>
            <a:pPr marL="0" marR="0" lvl="0" indent="0" algn="l" rtl="0">
              <a:lnSpc>
                <a:spcPct val="90000"/>
              </a:lnSpc>
              <a:spcBef>
                <a:spcPts val="0"/>
              </a:spcBef>
              <a:spcAft>
                <a:spcPts val="0"/>
              </a:spcAft>
              <a:buClr>
                <a:schemeClr val="dk1"/>
              </a:buClr>
              <a:buSzPts val="1100"/>
              <a:buFont typeface="Arial"/>
              <a:buNone/>
            </a:pPr>
            <a:endParaRPr sz="1100">
              <a:solidFill>
                <a:schemeClr val="dk1"/>
              </a:solidFill>
            </a:endParaRPr>
          </a:p>
          <a:p>
            <a:pPr marL="0" marR="0" lvl="0" indent="0" algn="l" rtl="0">
              <a:lnSpc>
                <a:spcPct val="90000"/>
              </a:lnSpc>
              <a:spcBef>
                <a:spcPts val="0"/>
              </a:spcBef>
              <a:spcAft>
                <a:spcPts val="0"/>
              </a:spcAft>
              <a:buClr>
                <a:schemeClr val="dk1"/>
              </a:buClr>
              <a:buSzPts val="1100"/>
              <a:buFont typeface="Arial"/>
              <a:buNone/>
            </a:pPr>
            <a:r>
              <a:rPr lang="en-US" sz="1100">
                <a:solidFill>
                  <a:schemeClr val="dk1"/>
                </a:solidFill>
              </a:rPr>
              <a:t>The ASIR ABB’s frequency response is from 125 sec to 1200 Hz, a clip level of ±0.5 g (1 g p-p), and a dynamic range of 172 dB.</a:t>
            </a:r>
            <a:endParaRPr sz="1100">
              <a:solidFill>
                <a:schemeClr val="dk1"/>
              </a:solidFill>
            </a:endParaRPr>
          </a:p>
        </p:txBody>
      </p:sp>
      <p:sp>
        <p:nvSpPr>
          <p:cNvPr id="126" name="Google Shape;126;p15"/>
          <p:cNvSpPr txBox="1"/>
          <p:nvPr/>
        </p:nvSpPr>
        <p:spPr>
          <a:xfrm>
            <a:off x="5330282" y="6369803"/>
            <a:ext cx="1531435" cy="20992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b="1">
                <a:solidFill>
                  <a:schemeClr val="lt1"/>
                </a:solidFill>
                <a:latin typeface="Arial"/>
                <a:ea typeface="Arial"/>
                <a:cs typeface="Arial"/>
                <a:sym typeface="Arial"/>
              </a:rPr>
              <a:t>P3.1-788</a:t>
            </a:r>
            <a:endParaRPr sz="1200" b="1">
              <a:solidFill>
                <a:schemeClr val="lt1"/>
              </a:solidFill>
              <a:latin typeface="Arial"/>
              <a:ea typeface="Arial"/>
              <a:cs typeface="Arial"/>
              <a:sym typeface="Arial"/>
            </a:endParaRPr>
          </a:p>
        </p:txBody>
      </p:sp>
      <p:sp>
        <p:nvSpPr>
          <p:cNvPr id="127" name="Google Shape;127;p15"/>
          <p:cNvSpPr txBox="1"/>
          <p:nvPr/>
        </p:nvSpPr>
        <p:spPr>
          <a:xfrm>
            <a:off x="2696705" y="2958860"/>
            <a:ext cx="2069023" cy="2062590"/>
          </a:xfrm>
          <a:prstGeom prst="rect">
            <a:avLst/>
          </a:prstGeom>
          <a:solidFill>
            <a:schemeClr val="bg1"/>
          </a:solidFill>
          <a:ln>
            <a:noFill/>
          </a:ln>
        </p:spPr>
        <p:txBody>
          <a:bodyPr spcFirstLastPara="1" wrap="square" lIns="108000" tIns="108000" rIns="108000" bIns="108000" anchor="ctr" anchorCtr="1">
            <a:noAutofit/>
          </a:bodyPr>
          <a:lstStyle/>
          <a:p>
            <a:pPr marL="0" marR="0" lvl="0" indent="0" algn="l" rtl="0">
              <a:lnSpc>
                <a:spcPct val="90000"/>
              </a:lnSpc>
              <a:spcBef>
                <a:spcPts val="0"/>
              </a:spcBef>
              <a:spcAft>
                <a:spcPts val="0"/>
              </a:spcAft>
              <a:buClr>
                <a:schemeClr val="dk1"/>
              </a:buClr>
              <a:buSzPts val="1100"/>
              <a:buFont typeface="Arial"/>
              <a:buNone/>
            </a:pPr>
            <a:r>
              <a:rPr lang="en-US" sz="1100" dirty="0">
                <a:solidFill>
                  <a:schemeClr val="dk1"/>
                </a:solidFill>
              </a:rPr>
              <a:t>From plate boundaries to mines, the ABB detects on scale M &lt; -1.0 to M&gt; 4.5.</a:t>
            </a:r>
            <a:endParaRPr sz="1100" dirty="0">
              <a:solidFill>
                <a:schemeClr val="dk1"/>
              </a:solidFill>
            </a:endParaRPr>
          </a:p>
          <a:p>
            <a:pPr marL="0" marR="0" lvl="0" indent="0" algn="l" rtl="0">
              <a:lnSpc>
                <a:spcPct val="90000"/>
              </a:lnSpc>
              <a:spcBef>
                <a:spcPts val="0"/>
              </a:spcBef>
              <a:spcAft>
                <a:spcPts val="0"/>
              </a:spcAft>
              <a:buClr>
                <a:schemeClr val="dk1"/>
              </a:buClr>
              <a:buSzPts val="1100"/>
              <a:buFont typeface="Arial"/>
              <a:buNone/>
            </a:pPr>
            <a:endParaRPr sz="1100" dirty="0">
              <a:solidFill>
                <a:schemeClr val="dk1"/>
              </a:solidFill>
            </a:endParaRPr>
          </a:p>
          <a:p>
            <a:pPr marL="0" marR="0" lvl="0" indent="0" algn="l" rtl="0">
              <a:lnSpc>
                <a:spcPct val="90000"/>
              </a:lnSpc>
              <a:spcBef>
                <a:spcPts val="0"/>
              </a:spcBef>
              <a:spcAft>
                <a:spcPts val="0"/>
              </a:spcAft>
              <a:buClr>
                <a:schemeClr val="dk1"/>
              </a:buClr>
              <a:buSzPts val="1100"/>
              <a:buFont typeface="Arial"/>
              <a:buNone/>
            </a:pPr>
            <a:r>
              <a:rPr lang="en-US" sz="1100" dirty="0">
                <a:solidFill>
                  <a:schemeClr val="dk1"/>
                </a:solidFill>
              </a:rPr>
              <a:t>Its 12 sec to 1 Hz response is well below the HNM; at higher frequencies it is near the LNM.</a:t>
            </a:r>
            <a:endParaRPr sz="1100" dirty="0">
              <a:solidFill>
                <a:schemeClr val="dk1"/>
              </a:solidFill>
            </a:endParaRPr>
          </a:p>
          <a:p>
            <a:pPr marL="0" marR="0" lvl="0" indent="0" algn="l" rtl="0">
              <a:lnSpc>
                <a:spcPct val="90000"/>
              </a:lnSpc>
              <a:spcBef>
                <a:spcPts val="0"/>
              </a:spcBef>
              <a:spcAft>
                <a:spcPts val="0"/>
              </a:spcAft>
              <a:buClr>
                <a:schemeClr val="dk1"/>
              </a:buClr>
              <a:buSzPts val="1100"/>
              <a:buFont typeface="Arial"/>
              <a:buNone/>
            </a:pPr>
            <a:endParaRPr sz="1100" dirty="0">
              <a:solidFill>
                <a:schemeClr val="dk1"/>
              </a:solidFill>
            </a:endParaRPr>
          </a:p>
          <a:p>
            <a:pPr marL="0" marR="0" lvl="0" indent="0" algn="l" rtl="0">
              <a:lnSpc>
                <a:spcPct val="90000"/>
              </a:lnSpc>
              <a:spcBef>
                <a:spcPts val="0"/>
              </a:spcBef>
              <a:spcAft>
                <a:spcPts val="0"/>
              </a:spcAft>
              <a:buClr>
                <a:schemeClr val="dk1"/>
              </a:buClr>
              <a:buSzPts val="1100"/>
              <a:buFont typeface="Arial"/>
              <a:buNone/>
            </a:pPr>
            <a:r>
              <a:rPr lang="en-US" sz="1100" dirty="0">
                <a:solidFill>
                  <a:schemeClr val="dk1"/>
                </a:solidFill>
              </a:rPr>
              <a:t>An ABB is being used to monitor of the Swiss Nagra nuclear depository.</a:t>
            </a:r>
            <a:endParaRPr sz="1100" dirty="0">
              <a:solidFill>
                <a:schemeClr val="dk1"/>
              </a:solidFill>
            </a:endParaRPr>
          </a:p>
        </p:txBody>
      </p:sp>
      <p:sp>
        <p:nvSpPr>
          <p:cNvPr id="128" name="Google Shape;128;p15"/>
          <p:cNvSpPr txBox="1"/>
          <p:nvPr/>
        </p:nvSpPr>
        <p:spPr>
          <a:xfrm>
            <a:off x="7426275" y="2958859"/>
            <a:ext cx="2069020" cy="2062590"/>
          </a:xfrm>
          <a:prstGeom prst="rect">
            <a:avLst/>
          </a:prstGeom>
          <a:solidFill>
            <a:schemeClr val="bg1"/>
          </a:solidFill>
          <a:ln>
            <a:noFill/>
          </a:ln>
        </p:spPr>
        <p:txBody>
          <a:bodyPr spcFirstLastPara="1" wrap="square" lIns="108000" tIns="108000" rIns="108000" bIns="108000" anchor="ctr" anchorCtr="1">
            <a:normAutofit/>
          </a:bodyPr>
          <a:lstStyle/>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rPr>
              <a:t>Installed at 1km, the Nagra ABB has detected with high S/N an M-0.7 at ~1km and an M4.2 at 226km.</a:t>
            </a:r>
            <a:endParaRPr sz="1200" dirty="0">
              <a:solidFill>
                <a:schemeClr val="dk1"/>
              </a:solidFill>
            </a:endParaRPr>
          </a:p>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rPr>
              <a:t> </a:t>
            </a:r>
            <a:endParaRPr sz="1200" dirty="0">
              <a:solidFill>
                <a:schemeClr val="dk1"/>
              </a:solidFill>
            </a:endParaRPr>
          </a:p>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rPr>
              <a:t>An industry standard surface broadband did not record these events due to high near-surface noise attenuation.</a:t>
            </a:r>
            <a:endParaRPr sz="1200" dirty="0">
              <a:solidFill>
                <a:schemeClr val="dk1"/>
              </a:solidFill>
            </a:endParaRPr>
          </a:p>
        </p:txBody>
      </p:sp>
      <p:sp>
        <p:nvSpPr>
          <p:cNvPr id="129" name="Google Shape;129;p15"/>
          <p:cNvSpPr txBox="1"/>
          <p:nvPr/>
        </p:nvSpPr>
        <p:spPr>
          <a:xfrm>
            <a:off x="9937000" y="2958859"/>
            <a:ext cx="2069020" cy="2062590"/>
          </a:xfrm>
          <a:prstGeom prst="rect">
            <a:avLst/>
          </a:prstGeom>
          <a:solidFill>
            <a:schemeClr val="bg1"/>
          </a:solidFill>
          <a:ln>
            <a:noFill/>
          </a:ln>
        </p:spPr>
        <p:txBody>
          <a:bodyPr spcFirstLastPara="1" wrap="square" lIns="108000" tIns="108000" rIns="108000" bIns="108000" anchor="ctr" anchorCtr="1">
            <a:normAutofit/>
          </a:bodyPr>
          <a:lstStyle/>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rPr>
              <a:t>The ABB is a field proven, high dynamic range and sensitivity sensor for local-to-teleseismic monitoring.</a:t>
            </a:r>
            <a:endParaRPr sz="1200">
              <a:solidFill>
                <a:schemeClr val="dk1"/>
              </a:solidFill>
            </a:endParaRPr>
          </a:p>
          <a:p>
            <a:pPr marL="0" marR="0" lvl="0" indent="0" algn="l" rtl="0">
              <a:lnSpc>
                <a:spcPct val="90000"/>
              </a:lnSpc>
              <a:spcBef>
                <a:spcPts val="0"/>
              </a:spcBef>
              <a:spcAft>
                <a:spcPts val="0"/>
              </a:spcAft>
              <a:buClr>
                <a:schemeClr val="dk1"/>
              </a:buClr>
              <a:buSzPts val="1200"/>
              <a:buFont typeface="Arial"/>
              <a:buNone/>
            </a:pPr>
            <a:endParaRPr sz="1200">
              <a:solidFill>
                <a:schemeClr val="dk1"/>
              </a:solidFill>
            </a:endParaRPr>
          </a:p>
          <a:p>
            <a:pPr marL="0" marR="0" lvl="0" indent="0" algn="l" rtl="0">
              <a:lnSpc>
                <a:spcPct val="90000"/>
              </a:lnSpc>
              <a:spcBef>
                <a:spcPts val="0"/>
              </a:spcBef>
              <a:spcAft>
                <a:spcPts val="0"/>
              </a:spcAft>
              <a:buClr>
                <a:schemeClr val="dk1"/>
              </a:buClr>
              <a:buSzPts val="1200"/>
              <a:buFont typeface="Arial"/>
              <a:buNone/>
            </a:pPr>
            <a:r>
              <a:rPr lang="en-US" sz="1200">
                <a:solidFill>
                  <a:schemeClr val="dk1"/>
                </a:solidFill>
              </a:rPr>
              <a:t>It is being used in mission critical applications in geothermal, CO2 storage, nuclear waste disposal, and proliferation monitoring.</a:t>
            </a:r>
            <a:endParaRPr sz="1200">
              <a:solidFill>
                <a:schemeClr val="dk1"/>
              </a:solidFill>
            </a:endParaRPr>
          </a:p>
        </p:txBody>
      </p:sp>
      <p:sp>
        <p:nvSpPr>
          <p:cNvPr id="130" name="Google Shape;130;p15"/>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p:nvPr/>
        </p:nvSpPr>
        <p:spPr>
          <a:xfrm>
            <a:off x="2792550" y="411480"/>
            <a:ext cx="6606900" cy="3417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rPr>
              <a:t>Introduction to ASIR Borehole BB Technology</a:t>
            </a:r>
            <a:endParaRPr sz="2000">
              <a:solidFill>
                <a:schemeClr val="lt1"/>
              </a:solidFill>
              <a:latin typeface="Arial"/>
              <a:ea typeface="Arial"/>
              <a:cs typeface="Arial"/>
              <a:sym typeface="Arial"/>
            </a:endParaRPr>
          </a:p>
        </p:txBody>
      </p:sp>
      <p:sp>
        <p:nvSpPr>
          <p:cNvPr id="136" name="Google Shape;136;p16"/>
          <p:cNvSpPr txBox="1"/>
          <p:nvPr/>
        </p:nvSpPr>
        <p:spPr>
          <a:xfrm>
            <a:off x="11125514" y="5044699"/>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US" sz="1000" b="1">
                <a:solidFill>
                  <a:schemeClr val="lt1"/>
                </a:solidFill>
                <a:latin typeface="Arial"/>
                <a:ea typeface="Arial"/>
                <a:cs typeface="Arial"/>
                <a:sym typeface="Arial"/>
              </a:rPr>
              <a:t>P</a:t>
            </a:r>
            <a:r>
              <a:rPr lang="en-US" sz="1000" b="1">
                <a:solidFill>
                  <a:schemeClr val="lt1"/>
                </a:solidFill>
              </a:rPr>
              <a:t>3.1-788</a:t>
            </a:r>
            <a:endParaRPr sz="2400" b="1">
              <a:solidFill>
                <a:schemeClr val="lt1"/>
              </a:solidFill>
              <a:latin typeface="Arial"/>
              <a:ea typeface="Arial"/>
              <a:cs typeface="Arial"/>
              <a:sym typeface="Arial"/>
            </a:endParaRPr>
          </a:p>
        </p:txBody>
      </p:sp>
      <p:sp>
        <p:nvSpPr>
          <p:cNvPr id="137" name="Google Shape;137;p16"/>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sp>
        <p:nvSpPr>
          <p:cNvPr id="138" name="Google Shape;138;p16"/>
          <p:cNvSpPr txBox="1"/>
          <p:nvPr/>
        </p:nvSpPr>
        <p:spPr>
          <a:xfrm>
            <a:off x="318075" y="1523125"/>
            <a:ext cx="101745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rgbClr val="555555"/>
                </a:solidFill>
              </a:rPr>
              <a:t>We have adapted Silicon Audio (SiA) interferometer-based accelerometers as our borehole broadband. The 3-C ABB is designed for seismic monitoring in ~10 to 1500 m deep, 76 mm (or larger) ID boreholes with tilts up to 15 degrees. Its interferometer control a high-sensitivity and high-dynamic range force-feedback circuit. Its 3 dB response is from 125 sec to 1200 Hz, a clip level of ±0.5 g (1 g p-p), and dynamic range of 172 dB. During a rapid tilt, the ABB settles with a 60 s long exponential decay.</a:t>
            </a:r>
            <a:endParaRPr>
              <a:solidFill>
                <a:srgbClr val="555555"/>
              </a:solidFill>
            </a:endParaRPr>
          </a:p>
          <a:p>
            <a:pPr marL="0" marR="0" lvl="0" indent="0" algn="l" rtl="0">
              <a:spcBef>
                <a:spcPts val="0"/>
              </a:spcBef>
              <a:spcAft>
                <a:spcPts val="0"/>
              </a:spcAft>
              <a:buNone/>
            </a:pPr>
            <a:endParaRPr>
              <a:solidFill>
                <a:srgbClr val="555555"/>
              </a:solidFill>
            </a:endParaRPr>
          </a:p>
          <a:p>
            <a:pPr marL="0" marR="0" lvl="0" indent="0" algn="l" rtl="0">
              <a:spcBef>
                <a:spcPts val="0"/>
              </a:spcBef>
              <a:spcAft>
                <a:spcPts val="0"/>
              </a:spcAft>
              <a:buNone/>
            </a:pPr>
            <a:r>
              <a:rPr lang="en-US">
                <a:solidFill>
                  <a:srgbClr val="555555"/>
                </a:solidFill>
              </a:rPr>
              <a:t>From plate boundary to mine to subsidence sites, the ABB has returned high S/N seismograms for M &lt; -1.0 to M &gt; 4.5 earthquakes. Its 12 sec to 1 Hz response is well below the High Noise Model; at higher frequencies it approaches the Low Noise Model. At the Dead Sea plate boundary two 650 m deep ABB’s have improved event detection by more than 1 unit in magnitude.</a:t>
            </a:r>
            <a:endParaRPr>
              <a:solidFill>
                <a:srgbClr val="555555"/>
              </a:solidFill>
            </a:endParaRPr>
          </a:p>
          <a:p>
            <a:pPr marL="0" marR="0" lvl="0" indent="0" algn="l" rtl="0">
              <a:spcBef>
                <a:spcPts val="0"/>
              </a:spcBef>
              <a:spcAft>
                <a:spcPts val="0"/>
              </a:spcAft>
              <a:buNone/>
            </a:pPr>
            <a:endParaRPr sz="1400">
              <a:solidFill>
                <a:srgbClr val="555555"/>
              </a:solidFill>
              <a:latin typeface="Arial"/>
              <a:ea typeface="Arial"/>
              <a:cs typeface="Arial"/>
              <a:sym typeface="Arial"/>
            </a:endParaRPr>
          </a:p>
          <a:p>
            <a:pPr marL="0" marR="0" lvl="0" indent="0" algn="l" rtl="0">
              <a:spcBef>
                <a:spcPts val="0"/>
              </a:spcBef>
              <a:spcAft>
                <a:spcPts val="0"/>
              </a:spcAft>
              <a:buNone/>
            </a:pPr>
            <a:r>
              <a:rPr lang="en-US" b="1">
                <a:solidFill>
                  <a:srgbClr val="555555"/>
                </a:solidFill>
              </a:rPr>
              <a:t>In this presentation we compare standard surface BB and borehole ABB data from the Swiss National Cooperative for the Disposal of Radioactive Waste (NAGRA). The data from this site are publicly available (e.g. via </a:t>
            </a:r>
            <a:r>
              <a:rPr lang="en-US" b="1" u="sng">
                <a:solidFill>
                  <a:schemeClr val="hlink"/>
                </a:solidFill>
                <a:hlinkClick r:id="rId3"/>
              </a:rPr>
              <a:t>FDSN</a:t>
            </a:r>
            <a:r>
              <a:rPr lang="en-US" b="1">
                <a:solidFill>
                  <a:srgbClr val="555555"/>
                </a:solidFill>
              </a:rPr>
              <a:t>).</a:t>
            </a:r>
            <a:endParaRPr/>
          </a:p>
          <a:p>
            <a:pPr marL="0" marR="0" lvl="0" indent="0" algn="l" rtl="0">
              <a:spcBef>
                <a:spcPts val="0"/>
              </a:spcBef>
              <a:spcAft>
                <a:spcPts val="0"/>
              </a:spcAft>
              <a:buNone/>
            </a:pPr>
            <a:endParaRPr sz="1400">
              <a:solidFill>
                <a:srgbClr val="555555"/>
              </a:solidFill>
              <a:latin typeface="Arial"/>
              <a:ea typeface="Arial"/>
              <a:cs typeface="Arial"/>
              <a:sym typeface="Arial"/>
            </a:endParaRPr>
          </a:p>
          <a:p>
            <a:pPr marL="0" marR="0" lvl="0" indent="0" algn="l" rtl="0">
              <a:spcBef>
                <a:spcPts val="0"/>
              </a:spcBef>
              <a:spcAft>
                <a:spcPts val="0"/>
              </a:spcAft>
              <a:buNone/>
            </a:pPr>
            <a:r>
              <a:rPr lang="en-US">
                <a:solidFill>
                  <a:srgbClr val="555555"/>
                </a:solidFill>
              </a:rPr>
              <a:t>Another example is five 1000 m borehole ABB type installations in South Korea.  Each borehole has 500 and 1000 m deep AFB4.5 (Fullband) versions of the ABB. The 6 ch AFB4.5 includes both ABB plus a 4.5 Hz seismometer, further improving detection for M &lt; -1.0 events. </a:t>
            </a:r>
            <a:endParaRPr>
              <a:solidFill>
                <a:srgbClr val="555555"/>
              </a:solidFill>
            </a:endParaRPr>
          </a:p>
          <a:p>
            <a:pPr marL="0" marR="0" lvl="0" indent="0" algn="l" rtl="0">
              <a:spcBef>
                <a:spcPts val="0"/>
              </a:spcBef>
              <a:spcAft>
                <a:spcPts val="0"/>
              </a:spcAft>
              <a:buNone/>
            </a:pPr>
            <a:endParaRPr>
              <a:solidFill>
                <a:srgbClr val="555555"/>
              </a:solidFill>
            </a:endParaRPr>
          </a:p>
          <a:p>
            <a:pPr marL="0" marR="0" lvl="0" indent="0" algn="l" rtl="0">
              <a:spcBef>
                <a:spcPts val="0"/>
              </a:spcBef>
              <a:spcAft>
                <a:spcPts val="0"/>
              </a:spcAft>
              <a:buNone/>
            </a:pPr>
            <a:r>
              <a:rPr lang="en-US">
                <a:solidFill>
                  <a:srgbClr val="555555"/>
                </a:solidFill>
              </a:rPr>
              <a:t>An AFB4.5 was also installed in a German mine for a hydraulic stimulation study. During the stimulation the AFB4.5 picked up a 60 second long tilt events correlated with episodes of fluid flow into fractures.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txBox="1"/>
          <p:nvPr/>
        </p:nvSpPr>
        <p:spPr>
          <a:xfrm>
            <a:off x="2085300" y="411480"/>
            <a:ext cx="8021400" cy="3417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ASIR Design and Technology</a:t>
            </a:r>
            <a:endParaRPr sz="4800">
              <a:solidFill>
                <a:schemeClr val="lt1"/>
              </a:solidFill>
              <a:latin typeface="Arial"/>
              <a:ea typeface="Arial"/>
              <a:cs typeface="Arial"/>
              <a:sym typeface="Arial"/>
            </a:endParaRPr>
          </a:p>
        </p:txBody>
      </p:sp>
      <p:sp>
        <p:nvSpPr>
          <p:cNvPr id="144" name="Google Shape;144;p17"/>
          <p:cNvSpPr txBox="1"/>
          <p:nvPr/>
        </p:nvSpPr>
        <p:spPr>
          <a:xfrm>
            <a:off x="11125514" y="5044699"/>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US" sz="1000" b="1">
                <a:solidFill>
                  <a:schemeClr val="lt1"/>
                </a:solidFill>
                <a:latin typeface="Arial"/>
                <a:ea typeface="Arial"/>
                <a:cs typeface="Arial"/>
                <a:sym typeface="Arial"/>
              </a:rPr>
              <a:t>P</a:t>
            </a:r>
            <a:r>
              <a:rPr lang="en-US" sz="1000" b="1">
                <a:solidFill>
                  <a:schemeClr val="lt1"/>
                </a:solidFill>
              </a:rPr>
              <a:t>3.1-788</a:t>
            </a:r>
            <a:endParaRPr sz="2400" b="1">
              <a:solidFill>
                <a:schemeClr val="lt1"/>
              </a:solidFill>
              <a:latin typeface="Arial"/>
              <a:ea typeface="Arial"/>
              <a:cs typeface="Arial"/>
              <a:sym typeface="Arial"/>
            </a:endParaRPr>
          </a:p>
        </p:txBody>
      </p:sp>
      <p:sp>
        <p:nvSpPr>
          <p:cNvPr id="145" name="Google Shape;145;p17"/>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pic>
        <p:nvPicPr>
          <p:cNvPr id="146" name="Google Shape;146;p17"/>
          <p:cNvPicPr preferRelativeResize="0"/>
          <p:nvPr/>
        </p:nvPicPr>
        <p:blipFill rotWithShape="1">
          <a:blip r:embed="rId3">
            <a:alphaModFix/>
          </a:blip>
          <a:srcRect r="40011"/>
          <a:stretch/>
        </p:blipFill>
        <p:spPr>
          <a:xfrm>
            <a:off x="416613" y="1499400"/>
            <a:ext cx="2489124" cy="2359121"/>
          </a:xfrm>
          <a:prstGeom prst="rect">
            <a:avLst/>
          </a:prstGeom>
          <a:noFill/>
          <a:ln>
            <a:noFill/>
          </a:ln>
        </p:spPr>
      </p:pic>
      <p:pic>
        <p:nvPicPr>
          <p:cNvPr id="147" name="Google Shape;147;p17"/>
          <p:cNvPicPr preferRelativeResize="0"/>
          <p:nvPr/>
        </p:nvPicPr>
        <p:blipFill rotWithShape="1">
          <a:blip r:embed="rId4">
            <a:alphaModFix/>
          </a:blip>
          <a:srcRect/>
          <a:stretch/>
        </p:blipFill>
        <p:spPr>
          <a:xfrm>
            <a:off x="3090623" y="1784652"/>
            <a:ext cx="3282948" cy="3442624"/>
          </a:xfrm>
          <a:prstGeom prst="rect">
            <a:avLst/>
          </a:prstGeom>
          <a:noFill/>
          <a:ln>
            <a:noFill/>
          </a:ln>
        </p:spPr>
      </p:pic>
      <p:pic>
        <p:nvPicPr>
          <p:cNvPr id="148" name="Google Shape;148;p17"/>
          <p:cNvPicPr preferRelativeResize="0"/>
          <p:nvPr/>
        </p:nvPicPr>
        <p:blipFill rotWithShape="1">
          <a:blip r:embed="rId5">
            <a:alphaModFix/>
          </a:blip>
          <a:srcRect/>
          <a:stretch/>
        </p:blipFill>
        <p:spPr>
          <a:xfrm>
            <a:off x="6914560" y="2229174"/>
            <a:ext cx="3832425" cy="2815537"/>
          </a:xfrm>
          <a:prstGeom prst="rect">
            <a:avLst/>
          </a:prstGeom>
          <a:noFill/>
          <a:ln>
            <a:noFill/>
          </a:ln>
        </p:spPr>
      </p:pic>
      <p:pic>
        <p:nvPicPr>
          <p:cNvPr id="149" name="Google Shape;149;p17"/>
          <p:cNvPicPr preferRelativeResize="0"/>
          <p:nvPr/>
        </p:nvPicPr>
        <p:blipFill>
          <a:blip r:embed="rId6">
            <a:alphaModFix/>
          </a:blip>
          <a:stretch>
            <a:fillRect/>
          </a:stretch>
        </p:blipFill>
        <p:spPr>
          <a:xfrm rot="271698" flipH="1">
            <a:off x="3248025" y="5738944"/>
            <a:ext cx="7265976" cy="617215"/>
          </a:xfrm>
          <a:prstGeom prst="rect">
            <a:avLst/>
          </a:prstGeom>
          <a:noFill/>
          <a:ln>
            <a:noFill/>
          </a:ln>
        </p:spPr>
      </p:pic>
      <p:pic>
        <p:nvPicPr>
          <p:cNvPr id="150" name="Google Shape;150;p17"/>
          <p:cNvPicPr preferRelativeResize="0"/>
          <p:nvPr/>
        </p:nvPicPr>
        <p:blipFill rotWithShape="1">
          <a:blip r:embed="rId3">
            <a:alphaModFix/>
          </a:blip>
          <a:srcRect l="56853" t="13636"/>
          <a:stretch/>
        </p:blipFill>
        <p:spPr>
          <a:xfrm>
            <a:off x="540350" y="4027050"/>
            <a:ext cx="2072979" cy="235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p:nvPr/>
        </p:nvSpPr>
        <p:spPr>
          <a:xfrm>
            <a:off x="2085300" y="411480"/>
            <a:ext cx="8021400" cy="3417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Data product from NAGRA Nuclear Depository Site</a:t>
            </a:r>
            <a:endParaRPr sz="4800">
              <a:solidFill>
                <a:schemeClr val="lt1"/>
              </a:solidFill>
              <a:latin typeface="Arial"/>
              <a:ea typeface="Arial"/>
              <a:cs typeface="Arial"/>
              <a:sym typeface="Arial"/>
            </a:endParaRPr>
          </a:p>
        </p:txBody>
      </p:sp>
      <p:sp>
        <p:nvSpPr>
          <p:cNvPr id="156" name="Google Shape;156;p18"/>
          <p:cNvSpPr txBox="1"/>
          <p:nvPr/>
        </p:nvSpPr>
        <p:spPr>
          <a:xfrm>
            <a:off x="11125514" y="5044699"/>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US" sz="1000" b="1">
                <a:solidFill>
                  <a:schemeClr val="lt1"/>
                </a:solidFill>
                <a:latin typeface="Arial"/>
                <a:ea typeface="Arial"/>
                <a:cs typeface="Arial"/>
                <a:sym typeface="Arial"/>
              </a:rPr>
              <a:t>P</a:t>
            </a:r>
            <a:r>
              <a:rPr lang="en-US" sz="1000" b="1">
                <a:solidFill>
                  <a:schemeClr val="lt1"/>
                </a:solidFill>
              </a:rPr>
              <a:t>3.1-788</a:t>
            </a:r>
            <a:endParaRPr sz="2400" b="1">
              <a:solidFill>
                <a:schemeClr val="lt1"/>
              </a:solidFill>
              <a:latin typeface="Arial"/>
              <a:ea typeface="Arial"/>
              <a:cs typeface="Arial"/>
              <a:sym typeface="Arial"/>
            </a:endParaRPr>
          </a:p>
        </p:txBody>
      </p:sp>
      <p:sp>
        <p:nvSpPr>
          <p:cNvPr id="157" name="Google Shape;157;p18"/>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sp>
        <p:nvSpPr>
          <p:cNvPr id="158" name="Google Shape;158;p18"/>
          <p:cNvSpPr txBox="1"/>
          <p:nvPr/>
        </p:nvSpPr>
        <p:spPr>
          <a:xfrm>
            <a:off x="262226" y="1841917"/>
            <a:ext cx="10512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CH.BULAC.BT.HG*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2023-04-17</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02:25:31</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-0.7</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1.16km</a:t>
            </a:r>
            <a:endParaRPr/>
          </a:p>
        </p:txBody>
      </p:sp>
      <p:sp>
        <p:nvSpPr>
          <p:cNvPr id="159" name="Google Shape;159;p18"/>
          <p:cNvSpPr txBox="1"/>
          <p:nvPr/>
        </p:nvSpPr>
        <p:spPr>
          <a:xfrm>
            <a:off x="1631323" y="1097280"/>
            <a:ext cx="30315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Records of ASIR ABB Broadband borehole sensor</a:t>
            </a:r>
            <a:endParaRPr/>
          </a:p>
        </p:txBody>
      </p:sp>
      <p:sp>
        <p:nvSpPr>
          <p:cNvPr id="160" name="Google Shape;160;p18"/>
          <p:cNvSpPr txBox="1"/>
          <p:nvPr/>
        </p:nvSpPr>
        <p:spPr>
          <a:xfrm>
            <a:off x="6762575" y="1097275"/>
            <a:ext cx="36576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Records of the same event recorded by a surface </a:t>
            </a:r>
            <a:r>
              <a:rPr lang="en-US" sz="1000">
                <a:solidFill>
                  <a:schemeClr val="dk1"/>
                </a:solidFill>
              </a:rPr>
              <a:t>BB </a:t>
            </a:r>
            <a:r>
              <a:rPr lang="en-US" sz="1000">
                <a:solidFill>
                  <a:schemeClr val="dk1"/>
                </a:solidFill>
                <a:latin typeface="Arial"/>
                <a:ea typeface="Arial"/>
                <a:cs typeface="Arial"/>
                <a:sym typeface="Arial"/>
              </a:rPr>
              <a:t>sensor</a:t>
            </a:r>
            <a:endParaRPr/>
          </a:p>
        </p:txBody>
      </p:sp>
      <p:sp>
        <p:nvSpPr>
          <p:cNvPr id="161" name="Google Shape;161;p18"/>
          <p:cNvSpPr txBox="1"/>
          <p:nvPr/>
        </p:nvSpPr>
        <p:spPr>
          <a:xfrm>
            <a:off x="5716029" y="1837944"/>
            <a:ext cx="10512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CH.BULAC.SF.HG*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2023-04-17</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02:25:31</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-0.7</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1.53km</a:t>
            </a:r>
            <a:endParaRPr/>
          </a:p>
        </p:txBody>
      </p:sp>
      <p:sp>
        <p:nvSpPr>
          <p:cNvPr id="162" name="Google Shape;162;p18"/>
          <p:cNvSpPr txBox="1"/>
          <p:nvPr/>
        </p:nvSpPr>
        <p:spPr>
          <a:xfrm>
            <a:off x="262226" y="3655476"/>
            <a:ext cx="10512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CH.BULAC.BT.HG*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2023-04-20</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17:55:12</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0.9</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3.41km</a:t>
            </a:r>
            <a:endParaRPr/>
          </a:p>
        </p:txBody>
      </p:sp>
      <p:sp>
        <p:nvSpPr>
          <p:cNvPr id="163" name="Google Shape;163;p18"/>
          <p:cNvSpPr txBox="1"/>
          <p:nvPr/>
        </p:nvSpPr>
        <p:spPr>
          <a:xfrm>
            <a:off x="5716029" y="3657600"/>
            <a:ext cx="10512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CH.BULAC.SF.HG*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2023-04-20</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17:55:12</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0.9</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3.41km</a:t>
            </a:r>
            <a:endParaRPr/>
          </a:p>
        </p:txBody>
      </p:sp>
      <p:sp>
        <p:nvSpPr>
          <p:cNvPr id="164" name="Google Shape;164;p18"/>
          <p:cNvSpPr txBox="1"/>
          <p:nvPr/>
        </p:nvSpPr>
        <p:spPr>
          <a:xfrm>
            <a:off x="262226" y="5469035"/>
            <a:ext cx="10512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CH.BULAC.BT.HG*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2022-03-11</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09:31:11</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2.1</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68.64km</a:t>
            </a:r>
            <a:endParaRPr/>
          </a:p>
        </p:txBody>
      </p:sp>
      <p:sp>
        <p:nvSpPr>
          <p:cNvPr id="165" name="Google Shape;165;p18"/>
          <p:cNvSpPr txBox="1"/>
          <p:nvPr/>
        </p:nvSpPr>
        <p:spPr>
          <a:xfrm>
            <a:off x="5716029" y="5468112"/>
            <a:ext cx="10512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CH.BULAC.SF.HG*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2022-03-11</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09:31:11</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2.1</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68.64km</a:t>
            </a:r>
            <a:endParaRPr/>
          </a:p>
        </p:txBody>
      </p:sp>
      <p:pic>
        <p:nvPicPr>
          <p:cNvPr id="166" name="Google Shape;166;p18"/>
          <p:cNvPicPr preferRelativeResize="0"/>
          <p:nvPr/>
        </p:nvPicPr>
        <p:blipFill>
          <a:blip r:embed="rId3">
            <a:alphaModFix/>
          </a:blip>
          <a:stretch>
            <a:fillRect/>
          </a:stretch>
        </p:blipFill>
        <p:spPr>
          <a:xfrm>
            <a:off x="1318323" y="1365788"/>
            <a:ext cx="3657599" cy="1737359"/>
          </a:xfrm>
          <a:prstGeom prst="rect">
            <a:avLst/>
          </a:prstGeom>
          <a:noFill/>
          <a:ln>
            <a:noFill/>
          </a:ln>
        </p:spPr>
      </p:pic>
      <p:pic>
        <p:nvPicPr>
          <p:cNvPr id="167" name="Google Shape;167;p18"/>
          <p:cNvPicPr preferRelativeResize="0"/>
          <p:nvPr/>
        </p:nvPicPr>
        <p:blipFill>
          <a:blip r:embed="rId4">
            <a:alphaModFix/>
          </a:blip>
          <a:stretch>
            <a:fillRect/>
          </a:stretch>
        </p:blipFill>
        <p:spPr>
          <a:xfrm>
            <a:off x="1318325" y="3179347"/>
            <a:ext cx="3657599" cy="1737359"/>
          </a:xfrm>
          <a:prstGeom prst="rect">
            <a:avLst/>
          </a:prstGeom>
          <a:noFill/>
          <a:ln>
            <a:noFill/>
          </a:ln>
        </p:spPr>
      </p:pic>
      <p:pic>
        <p:nvPicPr>
          <p:cNvPr id="168" name="Google Shape;168;p18"/>
          <p:cNvPicPr preferRelativeResize="0"/>
          <p:nvPr/>
        </p:nvPicPr>
        <p:blipFill>
          <a:blip r:embed="rId5">
            <a:alphaModFix/>
          </a:blip>
          <a:stretch>
            <a:fillRect/>
          </a:stretch>
        </p:blipFill>
        <p:spPr>
          <a:xfrm>
            <a:off x="1318325" y="4992906"/>
            <a:ext cx="3657599" cy="1737359"/>
          </a:xfrm>
          <a:prstGeom prst="rect">
            <a:avLst/>
          </a:prstGeom>
          <a:noFill/>
          <a:ln>
            <a:noFill/>
          </a:ln>
        </p:spPr>
      </p:pic>
      <p:pic>
        <p:nvPicPr>
          <p:cNvPr id="169" name="Google Shape;169;p18"/>
          <p:cNvPicPr preferRelativeResize="0"/>
          <p:nvPr/>
        </p:nvPicPr>
        <p:blipFill>
          <a:blip r:embed="rId6">
            <a:alphaModFix/>
          </a:blip>
          <a:stretch>
            <a:fillRect/>
          </a:stretch>
        </p:blipFill>
        <p:spPr>
          <a:xfrm>
            <a:off x="6762576" y="1362456"/>
            <a:ext cx="3657599" cy="1737359"/>
          </a:xfrm>
          <a:prstGeom prst="rect">
            <a:avLst/>
          </a:prstGeom>
          <a:noFill/>
          <a:ln>
            <a:noFill/>
          </a:ln>
        </p:spPr>
      </p:pic>
      <p:pic>
        <p:nvPicPr>
          <p:cNvPr id="170" name="Google Shape;170;p18"/>
          <p:cNvPicPr preferRelativeResize="0"/>
          <p:nvPr/>
        </p:nvPicPr>
        <p:blipFill>
          <a:blip r:embed="rId7">
            <a:alphaModFix/>
          </a:blip>
          <a:stretch>
            <a:fillRect/>
          </a:stretch>
        </p:blipFill>
        <p:spPr>
          <a:xfrm>
            <a:off x="6762576" y="3177540"/>
            <a:ext cx="3657599" cy="1737359"/>
          </a:xfrm>
          <a:prstGeom prst="rect">
            <a:avLst/>
          </a:prstGeom>
          <a:noFill/>
          <a:ln>
            <a:noFill/>
          </a:ln>
        </p:spPr>
      </p:pic>
      <p:pic>
        <p:nvPicPr>
          <p:cNvPr id="171" name="Google Shape;171;p18"/>
          <p:cNvPicPr preferRelativeResize="0"/>
          <p:nvPr/>
        </p:nvPicPr>
        <p:blipFill>
          <a:blip r:embed="rId8">
            <a:alphaModFix/>
          </a:blip>
          <a:stretch>
            <a:fillRect/>
          </a:stretch>
        </p:blipFill>
        <p:spPr>
          <a:xfrm>
            <a:off x="6762576" y="4992624"/>
            <a:ext cx="3657599" cy="17373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p:nvPr/>
        </p:nvSpPr>
        <p:spPr>
          <a:xfrm>
            <a:off x="2085300" y="411480"/>
            <a:ext cx="8021400" cy="3417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Data product from NAGRA Nuclear Depository Site</a:t>
            </a:r>
            <a:endParaRPr sz="4800">
              <a:solidFill>
                <a:schemeClr val="lt1"/>
              </a:solidFill>
              <a:latin typeface="Arial"/>
              <a:ea typeface="Arial"/>
              <a:cs typeface="Arial"/>
              <a:sym typeface="Arial"/>
            </a:endParaRPr>
          </a:p>
        </p:txBody>
      </p:sp>
      <p:sp>
        <p:nvSpPr>
          <p:cNvPr id="177" name="Google Shape;177;p19"/>
          <p:cNvSpPr txBox="1"/>
          <p:nvPr/>
        </p:nvSpPr>
        <p:spPr>
          <a:xfrm>
            <a:off x="11125514" y="5044699"/>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US" sz="1000" b="1">
                <a:solidFill>
                  <a:schemeClr val="lt1"/>
                </a:solidFill>
                <a:latin typeface="Arial"/>
                <a:ea typeface="Arial"/>
                <a:cs typeface="Arial"/>
                <a:sym typeface="Arial"/>
              </a:rPr>
              <a:t>P</a:t>
            </a:r>
            <a:r>
              <a:rPr lang="en-US" sz="1000" b="1">
                <a:solidFill>
                  <a:schemeClr val="lt1"/>
                </a:solidFill>
              </a:rPr>
              <a:t>3.1-788</a:t>
            </a:r>
            <a:endParaRPr sz="2400" b="1">
              <a:solidFill>
                <a:schemeClr val="lt1"/>
              </a:solidFill>
              <a:latin typeface="Arial"/>
              <a:ea typeface="Arial"/>
              <a:cs typeface="Arial"/>
              <a:sym typeface="Arial"/>
            </a:endParaRPr>
          </a:p>
        </p:txBody>
      </p:sp>
      <p:sp>
        <p:nvSpPr>
          <p:cNvPr id="178" name="Google Shape;178;p19"/>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sp>
        <p:nvSpPr>
          <p:cNvPr id="179" name="Google Shape;179;p19"/>
          <p:cNvSpPr txBox="1"/>
          <p:nvPr/>
        </p:nvSpPr>
        <p:spPr>
          <a:xfrm>
            <a:off x="265176" y="1837944"/>
            <a:ext cx="10773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CH.BULAC.BT.HG*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2022-03-25</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07:10:19</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2.5</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73.01km</a:t>
            </a:r>
            <a:endParaRPr/>
          </a:p>
        </p:txBody>
      </p:sp>
      <p:sp>
        <p:nvSpPr>
          <p:cNvPr id="180" name="Google Shape;180;p19"/>
          <p:cNvSpPr txBox="1"/>
          <p:nvPr/>
        </p:nvSpPr>
        <p:spPr>
          <a:xfrm>
            <a:off x="1417536" y="1097275"/>
            <a:ext cx="34560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rPr>
              <a:t>Records of ASIR ABB Broadband borehole sensor</a:t>
            </a:r>
            <a:endParaRPr b="1"/>
          </a:p>
        </p:txBody>
      </p:sp>
      <p:sp>
        <p:nvSpPr>
          <p:cNvPr id="181" name="Google Shape;181;p19"/>
          <p:cNvSpPr txBox="1"/>
          <p:nvPr/>
        </p:nvSpPr>
        <p:spPr>
          <a:xfrm>
            <a:off x="6622200" y="1097275"/>
            <a:ext cx="39390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rPr>
              <a:t>Records of the same event recorded by a surface BB sensor</a:t>
            </a:r>
            <a:endParaRPr b="1"/>
          </a:p>
        </p:txBody>
      </p:sp>
      <p:sp>
        <p:nvSpPr>
          <p:cNvPr id="182" name="Google Shape;182;p19"/>
          <p:cNvSpPr txBox="1"/>
          <p:nvPr/>
        </p:nvSpPr>
        <p:spPr>
          <a:xfrm>
            <a:off x="5715000" y="1837944"/>
            <a:ext cx="10773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CH.BULAC.SF.HG*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2022-03-25</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07:10:19</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2.5</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73.01km</a:t>
            </a:r>
            <a:endParaRPr/>
          </a:p>
        </p:txBody>
      </p:sp>
      <p:sp>
        <p:nvSpPr>
          <p:cNvPr id="183" name="Google Shape;183;p19"/>
          <p:cNvSpPr txBox="1"/>
          <p:nvPr/>
        </p:nvSpPr>
        <p:spPr>
          <a:xfrm>
            <a:off x="265176" y="3657600"/>
            <a:ext cx="10773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CH.BULAC.BT.HG*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2022-03-12</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17:03:23</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4.2</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266.6km</a:t>
            </a:r>
            <a:endParaRPr/>
          </a:p>
        </p:txBody>
      </p:sp>
      <p:pic>
        <p:nvPicPr>
          <p:cNvPr id="184" name="Google Shape;184;p19"/>
          <p:cNvPicPr preferRelativeResize="0"/>
          <p:nvPr/>
        </p:nvPicPr>
        <p:blipFill>
          <a:blip r:embed="rId3">
            <a:alphaModFix/>
          </a:blip>
          <a:stretch>
            <a:fillRect/>
          </a:stretch>
        </p:blipFill>
        <p:spPr>
          <a:xfrm>
            <a:off x="1316736" y="1361818"/>
            <a:ext cx="3657599" cy="1737359"/>
          </a:xfrm>
          <a:prstGeom prst="rect">
            <a:avLst/>
          </a:prstGeom>
          <a:noFill/>
          <a:ln>
            <a:noFill/>
          </a:ln>
        </p:spPr>
      </p:pic>
      <p:pic>
        <p:nvPicPr>
          <p:cNvPr id="185" name="Google Shape;185;p19"/>
          <p:cNvPicPr preferRelativeResize="0"/>
          <p:nvPr/>
        </p:nvPicPr>
        <p:blipFill>
          <a:blip r:embed="rId4">
            <a:alphaModFix/>
          </a:blip>
          <a:stretch>
            <a:fillRect/>
          </a:stretch>
        </p:blipFill>
        <p:spPr>
          <a:xfrm>
            <a:off x="6762900" y="1361818"/>
            <a:ext cx="3657599" cy="1737359"/>
          </a:xfrm>
          <a:prstGeom prst="rect">
            <a:avLst/>
          </a:prstGeom>
          <a:noFill/>
          <a:ln>
            <a:noFill/>
          </a:ln>
        </p:spPr>
      </p:pic>
      <p:pic>
        <p:nvPicPr>
          <p:cNvPr id="186" name="Google Shape;186;p19"/>
          <p:cNvPicPr preferRelativeResize="0"/>
          <p:nvPr/>
        </p:nvPicPr>
        <p:blipFill>
          <a:blip r:embed="rId5">
            <a:alphaModFix/>
          </a:blip>
          <a:stretch>
            <a:fillRect/>
          </a:stretch>
        </p:blipFill>
        <p:spPr>
          <a:xfrm>
            <a:off x="1316736" y="3182112"/>
            <a:ext cx="3657599" cy="1737359"/>
          </a:xfrm>
          <a:prstGeom prst="rect">
            <a:avLst/>
          </a:prstGeom>
          <a:noFill/>
          <a:ln>
            <a:noFill/>
          </a:ln>
        </p:spPr>
      </p:pic>
      <p:pic>
        <p:nvPicPr>
          <p:cNvPr id="187" name="Google Shape;187;p19"/>
          <p:cNvPicPr preferRelativeResize="0"/>
          <p:nvPr/>
        </p:nvPicPr>
        <p:blipFill>
          <a:blip r:embed="rId6">
            <a:alphaModFix/>
          </a:blip>
          <a:stretch>
            <a:fillRect/>
          </a:stretch>
        </p:blipFill>
        <p:spPr>
          <a:xfrm>
            <a:off x="6762900" y="3182112"/>
            <a:ext cx="3657599" cy="1737359"/>
          </a:xfrm>
          <a:prstGeom prst="rect">
            <a:avLst/>
          </a:prstGeom>
          <a:noFill/>
          <a:ln>
            <a:noFill/>
          </a:ln>
        </p:spPr>
      </p:pic>
      <p:sp>
        <p:nvSpPr>
          <p:cNvPr id="188" name="Google Shape;188;p19"/>
          <p:cNvSpPr txBox="1"/>
          <p:nvPr/>
        </p:nvSpPr>
        <p:spPr>
          <a:xfrm>
            <a:off x="5715000" y="3657600"/>
            <a:ext cx="10773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CH.BULAC.SF.HG*</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2022-03-12</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17:03:23</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Magnitude 4.2</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Distance 266.6km</a:t>
            </a:r>
            <a:endParaRPr/>
          </a:p>
        </p:txBody>
      </p:sp>
      <p:pic>
        <p:nvPicPr>
          <p:cNvPr id="189" name="Google Shape;189;p19"/>
          <p:cNvPicPr preferRelativeResize="0"/>
          <p:nvPr/>
        </p:nvPicPr>
        <p:blipFill>
          <a:blip r:embed="rId7">
            <a:alphaModFix/>
          </a:blip>
          <a:stretch>
            <a:fillRect/>
          </a:stretch>
        </p:blipFill>
        <p:spPr>
          <a:xfrm>
            <a:off x="2029375" y="5260943"/>
            <a:ext cx="5597201" cy="1476545"/>
          </a:xfrm>
          <a:prstGeom prst="rect">
            <a:avLst/>
          </a:prstGeom>
          <a:noFill/>
          <a:ln>
            <a:noFill/>
          </a:ln>
        </p:spPr>
      </p:pic>
      <p:sp>
        <p:nvSpPr>
          <p:cNvPr id="190" name="Google Shape;190;p19"/>
          <p:cNvSpPr txBox="1"/>
          <p:nvPr/>
        </p:nvSpPr>
        <p:spPr>
          <a:xfrm>
            <a:off x="7691750" y="5606675"/>
            <a:ext cx="27819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1">
                <a:solidFill>
                  <a:schemeClr val="dk1"/>
                </a:solidFill>
                <a:latin typeface="Calibri"/>
                <a:ea typeface="Calibri"/>
                <a:cs typeface="Calibri"/>
                <a:sym typeface="Calibri"/>
              </a:rPr>
              <a:t>M4.2 at a distance of 267 km</a:t>
            </a:r>
            <a:endParaRPr sz="900" b="1">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Pn = upper mantle</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Pg = bottom of the crust</a:t>
            </a: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P* = lower crust</a:t>
            </a:r>
            <a:endParaRPr/>
          </a:p>
        </p:txBody>
      </p:sp>
      <p:cxnSp>
        <p:nvCxnSpPr>
          <p:cNvPr id="191" name="Google Shape;191;p19"/>
          <p:cNvCxnSpPr>
            <a:cxnSpLocks/>
          </p:cNvCxnSpPr>
          <p:nvPr/>
        </p:nvCxnSpPr>
        <p:spPr>
          <a:xfrm flipH="1">
            <a:off x="2637850" y="5426869"/>
            <a:ext cx="13564" cy="392313"/>
          </a:xfrm>
          <a:prstGeom prst="straightConnector1">
            <a:avLst/>
          </a:prstGeom>
          <a:noFill/>
          <a:ln w="9525" cap="flat" cmpd="sng">
            <a:solidFill>
              <a:schemeClr val="dk2"/>
            </a:solidFill>
            <a:prstDash val="solid"/>
            <a:round/>
            <a:headEnd type="none" w="med" len="med"/>
            <a:tailEnd type="triangle" w="med" len="med"/>
          </a:ln>
        </p:spPr>
      </p:cxnSp>
      <p:cxnSp>
        <p:nvCxnSpPr>
          <p:cNvPr id="192" name="Google Shape;192;p19"/>
          <p:cNvCxnSpPr>
            <a:cxnSpLocks/>
          </p:cNvCxnSpPr>
          <p:nvPr/>
        </p:nvCxnSpPr>
        <p:spPr>
          <a:xfrm flipH="1">
            <a:off x="2871788" y="5426869"/>
            <a:ext cx="61912" cy="445294"/>
          </a:xfrm>
          <a:prstGeom prst="straightConnector1">
            <a:avLst/>
          </a:prstGeom>
          <a:noFill/>
          <a:ln w="9525" cap="flat" cmpd="sng">
            <a:solidFill>
              <a:schemeClr val="dk2"/>
            </a:solidFill>
            <a:prstDash val="solid"/>
            <a:round/>
            <a:headEnd type="none" w="med" len="med"/>
            <a:tailEnd type="triangle" w="med" len="med"/>
          </a:ln>
        </p:spPr>
      </p:cxnSp>
      <p:cxnSp>
        <p:nvCxnSpPr>
          <p:cNvPr id="193" name="Google Shape;193;p19"/>
          <p:cNvCxnSpPr>
            <a:cxnSpLocks/>
          </p:cNvCxnSpPr>
          <p:nvPr/>
        </p:nvCxnSpPr>
        <p:spPr>
          <a:xfrm flipH="1">
            <a:off x="3020917" y="5403056"/>
            <a:ext cx="64234" cy="397903"/>
          </a:xfrm>
          <a:prstGeom prst="straightConnector1">
            <a:avLst/>
          </a:prstGeom>
          <a:noFill/>
          <a:ln w="9525" cap="flat" cmpd="sng">
            <a:solidFill>
              <a:schemeClr val="dk2"/>
            </a:solidFill>
            <a:prstDash val="solid"/>
            <a:round/>
            <a:headEnd type="none" w="med" len="med"/>
            <a:tailEnd type="triangle" w="med" len="med"/>
          </a:ln>
        </p:spPr>
      </p:cxnSp>
      <p:cxnSp>
        <p:nvCxnSpPr>
          <p:cNvPr id="194" name="Google Shape;194;p19"/>
          <p:cNvCxnSpPr>
            <a:cxnSpLocks/>
          </p:cNvCxnSpPr>
          <p:nvPr/>
        </p:nvCxnSpPr>
        <p:spPr>
          <a:xfrm>
            <a:off x="4510740" y="5403056"/>
            <a:ext cx="0" cy="441813"/>
          </a:xfrm>
          <a:prstGeom prst="straightConnector1">
            <a:avLst/>
          </a:prstGeom>
          <a:noFill/>
          <a:ln w="9525" cap="flat" cmpd="sng">
            <a:solidFill>
              <a:schemeClr val="dk2"/>
            </a:solidFill>
            <a:prstDash val="solid"/>
            <a:round/>
            <a:headEnd type="none" w="med" len="med"/>
            <a:tailEnd type="triangle" w="med" len="med"/>
          </a:ln>
        </p:spPr>
      </p:cxnSp>
      <p:cxnSp>
        <p:nvCxnSpPr>
          <p:cNvPr id="195" name="Google Shape;195;p19"/>
          <p:cNvCxnSpPr>
            <a:cxnSpLocks/>
          </p:cNvCxnSpPr>
          <p:nvPr/>
        </p:nvCxnSpPr>
        <p:spPr>
          <a:xfrm>
            <a:off x="4946843" y="5403056"/>
            <a:ext cx="0" cy="416126"/>
          </a:xfrm>
          <a:prstGeom prst="straightConnector1">
            <a:avLst/>
          </a:prstGeom>
          <a:noFill/>
          <a:ln w="9525" cap="flat" cmpd="sng">
            <a:solidFill>
              <a:schemeClr val="dk2"/>
            </a:solidFill>
            <a:prstDash val="solid"/>
            <a:round/>
            <a:headEnd type="none" w="med" len="med"/>
            <a:tailEnd type="triangle" w="med" len="med"/>
          </a:ln>
        </p:spPr>
      </p:cxnSp>
      <p:sp>
        <p:nvSpPr>
          <p:cNvPr id="196" name="Google Shape;196;p19"/>
          <p:cNvSpPr txBox="1"/>
          <p:nvPr/>
        </p:nvSpPr>
        <p:spPr>
          <a:xfrm>
            <a:off x="2502694" y="5228787"/>
            <a:ext cx="2781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1" dirty="0" err="1">
                <a:solidFill>
                  <a:schemeClr val="dk1"/>
                </a:solidFill>
                <a:latin typeface="Calibri"/>
                <a:ea typeface="Calibri"/>
                <a:cs typeface="Calibri"/>
                <a:sym typeface="Calibri"/>
              </a:rPr>
              <a:t>Pn</a:t>
            </a:r>
            <a:r>
              <a:rPr lang="en-US" sz="900" b="1" dirty="0">
                <a:solidFill>
                  <a:schemeClr val="dk1"/>
                </a:solidFill>
                <a:latin typeface="Calibri"/>
                <a:ea typeface="Calibri"/>
                <a:cs typeface="Calibri"/>
                <a:sym typeface="Calibri"/>
              </a:rPr>
              <a:t>      Pg   P*                                                 Sn               S</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p:nvPr/>
        </p:nvSpPr>
        <p:spPr>
          <a:xfrm>
            <a:off x="2085300" y="411480"/>
            <a:ext cx="8021400" cy="3417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lt1"/>
              </a:buClr>
              <a:buSzPts val="1800"/>
              <a:buFont typeface="Arial"/>
              <a:buNone/>
            </a:pPr>
            <a:r>
              <a:rPr lang="en-US" sz="1800" dirty="0">
                <a:solidFill>
                  <a:schemeClr val="lt1"/>
                </a:solidFill>
                <a:latin typeface="Arial"/>
                <a:ea typeface="Arial"/>
                <a:cs typeface="Arial"/>
                <a:sym typeface="Arial"/>
              </a:rPr>
              <a:t>High Resolution Seismometers Deployment and Installation Tools</a:t>
            </a:r>
            <a:endParaRPr sz="4800" dirty="0">
              <a:solidFill>
                <a:schemeClr val="lt1"/>
              </a:solidFill>
              <a:latin typeface="Arial"/>
              <a:ea typeface="Arial"/>
              <a:cs typeface="Arial"/>
              <a:sym typeface="Arial"/>
            </a:endParaRPr>
          </a:p>
        </p:txBody>
      </p:sp>
      <p:sp>
        <p:nvSpPr>
          <p:cNvPr id="202" name="Google Shape;202;p20"/>
          <p:cNvSpPr txBox="1"/>
          <p:nvPr/>
        </p:nvSpPr>
        <p:spPr>
          <a:xfrm>
            <a:off x="11125514" y="5044699"/>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US" sz="1000" b="1">
                <a:solidFill>
                  <a:schemeClr val="lt1"/>
                </a:solidFill>
                <a:latin typeface="Arial"/>
                <a:ea typeface="Arial"/>
                <a:cs typeface="Arial"/>
                <a:sym typeface="Arial"/>
              </a:rPr>
              <a:t>P</a:t>
            </a:r>
            <a:r>
              <a:rPr lang="en-US" sz="1000" b="1">
                <a:solidFill>
                  <a:schemeClr val="lt1"/>
                </a:solidFill>
              </a:rPr>
              <a:t>3.1-788</a:t>
            </a:r>
            <a:endParaRPr sz="2400" b="1">
              <a:solidFill>
                <a:schemeClr val="lt1"/>
              </a:solidFill>
              <a:latin typeface="Arial"/>
              <a:ea typeface="Arial"/>
              <a:cs typeface="Arial"/>
              <a:sym typeface="Arial"/>
            </a:endParaRPr>
          </a:p>
        </p:txBody>
      </p:sp>
      <p:sp>
        <p:nvSpPr>
          <p:cNvPr id="203" name="Google Shape;203;p20"/>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sp>
        <p:nvSpPr>
          <p:cNvPr id="204" name="Google Shape;204;p20"/>
          <p:cNvSpPr txBox="1"/>
          <p:nvPr/>
        </p:nvSpPr>
        <p:spPr>
          <a:xfrm>
            <a:off x="3293675" y="1195250"/>
            <a:ext cx="34836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KIGAM South Korea 2 Level installation 0.5 &amp; 1.0 km</a:t>
            </a:r>
            <a:endParaRPr sz="1200" b="1"/>
          </a:p>
        </p:txBody>
      </p:sp>
      <p:pic>
        <p:nvPicPr>
          <p:cNvPr id="205" name="Google Shape;205;p20"/>
          <p:cNvPicPr preferRelativeResize="0"/>
          <p:nvPr/>
        </p:nvPicPr>
        <p:blipFill rotWithShape="1">
          <a:blip r:embed="rId3">
            <a:alphaModFix/>
          </a:blip>
          <a:srcRect/>
          <a:stretch/>
        </p:blipFill>
        <p:spPr>
          <a:xfrm>
            <a:off x="4354187" y="1675688"/>
            <a:ext cx="3483624" cy="2167950"/>
          </a:xfrm>
          <a:prstGeom prst="rect">
            <a:avLst/>
          </a:prstGeom>
          <a:noFill/>
          <a:ln>
            <a:noFill/>
          </a:ln>
        </p:spPr>
      </p:pic>
      <p:pic>
        <p:nvPicPr>
          <p:cNvPr id="206" name="Google Shape;206;p20" descr="A group of people standing around a machine&#10;&#10;Description automatically generated with low confidence"/>
          <p:cNvPicPr preferRelativeResize="0"/>
          <p:nvPr/>
        </p:nvPicPr>
        <p:blipFill rotWithShape="1">
          <a:blip r:embed="rId4">
            <a:alphaModFix/>
          </a:blip>
          <a:srcRect l="22874" r="12997"/>
          <a:stretch/>
        </p:blipFill>
        <p:spPr>
          <a:xfrm>
            <a:off x="9172293" y="1676119"/>
            <a:ext cx="1158943" cy="2167129"/>
          </a:xfrm>
          <a:prstGeom prst="rect">
            <a:avLst/>
          </a:prstGeom>
          <a:noFill/>
          <a:ln>
            <a:noFill/>
          </a:ln>
        </p:spPr>
      </p:pic>
      <p:pic>
        <p:nvPicPr>
          <p:cNvPr id="207" name="Google Shape;207;p20" descr="A picture containing outdoor, sky, building, footwear&#10;&#10;Description automatically generated"/>
          <p:cNvPicPr preferRelativeResize="0"/>
          <p:nvPr/>
        </p:nvPicPr>
        <p:blipFill rotWithShape="1">
          <a:blip r:embed="rId5">
            <a:alphaModFix/>
          </a:blip>
          <a:srcRect/>
          <a:stretch/>
        </p:blipFill>
        <p:spPr>
          <a:xfrm>
            <a:off x="4355474" y="4142224"/>
            <a:ext cx="1677169" cy="2167128"/>
          </a:xfrm>
          <a:prstGeom prst="rect">
            <a:avLst/>
          </a:prstGeom>
          <a:noFill/>
          <a:ln>
            <a:noFill/>
          </a:ln>
        </p:spPr>
      </p:pic>
      <p:pic>
        <p:nvPicPr>
          <p:cNvPr id="208" name="Google Shape;208;p20" descr="A picture containing clothing, outdoor, person, footwear&#10;&#10;Description automatically generated"/>
          <p:cNvPicPr preferRelativeResize="0"/>
          <p:nvPr/>
        </p:nvPicPr>
        <p:blipFill rotWithShape="1">
          <a:blip r:embed="rId6">
            <a:alphaModFix/>
          </a:blip>
          <a:srcRect/>
          <a:stretch/>
        </p:blipFill>
        <p:spPr>
          <a:xfrm>
            <a:off x="6108850" y="4142232"/>
            <a:ext cx="2789350" cy="2167125"/>
          </a:xfrm>
          <a:prstGeom prst="rect">
            <a:avLst/>
          </a:prstGeom>
          <a:noFill/>
          <a:ln>
            <a:noFill/>
          </a:ln>
        </p:spPr>
      </p:pic>
      <p:pic>
        <p:nvPicPr>
          <p:cNvPr id="209" name="Google Shape;209;p20" descr="A picture containing outdoor, clothing, person, plant&#10;&#10;Description automatically generated"/>
          <p:cNvPicPr preferRelativeResize="0"/>
          <p:nvPr/>
        </p:nvPicPr>
        <p:blipFill rotWithShape="1">
          <a:blip r:embed="rId7">
            <a:alphaModFix/>
          </a:blip>
          <a:srcRect/>
          <a:stretch/>
        </p:blipFill>
        <p:spPr>
          <a:xfrm>
            <a:off x="7739282" y="1676104"/>
            <a:ext cx="1356810" cy="2167129"/>
          </a:xfrm>
          <a:prstGeom prst="rect">
            <a:avLst/>
          </a:prstGeom>
          <a:noFill/>
          <a:ln>
            <a:noFill/>
          </a:ln>
        </p:spPr>
      </p:pic>
      <p:pic>
        <p:nvPicPr>
          <p:cNvPr id="210" name="Google Shape;210;p20" descr="A picture containing clothing, outdoor, person, blue-collar worker&#10;&#10;Description automatically generated"/>
          <p:cNvPicPr preferRelativeResize="0"/>
          <p:nvPr/>
        </p:nvPicPr>
        <p:blipFill rotWithShape="1">
          <a:blip r:embed="rId8">
            <a:alphaModFix/>
          </a:blip>
          <a:srcRect l="22919" r="41802" b="29837"/>
          <a:stretch/>
        </p:blipFill>
        <p:spPr>
          <a:xfrm>
            <a:off x="8974400" y="4142225"/>
            <a:ext cx="1356826" cy="2167124"/>
          </a:xfrm>
          <a:prstGeom prst="rect">
            <a:avLst/>
          </a:prstGeom>
          <a:noFill/>
          <a:ln>
            <a:noFill/>
          </a:ln>
        </p:spPr>
      </p:pic>
      <p:sp>
        <p:nvSpPr>
          <p:cNvPr id="211" name="Google Shape;211;p20"/>
          <p:cNvSpPr txBox="1"/>
          <p:nvPr/>
        </p:nvSpPr>
        <p:spPr>
          <a:xfrm>
            <a:off x="7774927" y="3843225"/>
            <a:ext cx="12855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HoleLock</a:t>
            </a:r>
            <a:endParaRPr sz="1000">
              <a:solidFill>
                <a:schemeClr val="dk1"/>
              </a:solidFill>
              <a:latin typeface="Arial"/>
              <a:ea typeface="Arial"/>
              <a:cs typeface="Arial"/>
              <a:sym typeface="Arial"/>
            </a:endParaRPr>
          </a:p>
        </p:txBody>
      </p:sp>
      <p:sp>
        <p:nvSpPr>
          <p:cNvPr id="212" name="Google Shape;212;p20"/>
          <p:cNvSpPr txBox="1"/>
          <p:nvPr/>
        </p:nvSpPr>
        <p:spPr>
          <a:xfrm>
            <a:off x="9386221" y="3843225"/>
            <a:ext cx="7311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Sheeve</a:t>
            </a:r>
            <a:endParaRPr sz="1000"/>
          </a:p>
        </p:txBody>
      </p:sp>
      <p:sp>
        <p:nvSpPr>
          <p:cNvPr id="213" name="Google Shape;213;p20"/>
          <p:cNvSpPr txBox="1"/>
          <p:nvPr/>
        </p:nvSpPr>
        <p:spPr>
          <a:xfrm>
            <a:off x="4429957" y="6309361"/>
            <a:ext cx="15282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0.5 &amp; 1.0 km depth</a:t>
            </a:r>
            <a:endParaRPr sz="1000"/>
          </a:p>
        </p:txBody>
      </p:sp>
      <p:sp>
        <p:nvSpPr>
          <p:cNvPr id="214" name="Google Shape;214;p20"/>
          <p:cNvSpPr txBox="1"/>
          <p:nvPr/>
        </p:nvSpPr>
        <p:spPr>
          <a:xfrm>
            <a:off x="6702375" y="6309360"/>
            <a:ext cx="16023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Double reel roll crate</a:t>
            </a:r>
            <a:endParaRPr sz="1000"/>
          </a:p>
        </p:txBody>
      </p:sp>
      <p:sp>
        <p:nvSpPr>
          <p:cNvPr id="215" name="Google Shape;215;p20"/>
          <p:cNvSpPr txBox="1"/>
          <p:nvPr/>
        </p:nvSpPr>
        <p:spPr>
          <a:xfrm>
            <a:off x="9240019" y="6309360"/>
            <a:ext cx="8256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Capstan</a:t>
            </a:r>
            <a:endParaRPr sz="1000"/>
          </a:p>
        </p:txBody>
      </p:sp>
      <p:pic>
        <p:nvPicPr>
          <p:cNvPr id="216" name="Google Shape;216;p20"/>
          <p:cNvPicPr preferRelativeResize="0"/>
          <p:nvPr/>
        </p:nvPicPr>
        <p:blipFill>
          <a:blip r:embed="rId9">
            <a:alphaModFix/>
          </a:blip>
          <a:stretch>
            <a:fillRect/>
          </a:stretch>
        </p:blipFill>
        <p:spPr>
          <a:xfrm>
            <a:off x="576700" y="1676125"/>
            <a:ext cx="3405561" cy="463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p:nvPr/>
        </p:nvSpPr>
        <p:spPr>
          <a:xfrm>
            <a:off x="2085300" y="411480"/>
            <a:ext cx="8021400" cy="341700"/>
          </a:xfrm>
          <a:prstGeom prst="rect">
            <a:avLst/>
          </a:prstGeom>
          <a:noFill/>
          <a:ln>
            <a:noFill/>
          </a:ln>
        </p:spPr>
        <p:txBody>
          <a:bodyPr spcFirstLastPara="1" wrap="square" lIns="91425" tIns="45700" rIns="91425" bIns="45700" anchor="b" anchorCtr="0">
            <a:sp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Conclusions</a:t>
            </a:r>
            <a:endParaRPr sz="4800">
              <a:solidFill>
                <a:schemeClr val="lt1"/>
              </a:solidFill>
              <a:latin typeface="Arial"/>
              <a:ea typeface="Arial"/>
              <a:cs typeface="Arial"/>
              <a:sym typeface="Arial"/>
            </a:endParaRPr>
          </a:p>
        </p:txBody>
      </p:sp>
      <p:sp>
        <p:nvSpPr>
          <p:cNvPr id="222" name="Google Shape;222;p21"/>
          <p:cNvSpPr txBox="1"/>
          <p:nvPr/>
        </p:nvSpPr>
        <p:spPr>
          <a:xfrm>
            <a:off x="11125514" y="5044699"/>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US" sz="1000" b="1">
                <a:solidFill>
                  <a:schemeClr val="lt1"/>
                </a:solidFill>
                <a:latin typeface="Arial"/>
                <a:ea typeface="Arial"/>
                <a:cs typeface="Arial"/>
                <a:sym typeface="Arial"/>
              </a:rPr>
              <a:t>P</a:t>
            </a:r>
            <a:r>
              <a:rPr lang="en-US" sz="1000" b="1">
                <a:solidFill>
                  <a:schemeClr val="lt1"/>
                </a:solidFill>
              </a:rPr>
              <a:t>3.1-788</a:t>
            </a:r>
            <a:endParaRPr sz="2400" b="1">
              <a:solidFill>
                <a:schemeClr val="lt1"/>
              </a:solidFill>
              <a:latin typeface="Arial"/>
              <a:ea typeface="Arial"/>
              <a:cs typeface="Arial"/>
              <a:sym typeface="Arial"/>
            </a:endParaRPr>
          </a:p>
        </p:txBody>
      </p:sp>
      <p:sp>
        <p:nvSpPr>
          <p:cNvPr id="223" name="Google Shape;223;p21"/>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900" b="1">
                <a:solidFill>
                  <a:schemeClr val="lt1"/>
                </a:solidFill>
                <a:latin typeface="Arial"/>
                <a:ea typeface="Arial"/>
                <a:cs typeface="Arial"/>
                <a:sym typeface="Arial"/>
              </a:rPr>
              <a:t>Please do not use this space, a QR code will be automatically overlayed</a:t>
            </a:r>
            <a:endParaRPr sz="2000" b="1">
              <a:solidFill>
                <a:schemeClr val="lt1"/>
              </a:solidFill>
              <a:latin typeface="Arial"/>
              <a:ea typeface="Arial"/>
              <a:cs typeface="Arial"/>
              <a:sym typeface="Arial"/>
            </a:endParaRPr>
          </a:p>
        </p:txBody>
      </p:sp>
      <p:sp>
        <p:nvSpPr>
          <p:cNvPr id="224" name="Google Shape;224;p21"/>
          <p:cNvSpPr txBox="1"/>
          <p:nvPr/>
        </p:nvSpPr>
        <p:spPr>
          <a:xfrm>
            <a:off x="938581" y="1982399"/>
            <a:ext cx="9193200" cy="3971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rPr>
              <a:t>ASIR slim design borehole seismometers are field proven sensors for precise and reliable detection of local and regional / teleseismic events in mission critical applications, such as Nuclear Proliferation,  Geothermal, CO2 Sequestration, Active Fault Monitoring, etc.</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rPr>
              <a:t>ASIR ABB broadband seismometer installed in a borehole well allows to detect a passive and induced seismic events 2 to 4 magnitude steps below the detection threshold of the traditional broadband seismometers installed at the surface.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rPr>
              <a:t>We support the ABB and AFB4.5 borehole sensors by providing the full range of design, fabrication, installation, maintenance, data processing, and R&amp;D support services for modern solid earth monitoring.</a:t>
            </a:r>
            <a:endParaRPr/>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1031</Words>
  <Application>Microsoft Office PowerPoint</Application>
  <PresentationFormat>Widescreen</PresentationFormat>
  <Paragraphs>122</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 Black</vt:lpstr>
      <vt:lpstr>Arial</vt:lpstr>
      <vt:lpstr>Calibri</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Leonid Zimakov</cp:lastModifiedBy>
  <cp:revision>3</cp:revision>
  <dcterms:modified xsi:type="dcterms:W3CDTF">2023-06-06T16:22:27Z</dcterms:modified>
</cp:coreProperties>
</file>