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sldIdLst>
    <p:sldId id="261" r:id="rId6"/>
    <p:sldId id="256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DA6B2-4C0E-402C-8958-1FFEEC14F81A}" v="12" dt="2023-06-07T18:55:42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8" autoAdjust="0"/>
    <p:restoredTop sz="94685"/>
  </p:normalViewPr>
  <p:slideViewPr>
    <p:cSldViewPr snapToGrid="0">
      <p:cViewPr varScale="1">
        <p:scale>
          <a:sx n="66" d="100"/>
          <a:sy n="66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y, Harry S" userId="aac10235-ce02-4bc7-a339-c1cec4a831e5" providerId="ADAL" clId="{EA6DA6B2-4C0E-402C-8958-1FFEEC14F81A}"/>
    <pc:docChg chg="undo custSel modSld">
      <pc:chgData name="Miley, Harry S" userId="aac10235-ce02-4bc7-a339-c1cec4a831e5" providerId="ADAL" clId="{EA6DA6B2-4C0E-402C-8958-1FFEEC14F81A}" dt="2023-06-10T13:28:14.085" v="52" actId="1076"/>
      <pc:docMkLst>
        <pc:docMk/>
      </pc:docMkLst>
      <pc:sldChg chg="addSp delSp modSp mod">
        <pc:chgData name="Miley, Harry S" userId="aac10235-ce02-4bc7-a339-c1cec4a831e5" providerId="ADAL" clId="{EA6DA6B2-4C0E-402C-8958-1FFEEC14F81A}" dt="2023-06-07T18:54:38.858" v="7" actId="1076"/>
        <pc:sldMkLst>
          <pc:docMk/>
          <pc:sldMk cId="607453612" sldId="256"/>
        </pc:sldMkLst>
        <pc:spChg chg="del">
          <ac:chgData name="Miley, Harry S" userId="aac10235-ce02-4bc7-a339-c1cec4a831e5" providerId="ADAL" clId="{EA6DA6B2-4C0E-402C-8958-1FFEEC14F81A}" dt="2023-06-07T18:54:32.941" v="5" actId="478"/>
          <ac:spMkLst>
            <pc:docMk/>
            <pc:sldMk cId="607453612" sldId="256"/>
            <ac:spMk id="3" creationId="{A836A705-5EC9-3E1C-3CCC-FFA836C95CEA}"/>
          </ac:spMkLst>
        </pc:spChg>
        <pc:picChg chg="add mod">
          <ac:chgData name="Miley, Harry S" userId="aac10235-ce02-4bc7-a339-c1cec4a831e5" providerId="ADAL" clId="{EA6DA6B2-4C0E-402C-8958-1FFEEC14F81A}" dt="2023-06-07T18:54:38.858" v="7" actId="1076"/>
          <ac:picMkLst>
            <pc:docMk/>
            <pc:sldMk cId="607453612" sldId="256"/>
            <ac:picMk id="9" creationId="{30974E20-0193-5547-603D-E3C5DDA42365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10T13:28:14.085" v="52" actId="1076"/>
        <pc:sldMkLst>
          <pc:docMk/>
          <pc:sldMk cId="2536716417" sldId="261"/>
        </pc:sldMkLst>
        <pc:spChg chg="mod">
          <ac:chgData name="Miley, Harry S" userId="aac10235-ce02-4bc7-a339-c1cec4a831e5" providerId="ADAL" clId="{EA6DA6B2-4C0E-402C-8958-1FFEEC14F81A}" dt="2023-06-07T19:41:54.927" v="28" actId="20577"/>
          <ac:spMkLst>
            <pc:docMk/>
            <pc:sldMk cId="2536716417" sldId="261"/>
            <ac:spMk id="3" creationId="{9046321D-4DFA-7CD5-1C74-CE4A75C696CA}"/>
          </ac:spMkLst>
        </pc:spChg>
        <pc:spChg chg="del mod">
          <ac:chgData name="Miley, Harry S" userId="aac10235-ce02-4bc7-a339-c1cec4a831e5" providerId="ADAL" clId="{EA6DA6B2-4C0E-402C-8958-1FFEEC14F81A}" dt="2023-06-07T18:54:14.559" v="1" actId="478"/>
          <ac:spMkLst>
            <pc:docMk/>
            <pc:sldMk cId="2536716417" sldId="261"/>
            <ac:spMk id="8" creationId="{42A0112A-DD74-C918-5EE9-E39D97B30798}"/>
          </ac:spMkLst>
        </pc:spChg>
        <pc:spChg chg="add mod">
          <ac:chgData name="Miley, Harry S" userId="aac10235-ce02-4bc7-a339-c1cec4a831e5" providerId="ADAL" clId="{EA6DA6B2-4C0E-402C-8958-1FFEEC14F81A}" dt="2023-06-10T13:28:14.085" v="52" actId="1076"/>
          <ac:spMkLst>
            <pc:docMk/>
            <pc:sldMk cId="2536716417" sldId="261"/>
            <ac:spMk id="10" creationId="{DB371063-6300-D6EC-2CE0-8B25A088C3CB}"/>
          </ac:spMkLst>
        </pc:spChg>
        <pc:picChg chg="add mod">
          <ac:chgData name="Miley, Harry S" userId="aac10235-ce02-4bc7-a339-c1cec4a831e5" providerId="ADAL" clId="{EA6DA6B2-4C0E-402C-8958-1FFEEC14F81A}" dt="2023-06-07T18:54:24.574" v="4" actId="14100"/>
          <ac:picMkLst>
            <pc:docMk/>
            <pc:sldMk cId="2536716417" sldId="261"/>
            <ac:picMk id="1026" creationId="{81015DC9-D4CE-20A9-9BFD-BEAE4276F379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07T19:42:08.425" v="36" actId="20577"/>
        <pc:sldMkLst>
          <pc:docMk/>
          <pc:sldMk cId="2229705584" sldId="262"/>
        </pc:sldMkLst>
        <pc:spChg chg="del">
          <ac:chgData name="Miley, Harry S" userId="aac10235-ce02-4bc7-a339-c1cec4a831e5" providerId="ADAL" clId="{EA6DA6B2-4C0E-402C-8958-1FFEEC14F81A}" dt="2023-06-07T18:54:49.838" v="8" actId="478"/>
          <ac:spMkLst>
            <pc:docMk/>
            <pc:sldMk cId="2229705584" sldId="262"/>
            <ac:spMk id="3" creationId="{A836A705-5EC9-3E1C-3CCC-FFA836C95CEA}"/>
          </ac:spMkLst>
        </pc:spChg>
        <pc:spChg chg="mod">
          <ac:chgData name="Miley, Harry S" userId="aac10235-ce02-4bc7-a339-c1cec4a831e5" providerId="ADAL" clId="{EA6DA6B2-4C0E-402C-8958-1FFEEC14F81A}" dt="2023-06-07T19:42:08.425" v="36" actId="20577"/>
          <ac:spMkLst>
            <pc:docMk/>
            <pc:sldMk cId="2229705584" sldId="262"/>
            <ac:spMk id="6" creationId="{0EE6463D-C745-9B54-4D33-67949EA3BB46}"/>
          </ac:spMkLst>
        </pc:spChg>
        <pc:picChg chg="add mod">
          <ac:chgData name="Miley, Harry S" userId="aac10235-ce02-4bc7-a339-c1cec4a831e5" providerId="ADAL" clId="{EA6DA6B2-4C0E-402C-8958-1FFEEC14F81A}" dt="2023-06-07T18:54:50.561" v="9"/>
          <ac:picMkLst>
            <pc:docMk/>
            <pc:sldMk cId="2229705584" sldId="262"/>
            <ac:picMk id="18" creationId="{EDDD60A8-09C2-9EA0-8D01-80538120DFFA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07T19:42:27.416" v="43" actId="27636"/>
        <pc:sldMkLst>
          <pc:docMk/>
          <pc:sldMk cId="732286599" sldId="263"/>
        </pc:sldMkLst>
        <pc:spChg chg="del">
          <ac:chgData name="Miley, Harry S" userId="aac10235-ce02-4bc7-a339-c1cec4a831e5" providerId="ADAL" clId="{EA6DA6B2-4C0E-402C-8958-1FFEEC14F81A}" dt="2023-06-07T18:54:56.186" v="10" actId="478"/>
          <ac:spMkLst>
            <pc:docMk/>
            <pc:sldMk cId="732286599" sldId="263"/>
            <ac:spMk id="3" creationId="{A836A705-5EC9-3E1C-3CCC-FFA836C95CEA}"/>
          </ac:spMkLst>
        </pc:spChg>
        <pc:spChg chg="mod">
          <ac:chgData name="Miley, Harry S" userId="aac10235-ce02-4bc7-a339-c1cec4a831e5" providerId="ADAL" clId="{EA6DA6B2-4C0E-402C-8958-1FFEEC14F81A}" dt="2023-06-07T19:42:27.416" v="43" actId="27636"/>
          <ac:spMkLst>
            <pc:docMk/>
            <pc:sldMk cId="732286599" sldId="263"/>
            <ac:spMk id="6" creationId="{DBA6E9A0-04A9-1F29-F239-4E9CDDDE29AF}"/>
          </ac:spMkLst>
        </pc:spChg>
        <pc:picChg chg="add mod">
          <ac:chgData name="Miley, Harry S" userId="aac10235-ce02-4bc7-a339-c1cec4a831e5" providerId="ADAL" clId="{EA6DA6B2-4C0E-402C-8958-1FFEEC14F81A}" dt="2023-06-07T18:54:56.743" v="11"/>
          <ac:picMkLst>
            <pc:docMk/>
            <pc:sldMk cId="732286599" sldId="263"/>
            <ac:picMk id="88" creationId="{FC8D0DB6-4FF9-F480-87F5-D4045B026A95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07T19:42:36.314" v="44"/>
        <pc:sldMkLst>
          <pc:docMk/>
          <pc:sldMk cId="1598445577" sldId="264"/>
        </pc:sldMkLst>
        <pc:spChg chg="del">
          <ac:chgData name="Miley, Harry S" userId="aac10235-ce02-4bc7-a339-c1cec4a831e5" providerId="ADAL" clId="{EA6DA6B2-4C0E-402C-8958-1FFEEC14F81A}" dt="2023-06-07T18:55:00.301" v="12" actId="478"/>
          <ac:spMkLst>
            <pc:docMk/>
            <pc:sldMk cId="1598445577" sldId="264"/>
            <ac:spMk id="3" creationId="{A836A705-5EC9-3E1C-3CCC-FFA836C95CEA}"/>
          </ac:spMkLst>
        </pc:spChg>
        <pc:spChg chg="mod">
          <ac:chgData name="Miley, Harry S" userId="aac10235-ce02-4bc7-a339-c1cec4a831e5" providerId="ADAL" clId="{EA6DA6B2-4C0E-402C-8958-1FFEEC14F81A}" dt="2023-06-07T19:42:36.314" v="44"/>
          <ac:spMkLst>
            <pc:docMk/>
            <pc:sldMk cId="1598445577" sldId="264"/>
            <ac:spMk id="6" creationId="{C8D44082-17FA-6E7D-2B88-0AE62611BEE5}"/>
          </ac:spMkLst>
        </pc:spChg>
        <pc:picChg chg="add mod">
          <ac:chgData name="Miley, Harry S" userId="aac10235-ce02-4bc7-a339-c1cec4a831e5" providerId="ADAL" clId="{EA6DA6B2-4C0E-402C-8958-1FFEEC14F81A}" dt="2023-06-07T18:55:01.044" v="13"/>
          <ac:picMkLst>
            <pc:docMk/>
            <pc:sldMk cId="1598445577" sldId="264"/>
            <ac:picMk id="21" creationId="{395A7FEE-EB21-95C7-4361-CC1ED16D4499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07T19:42:50.698" v="46"/>
        <pc:sldMkLst>
          <pc:docMk/>
          <pc:sldMk cId="632205300" sldId="265"/>
        </pc:sldMkLst>
        <pc:spChg chg="del">
          <ac:chgData name="Miley, Harry S" userId="aac10235-ce02-4bc7-a339-c1cec4a831e5" providerId="ADAL" clId="{EA6DA6B2-4C0E-402C-8958-1FFEEC14F81A}" dt="2023-06-07T18:55:09.593" v="16" actId="478"/>
          <ac:spMkLst>
            <pc:docMk/>
            <pc:sldMk cId="632205300" sldId="265"/>
            <ac:spMk id="3" creationId="{A836A705-5EC9-3E1C-3CCC-FFA836C95CEA}"/>
          </ac:spMkLst>
        </pc:spChg>
        <pc:spChg chg="mod">
          <ac:chgData name="Miley, Harry S" userId="aac10235-ce02-4bc7-a339-c1cec4a831e5" providerId="ADAL" clId="{EA6DA6B2-4C0E-402C-8958-1FFEEC14F81A}" dt="2023-06-07T19:42:50.698" v="46"/>
          <ac:spMkLst>
            <pc:docMk/>
            <pc:sldMk cId="632205300" sldId="265"/>
            <ac:spMk id="6" creationId="{A8C265B7-8CC9-C945-6901-364B5B6546C6}"/>
          </ac:spMkLst>
        </pc:spChg>
        <pc:picChg chg="add mod">
          <ac:chgData name="Miley, Harry S" userId="aac10235-ce02-4bc7-a339-c1cec4a831e5" providerId="ADAL" clId="{EA6DA6B2-4C0E-402C-8958-1FFEEC14F81A}" dt="2023-06-07T18:55:10.011" v="17"/>
          <ac:picMkLst>
            <pc:docMk/>
            <pc:sldMk cId="632205300" sldId="265"/>
            <ac:picMk id="16" creationId="{920E37FA-8991-7BBB-4724-D16758665FE2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07T19:42:56.734" v="47"/>
        <pc:sldMkLst>
          <pc:docMk/>
          <pc:sldMk cId="448056080" sldId="266"/>
        </pc:sldMkLst>
        <pc:spChg chg="del">
          <ac:chgData name="Miley, Harry S" userId="aac10235-ce02-4bc7-a339-c1cec4a831e5" providerId="ADAL" clId="{EA6DA6B2-4C0E-402C-8958-1FFEEC14F81A}" dt="2023-06-07T18:55:13.533" v="18" actId="478"/>
          <ac:spMkLst>
            <pc:docMk/>
            <pc:sldMk cId="448056080" sldId="266"/>
            <ac:spMk id="3" creationId="{A836A705-5EC9-3E1C-3CCC-FFA836C95CEA}"/>
          </ac:spMkLst>
        </pc:spChg>
        <pc:spChg chg="mod">
          <ac:chgData name="Miley, Harry S" userId="aac10235-ce02-4bc7-a339-c1cec4a831e5" providerId="ADAL" clId="{EA6DA6B2-4C0E-402C-8958-1FFEEC14F81A}" dt="2023-06-07T19:42:56.734" v="47"/>
          <ac:spMkLst>
            <pc:docMk/>
            <pc:sldMk cId="448056080" sldId="266"/>
            <ac:spMk id="6" creationId="{8A4625A7-A4FC-6B6E-2D16-2A1FEF584678}"/>
          </ac:spMkLst>
        </pc:spChg>
        <pc:picChg chg="add mod">
          <ac:chgData name="Miley, Harry S" userId="aac10235-ce02-4bc7-a339-c1cec4a831e5" providerId="ADAL" clId="{EA6DA6B2-4C0E-402C-8958-1FFEEC14F81A}" dt="2023-06-07T18:55:13.952" v="19"/>
          <ac:picMkLst>
            <pc:docMk/>
            <pc:sldMk cId="448056080" sldId="266"/>
            <ac:picMk id="7" creationId="{29C7FF05-347E-6EA2-20FC-B77679E4D0C5}"/>
          </ac:picMkLst>
        </pc:picChg>
      </pc:sldChg>
      <pc:sldChg chg="addSp delSp modSp mod">
        <pc:chgData name="Miley, Harry S" userId="aac10235-ce02-4bc7-a339-c1cec4a831e5" providerId="ADAL" clId="{EA6DA6B2-4C0E-402C-8958-1FFEEC14F81A}" dt="2023-06-07T19:42:44.888" v="45"/>
        <pc:sldMkLst>
          <pc:docMk/>
          <pc:sldMk cId="1811578921" sldId="267"/>
        </pc:sldMkLst>
        <pc:spChg chg="del">
          <ac:chgData name="Miley, Harry S" userId="aac10235-ce02-4bc7-a339-c1cec4a831e5" providerId="ADAL" clId="{EA6DA6B2-4C0E-402C-8958-1FFEEC14F81A}" dt="2023-06-07T18:55:05.408" v="14" actId="478"/>
          <ac:spMkLst>
            <pc:docMk/>
            <pc:sldMk cId="1811578921" sldId="267"/>
            <ac:spMk id="3" creationId="{A836A705-5EC9-3E1C-3CCC-FFA836C95CEA}"/>
          </ac:spMkLst>
        </pc:spChg>
        <pc:spChg chg="mod">
          <ac:chgData name="Miley, Harry S" userId="aac10235-ce02-4bc7-a339-c1cec4a831e5" providerId="ADAL" clId="{EA6DA6B2-4C0E-402C-8958-1FFEEC14F81A}" dt="2023-06-07T19:42:44.888" v="45"/>
          <ac:spMkLst>
            <pc:docMk/>
            <pc:sldMk cId="1811578921" sldId="267"/>
            <ac:spMk id="6" creationId="{C8D44082-17FA-6E7D-2B88-0AE62611BEE5}"/>
          </ac:spMkLst>
        </pc:spChg>
        <pc:picChg chg="add mod">
          <ac:chgData name="Miley, Harry S" userId="aac10235-ce02-4bc7-a339-c1cec4a831e5" providerId="ADAL" clId="{EA6DA6B2-4C0E-402C-8958-1FFEEC14F81A}" dt="2023-06-07T18:55:05.943" v="15"/>
          <ac:picMkLst>
            <pc:docMk/>
            <pc:sldMk cId="1811578921" sldId="267"/>
            <ac:picMk id="31" creationId="{8EA85708-B640-2FC7-57DE-4048E47BEA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jenvrad.2022.107088" TargetMode="External"/><Relationship Id="rId3" Type="http://schemas.openxmlformats.org/officeDocument/2006/relationships/hyperlink" Target="https://doi.org/10.1016/j.jenvrad.2019.106037" TargetMode="External"/><Relationship Id="rId7" Type="http://schemas.openxmlformats.org/officeDocument/2006/relationships/hyperlink" Target="https://doi.org/10.1016/j.jenvrad.2020.106187" TargetMode="External"/><Relationship Id="rId2" Type="http://schemas.openxmlformats.org/officeDocument/2006/relationships/hyperlink" Target="https://ieeexplore.ieee.org/abstract/document/6037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apradiso.2022.110156" TargetMode="External"/><Relationship Id="rId5" Type="http://schemas.openxmlformats.org/officeDocument/2006/relationships/hyperlink" Target="https://doi.org/10.1007/s00024-012-0581-6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doi.org/10.1007/s00024-022-03134-5" TargetMode="External"/><Relationship Id="rId9" Type="http://schemas.openxmlformats.org/officeDocument/2006/relationships/hyperlink" Target="https://www.energy.gov/sites/prod/files/em/Volume_I/O_SR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511971" y="278271"/>
            <a:ext cx="716805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2.0: A Next Generation Aerosol Sampler/Analyzer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Harry S. Miley, Lance S. Lidey, Alex H. Couture, Sonya M. Bowyer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Swanwick, Clive Devoy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 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Lessons learned from 20 years International Monitoring System of operations for aerosol and xenon sampler/analyzers have pointed the way to a new generation of aerosol monitoring equipment.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collected lessons learned and new systems needs (speed of results, flexibility, power restrictions) and studied the sensitivity formula, driving us to new sampling technologies and collection schemes.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new concept for RASA 2.0 contains an electrostatic precipitation collector (ESP), a sample compactor, and a spectrometer with two detectors. So designed, the system can meet sensitivity specifications on 3 samples a day, and support emergency 15-minute samples if needed.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new RASA 2.0 concept has well developed electrostatic collector and dual germanium sensors, and a sample compacting system is being developed. New systems will be ready for recapitalization after about 5 years of development.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015DC9-D4CE-20A9-9BFD-BEAE4276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584" y="278271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371063-6300-D6EC-2CE0-8B25A088C3CB}"/>
              </a:ext>
            </a:extLst>
          </p:cNvPr>
          <p:cNvSpPr txBox="1"/>
          <p:nvPr/>
        </p:nvSpPr>
        <p:spPr>
          <a:xfrm>
            <a:off x="178629" y="5289280"/>
            <a:ext cx="3408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presentation reflects the views of the authors, and not necessarily those of their institutions or the US Government</a:t>
            </a:r>
          </a:p>
          <a:p>
            <a:r>
              <a:rPr lang="en-US" dirty="0">
                <a:solidFill>
                  <a:schemeClr val="bg1"/>
                </a:solidFill>
              </a:rPr>
              <a:t>PNNL-SA-186204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Radionuclide Aerosol Sampler Analyzer and 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We Have Learned in 20 years of Operations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Px.x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22">
            <a:extLst>
              <a:ext uri="{FF2B5EF4-FFF2-40B4-BE49-F238E27FC236}">
                <a16:creationId xmlns:a16="http://schemas.microsoft.com/office/drawing/2014/main" id="{77442B14-81B1-BD43-644F-A16FA27C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97" b="5897"/>
          <a:stretch>
            <a:fillRect/>
          </a:stretch>
        </p:blipFill>
        <p:spPr>
          <a:xfrm>
            <a:off x="6288090" y="1576170"/>
            <a:ext cx="4482788" cy="4202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35059-8746-CC16-359C-668671119721}"/>
              </a:ext>
            </a:extLst>
          </p:cNvPr>
          <p:cNvSpPr txBox="1"/>
          <p:nvPr/>
        </p:nvSpPr>
        <p:spPr>
          <a:xfrm>
            <a:off x="413844" y="1491653"/>
            <a:ext cx="60933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RASA Purpose</a:t>
            </a:r>
          </a:p>
          <a:p>
            <a:pPr lvl="1"/>
            <a:r>
              <a:rPr lang="en-US" sz="2000" dirty="0"/>
              <a:t>Automate and speed up sensitive monitoring</a:t>
            </a:r>
          </a:p>
          <a:p>
            <a:r>
              <a:rPr lang="en-US" sz="2400" dirty="0"/>
              <a:t>RASA Project History</a:t>
            </a:r>
          </a:p>
          <a:p>
            <a:pPr lvl="1"/>
            <a:r>
              <a:rPr lang="en-US" sz="2000" dirty="0"/>
              <a:t>Design started 1992 </a:t>
            </a:r>
          </a:p>
          <a:p>
            <a:pPr lvl="1"/>
            <a:r>
              <a:rPr lang="en-US" sz="2000" dirty="0"/>
              <a:t>Delivered to manufacturer 1996</a:t>
            </a:r>
          </a:p>
          <a:p>
            <a:pPr lvl="1"/>
            <a:r>
              <a:rPr lang="en-US" sz="2000" dirty="0"/>
              <a:t>Populated network starting 2000</a:t>
            </a:r>
          </a:p>
          <a:p>
            <a:r>
              <a:rPr lang="en-US" sz="2400" dirty="0"/>
              <a:t>Main Lessons Since 2000</a:t>
            </a:r>
          </a:p>
          <a:p>
            <a:pPr lvl="1"/>
            <a:r>
              <a:rPr lang="en-US" sz="2000" dirty="0"/>
              <a:t>Even faster results wanted -&gt; similar to xenon</a:t>
            </a:r>
          </a:p>
          <a:p>
            <a:pPr lvl="1"/>
            <a:r>
              <a:rPr lang="en-US" sz="2000" dirty="0"/>
              <a:t>Sample cycle time -&gt; better location/screening</a:t>
            </a:r>
          </a:p>
          <a:p>
            <a:pPr lvl="1"/>
            <a:r>
              <a:rPr lang="en-US" sz="2000" dirty="0"/>
              <a:t>Germanium sensor uptime issues </a:t>
            </a:r>
          </a:p>
          <a:p>
            <a:pPr lvl="2"/>
            <a:r>
              <a:rPr lang="en-US" sz="1600" dirty="0"/>
              <a:t>Redundancy -&gt; Employ two sensors 24/7</a:t>
            </a:r>
          </a:p>
          <a:p>
            <a:r>
              <a:rPr lang="en-US" sz="2400" dirty="0"/>
              <a:t>RASA 2.0 Project History</a:t>
            </a:r>
          </a:p>
          <a:p>
            <a:pPr lvl="1"/>
            <a:r>
              <a:rPr lang="en-US" sz="2000" dirty="0"/>
              <a:t>Electrostatic experiments 2015-2018</a:t>
            </a:r>
          </a:p>
          <a:p>
            <a:pPr lvl="1"/>
            <a:r>
              <a:rPr lang="en-US" sz="2000" dirty="0"/>
              <a:t>Conceptual Design/MDC study 2018-2020</a:t>
            </a:r>
          </a:p>
          <a:p>
            <a:pPr lvl="1"/>
            <a:r>
              <a:rPr lang="en-US" sz="2000" dirty="0"/>
              <a:t>Design/test (w/Creare) 2020-2023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0974E20-0193-5547-603D-E3C5DDA4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2.0 Design 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7B67BD0-CBEE-F515-1C85-146B5A984984}"/>
              </a:ext>
            </a:extLst>
          </p:cNvPr>
          <p:cNvSpPr txBox="1">
            <a:spLocks/>
          </p:cNvSpPr>
          <p:nvPr/>
        </p:nvSpPr>
        <p:spPr>
          <a:xfrm>
            <a:off x="5464098" y="1576169"/>
            <a:ext cx="5386039" cy="5155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Objectives</a:t>
            </a:r>
          </a:p>
          <a:p>
            <a:pPr lvl="1"/>
            <a:r>
              <a:rPr lang="en-US" dirty="0"/>
              <a:t>Timeliness of results</a:t>
            </a:r>
          </a:p>
          <a:p>
            <a:pPr lvl="1"/>
            <a:r>
              <a:rPr lang="en-US" dirty="0"/>
              <a:t>Dealing with very high signal levels</a:t>
            </a:r>
          </a:p>
          <a:p>
            <a:pPr lvl="2"/>
            <a:r>
              <a:rPr lang="en-US" dirty="0"/>
              <a:t>Short times &amp; reduced voltages</a:t>
            </a:r>
          </a:p>
          <a:p>
            <a:pPr lvl="1"/>
            <a:r>
              <a:rPr lang="en-US" dirty="0"/>
              <a:t>Improving monitoring outcomes</a:t>
            </a:r>
          </a:p>
          <a:p>
            <a:pPr lvl="2"/>
            <a:r>
              <a:rPr lang="en-US" dirty="0"/>
              <a:t>Detection, Location, Discrimination</a:t>
            </a:r>
          </a:p>
          <a:p>
            <a:pPr lvl="1"/>
            <a:r>
              <a:rPr lang="en-US" dirty="0"/>
              <a:t>Power budget (i.e. battery backup)</a:t>
            </a:r>
          </a:p>
          <a:p>
            <a:pPr lvl="1"/>
            <a:r>
              <a:rPr lang="en-US" dirty="0"/>
              <a:t>Modularity/Flexibility/Redundancy </a:t>
            </a:r>
          </a:p>
          <a:p>
            <a:pPr lvl="2"/>
            <a:r>
              <a:rPr lang="en-US" dirty="0"/>
              <a:t>Dual sensor setup</a:t>
            </a:r>
          </a:p>
          <a:p>
            <a:pPr lvl="2"/>
            <a:r>
              <a:rPr lang="en-US" dirty="0"/>
              <a:t>Low background ‘lab replacement’ add on for remote locations</a:t>
            </a:r>
          </a:p>
          <a:p>
            <a:pPr lvl="2"/>
            <a:r>
              <a:rPr lang="en-US" dirty="0"/>
              <a:t>Standalone collector to achieve improved results at manual stations</a:t>
            </a:r>
          </a:p>
          <a:p>
            <a:pPr lvl="2"/>
            <a:r>
              <a:rPr lang="en-US" dirty="0"/>
              <a:t>Modular system repair/replacement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CDE7115-E0E9-BF69-97B0-3D206A316FEC}"/>
              </a:ext>
            </a:extLst>
          </p:cNvPr>
          <p:cNvSpPr txBox="1">
            <a:spLocks/>
          </p:cNvSpPr>
          <p:nvPr/>
        </p:nvSpPr>
        <p:spPr>
          <a:xfrm>
            <a:off x="388873" y="1576170"/>
            <a:ext cx="5075225" cy="4846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Lesson</a:t>
            </a:r>
          </a:p>
          <a:p>
            <a:r>
              <a:rPr lang="en-US" dirty="0"/>
              <a:t>Post 1990s Lessons:</a:t>
            </a:r>
          </a:p>
          <a:p>
            <a:pPr lvl="1"/>
            <a:r>
              <a:rPr lang="en-US" dirty="0"/>
              <a:t>Nuclear accident -&gt; high signal level</a:t>
            </a:r>
          </a:p>
          <a:p>
            <a:pPr lvl="1"/>
            <a:r>
              <a:rPr lang="en-US" dirty="0"/>
              <a:t>Power failures -&gt; loss of service</a:t>
            </a:r>
          </a:p>
          <a:p>
            <a:pPr lvl="1"/>
            <a:r>
              <a:rPr lang="en-US" dirty="0"/>
              <a:t>Long sensor replacement time</a:t>
            </a:r>
          </a:p>
          <a:p>
            <a:pPr lvl="1"/>
            <a:r>
              <a:rPr lang="en-US" dirty="0"/>
              <a:t>Some very remote stations</a:t>
            </a:r>
          </a:p>
          <a:p>
            <a:r>
              <a:rPr lang="en-US" dirty="0"/>
              <a:t>Recent science:</a:t>
            </a:r>
          </a:p>
          <a:p>
            <a:pPr lvl="1"/>
            <a:r>
              <a:rPr lang="en-US" dirty="0"/>
              <a:t>Bayesian combination of RN measurements</a:t>
            </a:r>
          </a:p>
          <a:p>
            <a:pPr lvl="1"/>
            <a:r>
              <a:rPr lang="en-US" dirty="0"/>
              <a:t>Xenon on 6 hour time scale</a:t>
            </a:r>
          </a:p>
          <a:p>
            <a:pPr lvl="2"/>
            <a:r>
              <a:rPr lang="en-US" dirty="0"/>
              <a:t>Better location, better screening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4EBD4C-9908-F57D-B5A8-96B070350EB1}"/>
              </a:ext>
            </a:extLst>
          </p:cNvPr>
          <p:cNvCxnSpPr>
            <a:cxnSpLocks/>
          </p:cNvCxnSpPr>
          <p:nvPr/>
        </p:nvCxnSpPr>
        <p:spPr>
          <a:xfrm>
            <a:off x="5092700" y="2678936"/>
            <a:ext cx="872627" cy="0"/>
          </a:xfrm>
          <a:prstGeom prst="straightConnector1">
            <a:avLst/>
          </a:prstGeom>
          <a:ln w="19050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F6A9A4-DD1F-984E-AF03-9A4DE3523576}"/>
              </a:ext>
            </a:extLst>
          </p:cNvPr>
          <p:cNvCxnSpPr>
            <a:cxnSpLocks/>
          </p:cNvCxnSpPr>
          <p:nvPr/>
        </p:nvCxnSpPr>
        <p:spPr>
          <a:xfrm flipV="1">
            <a:off x="5092700" y="2304885"/>
            <a:ext cx="872627" cy="374815"/>
          </a:xfrm>
          <a:prstGeom prst="straightConnector1">
            <a:avLst/>
          </a:prstGeom>
          <a:ln w="19050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6D92BC-1470-EF2C-C866-4C811780C664}"/>
              </a:ext>
            </a:extLst>
          </p:cNvPr>
          <p:cNvCxnSpPr>
            <a:cxnSpLocks/>
          </p:cNvCxnSpPr>
          <p:nvPr/>
        </p:nvCxnSpPr>
        <p:spPr>
          <a:xfrm>
            <a:off x="5092700" y="2678173"/>
            <a:ext cx="872627" cy="1357765"/>
          </a:xfrm>
          <a:prstGeom prst="straightConnector1">
            <a:avLst/>
          </a:prstGeom>
          <a:ln w="19050">
            <a:solidFill>
              <a:srgbClr val="00B0F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B22D4F-D5D7-E195-062F-76630753EC7B}"/>
              </a:ext>
            </a:extLst>
          </p:cNvPr>
          <p:cNvCxnSpPr>
            <a:cxnSpLocks/>
          </p:cNvCxnSpPr>
          <p:nvPr/>
        </p:nvCxnSpPr>
        <p:spPr>
          <a:xfrm flipV="1">
            <a:off x="4697260" y="3429000"/>
            <a:ext cx="1268067" cy="2445707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E1EB51-8C07-F701-2A35-3D1CA35889FE}"/>
              </a:ext>
            </a:extLst>
          </p:cNvPr>
          <p:cNvCxnSpPr>
            <a:cxnSpLocks/>
          </p:cNvCxnSpPr>
          <p:nvPr/>
        </p:nvCxnSpPr>
        <p:spPr>
          <a:xfrm>
            <a:off x="5092700" y="3556000"/>
            <a:ext cx="872627" cy="559771"/>
          </a:xfrm>
          <a:prstGeom prst="straightConnector1">
            <a:avLst/>
          </a:prstGeom>
          <a:ln w="19050">
            <a:solidFill>
              <a:srgbClr val="00B05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840586-C484-C011-4C5F-3A19628BFEC3}"/>
              </a:ext>
            </a:extLst>
          </p:cNvPr>
          <p:cNvCxnSpPr>
            <a:cxnSpLocks/>
          </p:cNvCxnSpPr>
          <p:nvPr/>
        </p:nvCxnSpPr>
        <p:spPr>
          <a:xfrm>
            <a:off x="4997885" y="3895595"/>
            <a:ext cx="1228790" cy="876821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70E4AB-A8C1-E1CB-0ABA-0D853CD3E605}"/>
              </a:ext>
            </a:extLst>
          </p:cNvPr>
          <p:cNvCxnSpPr>
            <a:cxnSpLocks/>
          </p:cNvCxnSpPr>
          <p:nvPr/>
        </p:nvCxnSpPr>
        <p:spPr>
          <a:xfrm>
            <a:off x="4645523" y="4297820"/>
            <a:ext cx="1558240" cy="814191"/>
          </a:xfrm>
          <a:prstGeom prst="straightConnector1">
            <a:avLst/>
          </a:prstGeom>
          <a:ln w="19050">
            <a:solidFill>
              <a:srgbClr val="B36BA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B16468-BC3C-6A83-A14C-A70AE126E572}"/>
              </a:ext>
            </a:extLst>
          </p:cNvPr>
          <p:cNvCxnSpPr>
            <a:cxnSpLocks/>
          </p:cNvCxnSpPr>
          <p:nvPr/>
        </p:nvCxnSpPr>
        <p:spPr>
          <a:xfrm flipV="1">
            <a:off x="4849660" y="3007603"/>
            <a:ext cx="1268067" cy="2104408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EDDD60A8-09C2-9EA0-8D01-80538120D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Space Analysis Method</a:t>
            </a:r>
          </a:p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Inspired by Next Gen Xenon Systems</a:t>
            </a:r>
            <a:endParaRPr lang="en-AT" sz="4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F93688-400C-A284-2DE1-93FD65C32472}"/>
                  </a:ext>
                </a:extLst>
              </p:cNvPr>
              <p:cNvSpPr/>
              <p:nvPr/>
            </p:nvSpPr>
            <p:spPr>
              <a:xfrm>
                <a:off x="1502430" y="5231994"/>
                <a:ext cx="5587004" cy="147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𝑴𝑫𝑪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p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𝑪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𝝀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𝑪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Pre>
                                    <m:sPre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/>
                                    <m:sup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𝟐𝟏𝟐</m:t>
                                      </m:r>
                                    </m:sup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𝑷𝒃</m:t>
                                      </m:r>
                                    </m:e>
                                  </m:sPr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𝑭𝑾𝑯𝑴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𝜺𝜹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F93688-400C-A284-2DE1-93FD65C32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30" y="5231994"/>
                <a:ext cx="5587004" cy="1472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D6826B8-035B-C293-0767-483E85D39234}"/>
              </a:ext>
            </a:extLst>
          </p:cNvPr>
          <p:cNvSpPr txBox="1"/>
          <p:nvPr/>
        </p:nvSpPr>
        <p:spPr>
          <a:xfrm>
            <a:off x="1752536" y="4400997"/>
            <a:ext cx="551034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Minimum Detectable Concentration related to times and system parameters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73911-3CB3-8098-123F-1AA901918477}"/>
              </a:ext>
            </a:extLst>
          </p:cNvPr>
          <p:cNvSpPr txBox="1"/>
          <p:nvPr/>
        </p:nvSpPr>
        <p:spPr>
          <a:xfrm>
            <a:off x="7594069" y="4300080"/>
            <a:ext cx="3176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kern="0" baseline="-25000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= collection time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</a:t>
            </a:r>
            <a:r>
              <a: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decay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time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counting time</a:t>
            </a:r>
          </a:p>
          <a:p>
            <a:pPr lvl="0">
              <a:defRPr/>
            </a:pPr>
            <a:r>
              <a:rPr lang="en-US" kern="0" dirty="0" err="1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kern="0" baseline="-25000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kern="0" dirty="0" err="1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kern="0" baseline="-25000" dirty="0" err="1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= </a:t>
            </a:r>
            <a:r>
              <a:rPr lang="en-US" kern="0" dirty="0">
                <a:solidFill>
                  <a:prstClr val="black"/>
                </a:solidFill>
              </a:rPr>
              <a:t>decay constants of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analyte and background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[</a:t>
            </a:r>
            <a:r>
              <a:rPr lang="en-US" kern="0" baseline="30000" dirty="0">
                <a:solidFill>
                  <a:prstClr val="black"/>
                </a:solidFill>
                <a:latin typeface="Calibri" panose="020F0502020204030204"/>
              </a:rPr>
              <a:t>212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Pb] = background level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FWHM = resolution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 = volume/time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prstClr val="black"/>
                </a:solidFill>
                <a:latin typeface="Symbol" panose="05050102010706020507" pitchFamily="18" charset="2"/>
              </a:rPr>
              <a:t>edW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 = sensor efficiency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EF56E4-B629-6CB0-49F5-A93FB742A161}"/>
              </a:ext>
            </a:extLst>
          </p:cNvPr>
          <p:cNvGrpSpPr/>
          <p:nvPr/>
        </p:nvGrpSpPr>
        <p:grpSpPr>
          <a:xfrm>
            <a:off x="101600" y="1145758"/>
            <a:ext cx="10895016" cy="2634575"/>
            <a:chOff x="1316754" y="5266794"/>
            <a:chExt cx="10895016" cy="2634575"/>
          </a:xfrm>
        </p:grpSpPr>
        <p:sp>
          <p:nvSpPr>
            <p:cNvPr id="17" name="Can 4">
              <a:extLst>
                <a:ext uri="{FF2B5EF4-FFF2-40B4-BE49-F238E27FC236}">
                  <a16:creationId xmlns:a16="http://schemas.microsoft.com/office/drawing/2014/main" id="{CBF8FD3E-5844-A700-09AD-D065FC132BF2}"/>
                </a:ext>
              </a:extLst>
            </p:cNvPr>
            <p:cNvSpPr/>
            <p:nvPr/>
          </p:nvSpPr>
          <p:spPr>
            <a:xfrm rot="10628015">
              <a:off x="3563358" y="5951499"/>
              <a:ext cx="344799" cy="459732"/>
            </a:xfrm>
            <a:prstGeom prst="can">
              <a:avLst>
                <a:gd name="adj" fmla="val 65784"/>
              </a:avLst>
            </a:prstGeom>
            <a:solidFill>
              <a:srgbClr val="ED7D31"/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23CF5A-CF7B-05DE-D848-E5CC6E1FFBC2}"/>
                </a:ext>
              </a:extLst>
            </p:cNvPr>
            <p:cNvSpPr txBox="1"/>
            <p:nvPr/>
          </p:nvSpPr>
          <p:spPr>
            <a:xfrm>
              <a:off x="3056300" y="5266794"/>
              <a:ext cx="1358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Real-time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CZT Detection</a:t>
              </a: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DA6DFE4-EFEB-AFA0-F835-D586DA651EE3}"/>
                </a:ext>
              </a:extLst>
            </p:cNvPr>
            <p:cNvSpPr/>
            <p:nvPr/>
          </p:nvSpPr>
          <p:spPr>
            <a:xfrm flipH="1">
              <a:off x="4103542" y="6385778"/>
              <a:ext cx="1352153" cy="973549"/>
            </a:xfrm>
            <a:custGeom>
              <a:avLst/>
              <a:gdLst>
                <a:gd name="connsiteX0" fmla="*/ 179294 w 977153"/>
                <a:gd name="connsiteY0" fmla="*/ 573741 h 806823"/>
                <a:gd name="connsiteX1" fmla="*/ 977153 w 977153"/>
                <a:gd name="connsiteY1" fmla="*/ 806823 h 806823"/>
                <a:gd name="connsiteX2" fmla="*/ 977153 w 977153"/>
                <a:gd name="connsiteY2" fmla="*/ 0 h 806823"/>
                <a:gd name="connsiteX3" fmla="*/ 0 w 977153"/>
                <a:gd name="connsiteY3" fmla="*/ 215153 h 806823"/>
                <a:gd name="connsiteX4" fmla="*/ 179294 w 977153"/>
                <a:gd name="connsiteY4" fmla="*/ 573741 h 806823"/>
                <a:gd name="connsiteX0" fmla="*/ 0 w 1084729"/>
                <a:gd name="connsiteY0" fmla="*/ 502024 h 806823"/>
                <a:gd name="connsiteX1" fmla="*/ 1084729 w 1084729"/>
                <a:gd name="connsiteY1" fmla="*/ 806823 h 806823"/>
                <a:gd name="connsiteX2" fmla="*/ 1084729 w 1084729"/>
                <a:gd name="connsiteY2" fmla="*/ 0 h 806823"/>
                <a:gd name="connsiteX3" fmla="*/ 107576 w 1084729"/>
                <a:gd name="connsiteY3" fmla="*/ 215153 h 806823"/>
                <a:gd name="connsiteX4" fmla="*/ 0 w 1084729"/>
                <a:gd name="connsiteY4" fmla="*/ 502024 h 806823"/>
                <a:gd name="connsiteX0" fmla="*/ 35859 w 1120588"/>
                <a:gd name="connsiteY0" fmla="*/ 502024 h 806823"/>
                <a:gd name="connsiteX1" fmla="*/ 1120588 w 1120588"/>
                <a:gd name="connsiteY1" fmla="*/ 806823 h 806823"/>
                <a:gd name="connsiteX2" fmla="*/ 1120588 w 1120588"/>
                <a:gd name="connsiteY2" fmla="*/ 0 h 806823"/>
                <a:gd name="connsiteX3" fmla="*/ 0 w 1120588"/>
                <a:gd name="connsiteY3" fmla="*/ 251012 h 806823"/>
                <a:gd name="connsiteX4" fmla="*/ 35859 w 1120588"/>
                <a:gd name="connsiteY4" fmla="*/ 502024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588" h="806823">
                  <a:moveTo>
                    <a:pt x="35859" y="502024"/>
                  </a:moveTo>
                  <a:lnTo>
                    <a:pt x="1120588" y="806823"/>
                  </a:lnTo>
                  <a:lnTo>
                    <a:pt x="1120588" y="0"/>
                  </a:lnTo>
                  <a:lnTo>
                    <a:pt x="0" y="251012"/>
                  </a:lnTo>
                  <a:lnTo>
                    <a:pt x="35859" y="50202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an 7">
              <a:extLst>
                <a:ext uri="{FF2B5EF4-FFF2-40B4-BE49-F238E27FC236}">
                  <a16:creationId xmlns:a16="http://schemas.microsoft.com/office/drawing/2014/main" id="{B45D871D-E888-C982-253F-6E81BDE58615}"/>
                </a:ext>
              </a:extLst>
            </p:cNvPr>
            <p:cNvSpPr/>
            <p:nvPr/>
          </p:nvSpPr>
          <p:spPr>
            <a:xfrm rot="10800000">
              <a:off x="1641957" y="6656170"/>
              <a:ext cx="739703" cy="614197"/>
            </a:xfrm>
            <a:prstGeom prst="can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73E3607-4AFC-7B8E-F925-A3ADAB489B9E}"/>
                </a:ext>
              </a:extLst>
            </p:cNvPr>
            <p:cNvSpPr/>
            <p:nvPr/>
          </p:nvSpPr>
          <p:spPr>
            <a:xfrm>
              <a:off x="2005000" y="6349113"/>
              <a:ext cx="1352153" cy="973549"/>
            </a:xfrm>
            <a:custGeom>
              <a:avLst/>
              <a:gdLst>
                <a:gd name="connsiteX0" fmla="*/ 179294 w 977153"/>
                <a:gd name="connsiteY0" fmla="*/ 573741 h 806823"/>
                <a:gd name="connsiteX1" fmla="*/ 977153 w 977153"/>
                <a:gd name="connsiteY1" fmla="*/ 806823 h 806823"/>
                <a:gd name="connsiteX2" fmla="*/ 977153 w 977153"/>
                <a:gd name="connsiteY2" fmla="*/ 0 h 806823"/>
                <a:gd name="connsiteX3" fmla="*/ 0 w 977153"/>
                <a:gd name="connsiteY3" fmla="*/ 215153 h 806823"/>
                <a:gd name="connsiteX4" fmla="*/ 179294 w 977153"/>
                <a:gd name="connsiteY4" fmla="*/ 573741 h 806823"/>
                <a:gd name="connsiteX0" fmla="*/ 0 w 1084729"/>
                <a:gd name="connsiteY0" fmla="*/ 502024 h 806823"/>
                <a:gd name="connsiteX1" fmla="*/ 1084729 w 1084729"/>
                <a:gd name="connsiteY1" fmla="*/ 806823 h 806823"/>
                <a:gd name="connsiteX2" fmla="*/ 1084729 w 1084729"/>
                <a:gd name="connsiteY2" fmla="*/ 0 h 806823"/>
                <a:gd name="connsiteX3" fmla="*/ 107576 w 1084729"/>
                <a:gd name="connsiteY3" fmla="*/ 215153 h 806823"/>
                <a:gd name="connsiteX4" fmla="*/ 0 w 1084729"/>
                <a:gd name="connsiteY4" fmla="*/ 502024 h 806823"/>
                <a:gd name="connsiteX0" fmla="*/ 35859 w 1120588"/>
                <a:gd name="connsiteY0" fmla="*/ 502024 h 806823"/>
                <a:gd name="connsiteX1" fmla="*/ 1120588 w 1120588"/>
                <a:gd name="connsiteY1" fmla="*/ 806823 h 806823"/>
                <a:gd name="connsiteX2" fmla="*/ 1120588 w 1120588"/>
                <a:gd name="connsiteY2" fmla="*/ 0 h 806823"/>
                <a:gd name="connsiteX3" fmla="*/ 0 w 1120588"/>
                <a:gd name="connsiteY3" fmla="*/ 251012 h 806823"/>
                <a:gd name="connsiteX4" fmla="*/ 35859 w 1120588"/>
                <a:gd name="connsiteY4" fmla="*/ 502024 h 80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588" h="806823">
                  <a:moveTo>
                    <a:pt x="35859" y="502024"/>
                  </a:moveTo>
                  <a:lnTo>
                    <a:pt x="1120588" y="806823"/>
                  </a:lnTo>
                  <a:lnTo>
                    <a:pt x="1120588" y="0"/>
                  </a:lnTo>
                  <a:lnTo>
                    <a:pt x="0" y="251012"/>
                  </a:lnTo>
                  <a:lnTo>
                    <a:pt x="35859" y="502024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993137B-F3C1-9B8F-126A-AB192238A33B}"/>
                </a:ext>
              </a:extLst>
            </p:cNvPr>
            <p:cNvGrpSpPr/>
            <p:nvPr/>
          </p:nvGrpSpPr>
          <p:grpSpPr>
            <a:xfrm>
              <a:off x="3367970" y="6709106"/>
              <a:ext cx="735572" cy="643625"/>
              <a:chOff x="2286000" y="5421405"/>
              <a:chExt cx="609600" cy="533400"/>
            </a:xfrm>
            <a:solidFill>
              <a:sysClr val="window" lastClr="FFFFFF">
                <a:lumMod val="95000"/>
              </a:sysClr>
            </a:solidFill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EAAABEC-EFE9-C11C-1682-8D863B25C90E}"/>
                  </a:ext>
                </a:extLst>
              </p:cNvPr>
              <p:cNvCxnSpPr/>
              <p:nvPr/>
            </p:nvCxnSpPr>
            <p:spPr>
              <a:xfrm>
                <a:off x="2286000" y="54214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92DCA6E-AF24-3422-F406-2ABCE696D384}"/>
                  </a:ext>
                </a:extLst>
              </p:cNvPr>
              <p:cNvCxnSpPr/>
              <p:nvPr/>
            </p:nvCxnSpPr>
            <p:spPr>
              <a:xfrm>
                <a:off x="2286000" y="54976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51ED02C-ED68-496F-4AEB-BC2B5454D8D5}"/>
                  </a:ext>
                </a:extLst>
              </p:cNvPr>
              <p:cNvCxnSpPr/>
              <p:nvPr/>
            </p:nvCxnSpPr>
            <p:spPr>
              <a:xfrm>
                <a:off x="2286000" y="55738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185C117-F8A5-BC5C-4FB4-42DA8D6D0BE9}"/>
                  </a:ext>
                </a:extLst>
              </p:cNvPr>
              <p:cNvCxnSpPr/>
              <p:nvPr/>
            </p:nvCxnSpPr>
            <p:spPr>
              <a:xfrm>
                <a:off x="2286000" y="56500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F6B6A76-061C-38DD-8065-8FE80AF52D9F}"/>
                  </a:ext>
                </a:extLst>
              </p:cNvPr>
              <p:cNvCxnSpPr/>
              <p:nvPr/>
            </p:nvCxnSpPr>
            <p:spPr>
              <a:xfrm>
                <a:off x="2286000" y="57262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4EDC6AE-8E94-65B9-22E6-4926A5E6055E}"/>
                  </a:ext>
                </a:extLst>
              </p:cNvPr>
              <p:cNvCxnSpPr/>
              <p:nvPr/>
            </p:nvCxnSpPr>
            <p:spPr>
              <a:xfrm>
                <a:off x="2286000" y="58024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5082743-F872-3F9B-65DF-D17190869203}"/>
                  </a:ext>
                </a:extLst>
              </p:cNvPr>
              <p:cNvCxnSpPr/>
              <p:nvPr/>
            </p:nvCxnSpPr>
            <p:spPr>
              <a:xfrm>
                <a:off x="2286000" y="58786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F023056-280C-FC25-B2A2-35A28867CCC7}"/>
                  </a:ext>
                </a:extLst>
              </p:cNvPr>
              <p:cNvCxnSpPr/>
              <p:nvPr/>
            </p:nvCxnSpPr>
            <p:spPr>
              <a:xfrm>
                <a:off x="2286000" y="5954805"/>
                <a:ext cx="609600" cy="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4A41F8-6C39-2D71-F10C-C74268D8AAAE}"/>
                </a:ext>
              </a:extLst>
            </p:cNvPr>
            <p:cNvGrpSpPr/>
            <p:nvPr/>
          </p:nvGrpSpPr>
          <p:grpSpPr>
            <a:xfrm>
              <a:off x="2096946" y="6681901"/>
              <a:ext cx="1241277" cy="661958"/>
              <a:chOff x="1257300" y="5416923"/>
              <a:chExt cx="1028700" cy="533400"/>
            </a:xfrm>
            <a:solidFill>
              <a:sysClr val="window" lastClr="FFFFFF">
                <a:lumMod val="95000"/>
              </a:sysClr>
            </a:solidFill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BC0C0B7-EFE1-2B5E-E506-32DD693A24AD}"/>
                  </a:ext>
                </a:extLst>
              </p:cNvPr>
              <p:cNvCxnSpPr/>
              <p:nvPr/>
            </p:nvCxnSpPr>
            <p:spPr>
              <a:xfrm flipV="1">
                <a:off x="1257300" y="5416923"/>
                <a:ext cx="1028700" cy="21739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F519C4D-7ECA-4018-FEFE-811DB42B2825}"/>
                  </a:ext>
                </a:extLst>
              </p:cNvPr>
              <p:cNvCxnSpPr/>
              <p:nvPr/>
            </p:nvCxnSpPr>
            <p:spPr>
              <a:xfrm flipV="1">
                <a:off x="1257300" y="5493123"/>
                <a:ext cx="1028700" cy="14119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58C555F-47A5-3E3E-B450-AA666CD683E2}"/>
                  </a:ext>
                </a:extLst>
              </p:cNvPr>
              <p:cNvCxnSpPr/>
              <p:nvPr/>
            </p:nvCxnSpPr>
            <p:spPr>
              <a:xfrm flipV="1">
                <a:off x="1257300" y="5569323"/>
                <a:ext cx="1028700" cy="6499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AEAD7A4-9216-EF6D-FD2A-6406EA350452}"/>
                  </a:ext>
                </a:extLst>
              </p:cNvPr>
              <p:cNvCxnSpPr/>
              <p:nvPr/>
            </p:nvCxnSpPr>
            <p:spPr>
              <a:xfrm>
                <a:off x="1257300" y="5634318"/>
                <a:ext cx="1028700" cy="1905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3BE484-65E6-196C-6A56-11EBED5ABE2E}"/>
                  </a:ext>
                </a:extLst>
              </p:cNvPr>
              <p:cNvCxnSpPr/>
              <p:nvPr/>
            </p:nvCxnSpPr>
            <p:spPr>
              <a:xfrm>
                <a:off x="1257300" y="5634318"/>
                <a:ext cx="1028700" cy="8740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150B7A8-2B85-FD8D-B7B2-C59B824A8F50}"/>
                  </a:ext>
                </a:extLst>
              </p:cNvPr>
              <p:cNvCxnSpPr/>
              <p:nvPr/>
            </p:nvCxnSpPr>
            <p:spPr>
              <a:xfrm>
                <a:off x="1257300" y="5634318"/>
                <a:ext cx="1028700" cy="163604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A9A5F4C-3195-8A50-C62F-EC74FEF61B3F}"/>
                  </a:ext>
                </a:extLst>
              </p:cNvPr>
              <p:cNvCxnSpPr/>
              <p:nvPr/>
            </p:nvCxnSpPr>
            <p:spPr>
              <a:xfrm>
                <a:off x="1257300" y="5634318"/>
                <a:ext cx="1028700" cy="23980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1E6F9F4A-9A38-954D-9C39-8330687BC8DA}"/>
                  </a:ext>
                </a:extLst>
              </p:cNvPr>
              <p:cNvCxnSpPr/>
              <p:nvPr/>
            </p:nvCxnSpPr>
            <p:spPr>
              <a:xfrm>
                <a:off x="1257300" y="5634318"/>
                <a:ext cx="1028700" cy="31600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1EED8A-C093-5416-0235-30901A5DE48E}"/>
                </a:ext>
              </a:extLst>
            </p:cNvPr>
            <p:cNvGrpSpPr/>
            <p:nvPr/>
          </p:nvGrpSpPr>
          <p:grpSpPr>
            <a:xfrm flipH="1">
              <a:off x="4125175" y="6696839"/>
              <a:ext cx="1341554" cy="662488"/>
              <a:chOff x="3200400" y="5345205"/>
              <a:chExt cx="1028700" cy="533400"/>
            </a:xfrm>
            <a:solidFill>
              <a:sysClr val="window" lastClr="FFFFFF">
                <a:lumMod val="95000"/>
              </a:sysClr>
            </a:solidFill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63D07C6-1328-D978-AF4C-8829E0E22240}"/>
                  </a:ext>
                </a:extLst>
              </p:cNvPr>
              <p:cNvCxnSpPr/>
              <p:nvPr/>
            </p:nvCxnSpPr>
            <p:spPr>
              <a:xfrm flipV="1">
                <a:off x="3200400" y="5345205"/>
                <a:ext cx="1028700" cy="21739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3A90A14-FCE6-3961-08C7-ACAA408098AB}"/>
                  </a:ext>
                </a:extLst>
              </p:cNvPr>
              <p:cNvCxnSpPr/>
              <p:nvPr/>
            </p:nvCxnSpPr>
            <p:spPr>
              <a:xfrm flipV="1">
                <a:off x="3200400" y="5421405"/>
                <a:ext cx="1028700" cy="14119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187EF69-A03D-E2DE-5223-73E0A1849843}"/>
                  </a:ext>
                </a:extLst>
              </p:cNvPr>
              <p:cNvCxnSpPr/>
              <p:nvPr/>
            </p:nvCxnSpPr>
            <p:spPr>
              <a:xfrm flipV="1">
                <a:off x="3200400" y="5497605"/>
                <a:ext cx="1028700" cy="6499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834A6D5-9FD2-83F5-8CAB-1353E646F51F}"/>
                  </a:ext>
                </a:extLst>
              </p:cNvPr>
              <p:cNvCxnSpPr/>
              <p:nvPr/>
            </p:nvCxnSpPr>
            <p:spPr>
              <a:xfrm>
                <a:off x="3200400" y="5562600"/>
                <a:ext cx="1028700" cy="19050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5398835-A671-86CE-8F23-C477804A6CCF}"/>
                  </a:ext>
                </a:extLst>
              </p:cNvPr>
              <p:cNvCxnSpPr/>
              <p:nvPr/>
            </p:nvCxnSpPr>
            <p:spPr>
              <a:xfrm>
                <a:off x="3200400" y="5562600"/>
                <a:ext cx="1028700" cy="8740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CABA5D9-DFC6-FF43-345F-3C673D270C2F}"/>
                  </a:ext>
                </a:extLst>
              </p:cNvPr>
              <p:cNvCxnSpPr/>
              <p:nvPr/>
            </p:nvCxnSpPr>
            <p:spPr>
              <a:xfrm>
                <a:off x="3200400" y="5562600"/>
                <a:ext cx="1028700" cy="163604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F7837B5-56B6-FA15-1FB7-C7D5087579F8}"/>
                  </a:ext>
                </a:extLst>
              </p:cNvPr>
              <p:cNvCxnSpPr/>
              <p:nvPr/>
            </p:nvCxnSpPr>
            <p:spPr>
              <a:xfrm>
                <a:off x="3200400" y="5562600"/>
                <a:ext cx="1028700" cy="23980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11C5EA8-613E-3F5A-6BEC-0DED6FF06C94}"/>
                  </a:ext>
                </a:extLst>
              </p:cNvPr>
              <p:cNvCxnSpPr/>
              <p:nvPr/>
            </p:nvCxnSpPr>
            <p:spPr>
              <a:xfrm>
                <a:off x="3200400" y="5562600"/>
                <a:ext cx="1028700" cy="316005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BD2A892-A925-907E-449A-80D968AB3E50}"/>
                </a:ext>
              </a:extLst>
            </p:cNvPr>
            <p:cNvSpPr/>
            <p:nvPr/>
          </p:nvSpPr>
          <p:spPr>
            <a:xfrm>
              <a:off x="2005000" y="6316660"/>
              <a:ext cx="1341337" cy="649034"/>
            </a:xfrm>
            <a:custGeom>
              <a:avLst/>
              <a:gdLst>
                <a:gd name="connsiteX0" fmla="*/ 0 w 1111624"/>
                <a:gd name="connsiteY0" fmla="*/ 268942 h 537883"/>
                <a:gd name="connsiteX1" fmla="*/ 0 w 1111624"/>
                <a:gd name="connsiteY1" fmla="*/ 537883 h 537883"/>
                <a:gd name="connsiteX2" fmla="*/ 1111624 w 1111624"/>
                <a:gd name="connsiteY2" fmla="*/ 295836 h 537883"/>
                <a:gd name="connsiteX3" fmla="*/ 1111624 w 1111624"/>
                <a:gd name="connsiteY3" fmla="*/ 0 h 537883"/>
                <a:gd name="connsiteX4" fmla="*/ 0 w 1111624"/>
                <a:gd name="connsiteY4" fmla="*/ 268942 h 5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624" h="537883">
                  <a:moveTo>
                    <a:pt x="0" y="268942"/>
                  </a:moveTo>
                  <a:lnTo>
                    <a:pt x="0" y="537883"/>
                  </a:lnTo>
                  <a:lnTo>
                    <a:pt x="1111624" y="295836"/>
                  </a:lnTo>
                  <a:lnTo>
                    <a:pt x="1111624" y="0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11AB42-260F-E38E-321E-0F8BB06A55EE}"/>
                </a:ext>
              </a:extLst>
            </p:cNvPr>
            <p:cNvSpPr/>
            <p:nvPr/>
          </p:nvSpPr>
          <p:spPr>
            <a:xfrm>
              <a:off x="3351745" y="6316660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695819-BCCA-D78B-DA40-9A06A977A966}"/>
                </a:ext>
              </a:extLst>
            </p:cNvPr>
            <p:cNvSpPr/>
            <p:nvPr/>
          </p:nvSpPr>
          <p:spPr>
            <a:xfrm>
              <a:off x="3351745" y="6987490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B9D982-1463-3A6C-BC31-136313953CA0}"/>
                </a:ext>
              </a:extLst>
            </p:cNvPr>
            <p:cNvSpPr/>
            <p:nvPr/>
          </p:nvSpPr>
          <p:spPr>
            <a:xfrm>
              <a:off x="3351745" y="6892836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745271-C615-8E4B-C3D3-B93413356A32}"/>
                </a:ext>
              </a:extLst>
            </p:cNvPr>
            <p:cNvSpPr/>
            <p:nvPr/>
          </p:nvSpPr>
          <p:spPr>
            <a:xfrm>
              <a:off x="3351745" y="6798182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C7434B-2266-D969-4D7C-84A336AA01F5}"/>
                </a:ext>
              </a:extLst>
            </p:cNvPr>
            <p:cNvSpPr/>
            <p:nvPr/>
          </p:nvSpPr>
          <p:spPr>
            <a:xfrm>
              <a:off x="3351745" y="6703528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15B1017-CBA1-F573-AA8A-2E9EE108C8CB}"/>
                </a:ext>
              </a:extLst>
            </p:cNvPr>
            <p:cNvSpPr/>
            <p:nvPr/>
          </p:nvSpPr>
          <p:spPr>
            <a:xfrm>
              <a:off x="3351745" y="6608873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69275F-2384-2072-8B21-90DA8F9DD2C9}"/>
                </a:ext>
              </a:extLst>
            </p:cNvPr>
            <p:cNvSpPr/>
            <p:nvPr/>
          </p:nvSpPr>
          <p:spPr>
            <a:xfrm>
              <a:off x="3351745" y="6514219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4142A-BBEF-F9AC-DB6E-D03B20FC6FD7}"/>
                </a:ext>
              </a:extLst>
            </p:cNvPr>
            <p:cNvSpPr/>
            <p:nvPr/>
          </p:nvSpPr>
          <p:spPr>
            <a:xfrm>
              <a:off x="3351745" y="6419565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544D527-C6CE-2D5F-7E36-9E3320FEBC02}"/>
                </a:ext>
              </a:extLst>
            </p:cNvPr>
            <p:cNvSpPr/>
            <p:nvPr/>
          </p:nvSpPr>
          <p:spPr>
            <a:xfrm>
              <a:off x="3351745" y="6324911"/>
              <a:ext cx="768023" cy="36524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26806B6F-D6C8-EB00-F9D3-4B9F8972A1B7}"/>
                </a:ext>
              </a:extLst>
            </p:cNvPr>
            <p:cNvSpPr/>
            <p:nvPr/>
          </p:nvSpPr>
          <p:spPr>
            <a:xfrm flipH="1">
              <a:off x="4125176" y="6325080"/>
              <a:ext cx="1330519" cy="630633"/>
            </a:xfrm>
            <a:custGeom>
              <a:avLst/>
              <a:gdLst>
                <a:gd name="connsiteX0" fmla="*/ 0 w 1111624"/>
                <a:gd name="connsiteY0" fmla="*/ 268942 h 537883"/>
                <a:gd name="connsiteX1" fmla="*/ 0 w 1111624"/>
                <a:gd name="connsiteY1" fmla="*/ 537883 h 537883"/>
                <a:gd name="connsiteX2" fmla="*/ 1111624 w 1111624"/>
                <a:gd name="connsiteY2" fmla="*/ 295836 h 537883"/>
                <a:gd name="connsiteX3" fmla="*/ 1111624 w 1111624"/>
                <a:gd name="connsiteY3" fmla="*/ 0 h 537883"/>
                <a:gd name="connsiteX4" fmla="*/ 0 w 1111624"/>
                <a:gd name="connsiteY4" fmla="*/ 268942 h 5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624" h="537883">
                  <a:moveTo>
                    <a:pt x="0" y="268942"/>
                  </a:moveTo>
                  <a:lnTo>
                    <a:pt x="0" y="537883"/>
                  </a:lnTo>
                  <a:lnTo>
                    <a:pt x="1111624" y="295836"/>
                  </a:lnTo>
                  <a:lnTo>
                    <a:pt x="1111624" y="0"/>
                  </a:lnTo>
                  <a:lnTo>
                    <a:pt x="0" y="268942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Can 26">
              <a:extLst>
                <a:ext uri="{FF2B5EF4-FFF2-40B4-BE49-F238E27FC236}">
                  <a16:creationId xmlns:a16="http://schemas.microsoft.com/office/drawing/2014/main" id="{EE14BEFF-D66E-D567-E2A8-785864A5F2E5}"/>
                </a:ext>
              </a:extLst>
            </p:cNvPr>
            <p:cNvSpPr/>
            <p:nvPr/>
          </p:nvSpPr>
          <p:spPr>
            <a:xfrm>
              <a:off x="7996202" y="6861240"/>
              <a:ext cx="344799" cy="459732"/>
            </a:xfrm>
            <a:prstGeom prst="can">
              <a:avLst>
                <a:gd name="adj" fmla="val 65784"/>
              </a:avLst>
            </a:prstGeom>
            <a:solidFill>
              <a:srgbClr val="70AD4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FF38D1-090E-4675-771D-092DEAF52C39}"/>
                </a:ext>
              </a:extLst>
            </p:cNvPr>
            <p:cNvSpPr txBox="1"/>
            <p:nvPr/>
          </p:nvSpPr>
          <p:spPr>
            <a:xfrm>
              <a:off x="1316754" y="7316594"/>
              <a:ext cx="1358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Starting Media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A3E2F4-E23E-DFF3-A15A-7BE722629999}"/>
                </a:ext>
              </a:extLst>
            </p:cNvPr>
            <p:cNvSpPr txBox="1"/>
            <p:nvPr/>
          </p:nvSpPr>
          <p:spPr>
            <a:xfrm>
              <a:off x="2844688" y="7494857"/>
              <a:ext cx="1782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ABD59A6-DE6D-E4A7-8E55-E0516799B1C5}"/>
                </a:ext>
              </a:extLst>
            </p:cNvPr>
            <p:cNvSpPr txBox="1"/>
            <p:nvPr/>
          </p:nvSpPr>
          <p:spPr>
            <a:xfrm>
              <a:off x="7355019" y="5776885"/>
              <a:ext cx="1531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Classic IMS plus 2nd sensor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19856E-759C-FBF1-1B9B-296FC3DF1208}"/>
                </a:ext>
              </a:extLst>
            </p:cNvPr>
            <p:cNvSpPr txBox="1"/>
            <p:nvPr/>
          </p:nvSpPr>
          <p:spPr>
            <a:xfrm>
              <a:off x="9198492" y="5755626"/>
              <a:ext cx="2304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Optional Lab Replacement</a:t>
              </a:r>
            </a:p>
          </p:txBody>
        </p:sp>
        <p:sp>
          <p:nvSpPr>
            <p:cNvPr id="41" name="Can 36">
              <a:extLst>
                <a:ext uri="{FF2B5EF4-FFF2-40B4-BE49-F238E27FC236}">
                  <a16:creationId xmlns:a16="http://schemas.microsoft.com/office/drawing/2014/main" id="{99053C35-A97D-97A2-093A-DC4455B009D4}"/>
                </a:ext>
              </a:extLst>
            </p:cNvPr>
            <p:cNvSpPr/>
            <p:nvPr/>
          </p:nvSpPr>
          <p:spPr>
            <a:xfrm rot="10800000">
              <a:off x="11131566" y="6656171"/>
              <a:ext cx="739703" cy="614197"/>
            </a:xfrm>
            <a:prstGeom prst="can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Can 37">
              <a:extLst>
                <a:ext uri="{FF2B5EF4-FFF2-40B4-BE49-F238E27FC236}">
                  <a16:creationId xmlns:a16="http://schemas.microsoft.com/office/drawing/2014/main" id="{0BAB85BA-4CDF-D253-56E0-5A723B47E346}"/>
                </a:ext>
              </a:extLst>
            </p:cNvPr>
            <p:cNvSpPr/>
            <p:nvPr/>
          </p:nvSpPr>
          <p:spPr>
            <a:xfrm>
              <a:off x="10176983" y="6851469"/>
              <a:ext cx="344799" cy="459732"/>
            </a:xfrm>
            <a:prstGeom prst="can">
              <a:avLst>
                <a:gd name="adj" fmla="val 65784"/>
              </a:avLst>
            </a:prstGeom>
            <a:solidFill>
              <a:srgbClr val="7030A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C501C3-F7E6-9A81-C194-A7A44849061D}"/>
                </a:ext>
              </a:extLst>
            </p:cNvPr>
            <p:cNvSpPr txBox="1"/>
            <p:nvPr/>
          </p:nvSpPr>
          <p:spPr>
            <a:xfrm>
              <a:off x="10852856" y="7316594"/>
              <a:ext cx="1358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Sample Archive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3897E-D504-8988-2A14-A6C88E2FB42E}"/>
                </a:ext>
              </a:extLst>
            </p:cNvPr>
            <p:cNvGrpSpPr/>
            <p:nvPr/>
          </p:nvGrpSpPr>
          <p:grpSpPr>
            <a:xfrm>
              <a:off x="5455695" y="6641392"/>
              <a:ext cx="6045722" cy="309180"/>
              <a:chOff x="5257519" y="2750063"/>
              <a:chExt cx="6045722" cy="30918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E99D049-3866-0DA0-FB3C-FD3862CC858F}"/>
                  </a:ext>
                </a:extLst>
              </p:cNvPr>
              <p:cNvSpPr/>
              <p:nvPr/>
            </p:nvSpPr>
            <p:spPr>
              <a:xfrm>
                <a:off x="5257519" y="2750065"/>
                <a:ext cx="768023" cy="309178"/>
              </a:xfrm>
              <a:prstGeom prst="rect">
                <a:avLst/>
              </a:prstGeom>
              <a:solidFill>
                <a:srgbClr val="F2F2F2">
                  <a:alpha val="76863"/>
                </a:srgb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26FCA63-20C7-9004-9584-F6601BFD09E8}"/>
                  </a:ext>
                </a:extLst>
              </p:cNvPr>
              <p:cNvSpPr/>
              <p:nvPr/>
            </p:nvSpPr>
            <p:spPr>
              <a:xfrm>
                <a:off x="6803030" y="2750065"/>
                <a:ext cx="768023" cy="309178"/>
              </a:xfrm>
              <a:prstGeom prst="rect">
                <a:avLst/>
              </a:prstGeom>
              <a:solidFill>
                <a:srgbClr val="F2F2F2">
                  <a:alpha val="76863"/>
                </a:srgb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548BAC0-17A7-FEE4-2917-D2E5D7B0EDD0}"/>
                  </a:ext>
                </a:extLst>
              </p:cNvPr>
              <p:cNvSpPr/>
              <p:nvPr/>
            </p:nvSpPr>
            <p:spPr>
              <a:xfrm>
                <a:off x="6025542" y="2750065"/>
                <a:ext cx="768023" cy="309178"/>
              </a:xfrm>
              <a:prstGeom prst="rect">
                <a:avLst/>
              </a:prstGeom>
              <a:solidFill>
                <a:srgbClr val="F2F2F2">
                  <a:alpha val="76863"/>
                </a:srgb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8FDFE9F-3A1F-2AB1-9E9A-8594D51213CA}"/>
                  </a:ext>
                </a:extLst>
              </p:cNvPr>
              <p:cNvSpPr/>
              <p:nvPr/>
            </p:nvSpPr>
            <p:spPr>
              <a:xfrm>
                <a:off x="9767196" y="2750063"/>
                <a:ext cx="768023" cy="309177"/>
              </a:xfrm>
              <a:prstGeom prst="rect">
                <a:avLst/>
              </a:prstGeom>
              <a:solidFill>
                <a:srgbClr val="F2F2F2">
                  <a:alpha val="76863"/>
                </a:srgb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E5FF1D-D96C-DB15-CC6D-EE586BFABD51}"/>
                  </a:ext>
                </a:extLst>
              </p:cNvPr>
              <p:cNvSpPr/>
              <p:nvPr/>
            </p:nvSpPr>
            <p:spPr>
              <a:xfrm>
                <a:off x="10535218" y="2750063"/>
                <a:ext cx="768023" cy="309177"/>
              </a:xfrm>
              <a:prstGeom prst="rect">
                <a:avLst/>
              </a:prstGeom>
              <a:solidFill>
                <a:srgbClr val="F2F2F2">
                  <a:alpha val="76863"/>
                </a:srgb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D054E04-607C-FD09-EC84-DB5B20D345FB}"/>
                  </a:ext>
                </a:extLst>
              </p:cNvPr>
              <p:cNvGrpSpPr/>
              <p:nvPr/>
            </p:nvGrpSpPr>
            <p:grpSpPr>
              <a:xfrm>
                <a:off x="8365471" y="2750063"/>
                <a:ext cx="1390690" cy="309177"/>
                <a:chOff x="8660991" y="5365658"/>
                <a:chExt cx="1152525" cy="305374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53" name="Freeform 42">
                  <a:extLst>
                    <a:ext uri="{FF2B5EF4-FFF2-40B4-BE49-F238E27FC236}">
                      <a16:creationId xmlns:a16="http://schemas.microsoft.com/office/drawing/2014/main" id="{905E98B7-22B3-DCC0-F6D7-942BC62F8767}"/>
                    </a:ext>
                  </a:extLst>
                </p:cNvPr>
                <p:cNvSpPr/>
                <p:nvPr/>
              </p:nvSpPr>
              <p:spPr>
                <a:xfrm>
                  <a:off x="8660991" y="5366232"/>
                  <a:ext cx="403412" cy="304800"/>
                </a:xfrm>
                <a:custGeom>
                  <a:avLst/>
                  <a:gdLst>
                    <a:gd name="connsiteX0" fmla="*/ 224118 w 403412"/>
                    <a:gd name="connsiteY0" fmla="*/ 0 h 304800"/>
                    <a:gd name="connsiteX1" fmla="*/ 0 w 403412"/>
                    <a:gd name="connsiteY1" fmla="*/ 0 h 304800"/>
                    <a:gd name="connsiteX2" fmla="*/ 0 w 403412"/>
                    <a:gd name="connsiteY2" fmla="*/ 304800 h 304800"/>
                    <a:gd name="connsiteX3" fmla="*/ 403412 w 403412"/>
                    <a:gd name="connsiteY3" fmla="*/ 304800 h 304800"/>
                    <a:gd name="connsiteX4" fmla="*/ 322730 w 403412"/>
                    <a:gd name="connsiteY4" fmla="*/ 197224 h 304800"/>
                    <a:gd name="connsiteX5" fmla="*/ 259977 w 403412"/>
                    <a:gd name="connsiteY5" fmla="*/ 152400 h 304800"/>
                    <a:gd name="connsiteX6" fmla="*/ 268941 w 403412"/>
                    <a:gd name="connsiteY6" fmla="*/ 107577 h 304800"/>
                    <a:gd name="connsiteX7" fmla="*/ 259977 w 403412"/>
                    <a:gd name="connsiteY7" fmla="*/ 44824 h 304800"/>
                    <a:gd name="connsiteX8" fmla="*/ 251012 w 403412"/>
                    <a:gd name="connsiteY8" fmla="*/ 17930 h 304800"/>
                    <a:gd name="connsiteX9" fmla="*/ 224118 w 403412"/>
                    <a:gd name="connsiteY9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3412" h="304800">
                      <a:moveTo>
                        <a:pt x="224118" y="0"/>
                      </a:moveTo>
                      <a:lnTo>
                        <a:pt x="0" y="0"/>
                      </a:lnTo>
                      <a:lnTo>
                        <a:pt x="0" y="304800"/>
                      </a:lnTo>
                      <a:lnTo>
                        <a:pt x="403412" y="304800"/>
                      </a:lnTo>
                      <a:lnTo>
                        <a:pt x="322730" y="197224"/>
                      </a:lnTo>
                      <a:cubicBezTo>
                        <a:pt x="301812" y="182283"/>
                        <a:pt x="273203" y="174443"/>
                        <a:pt x="259977" y="152400"/>
                      </a:cubicBezTo>
                      <a:cubicBezTo>
                        <a:pt x="252138" y="139335"/>
                        <a:pt x="268941" y="122814"/>
                        <a:pt x="268941" y="107577"/>
                      </a:cubicBezTo>
                      <a:cubicBezTo>
                        <a:pt x="268941" y="86447"/>
                        <a:pt x="264121" y="65544"/>
                        <a:pt x="259977" y="44824"/>
                      </a:cubicBezTo>
                      <a:cubicBezTo>
                        <a:pt x="258124" y="35558"/>
                        <a:pt x="255874" y="26033"/>
                        <a:pt x="251012" y="17930"/>
                      </a:cubicBezTo>
                      <a:cubicBezTo>
                        <a:pt x="246664" y="10682"/>
                        <a:pt x="233083" y="0"/>
                        <a:pt x="224118" y="0"/>
                      </a:cubicBezTo>
                      <a:close/>
                    </a:path>
                  </a:pathLst>
                </a:custGeom>
                <a:solidFill>
                  <a:srgbClr val="F2F2F2">
                    <a:alpha val="76863"/>
                  </a:srgbClr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43">
                  <a:extLst>
                    <a:ext uri="{FF2B5EF4-FFF2-40B4-BE49-F238E27FC236}">
                      <a16:creationId xmlns:a16="http://schemas.microsoft.com/office/drawing/2014/main" id="{E1869532-D0F9-2DC2-50F1-08A83884C814}"/>
                    </a:ext>
                  </a:extLst>
                </p:cNvPr>
                <p:cNvSpPr/>
                <p:nvPr/>
              </p:nvSpPr>
              <p:spPr>
                <a:xfrm rot="10800000">
                  <a:off x="9410104" y="5365658"/>
                  <a:ext cx="403412" cy="304800"/>
                </a:xfrm>
                <a:custGeom>
                  <a:avLst/>
                  <a:gdLst>
                    <a:gd name="connsiteX0" fmla="*/ 224118 w 403412"/>
                    <a:gd name="connsiteY0" fmla="*/ 0 h 304800"/>
                    <a:gd name="connsiteX1" fmla="*/ 0 w 403412"/>
                    <a:gd name="connsiteY1" fmla="*/ 0 h 304800"/>
                    <a:gd name="connsiteX2" fmla="*/ 0 w 403412"/>
                    <a:gd name="connsiteY2" fmla="*/ 304800 h 304800"/>
                    <a:gd name="connsiteX3" fmla="*/ 403412 w 403412"/>
                    <a:gd name="connsiteY3" fmla="*/ 304800 h 304800"/>
                    <a:gd name="connsiteX4" fmla="*/ 322730 w 403412"/>
                    <a:gd name="connsiteY4" fmla="*/ 197224 h 304800"/>
                    <a:gd name="connsiteX5" fmla="*/ 259977 w 403412"/>
                    <a:gd name="connsiteY5" fmla="*/ 152400 h 304800"/>
                    <a:gd name="connsiteX6" fmla="*/ 268941 w 403412"/>
                    <a:gd name="connsiteY6" fmla="*/ 107577 h 304800"/>
                    <a:gd name="connsiteX7" fmla="*/ 259977 w 403412"/>
                    <a:gd name="connsiteY7" fmla="*/ 44824 h 304800"/>
                    <a:gd name="connsiteX8" fmla="*/ 251012 w 403412"/>
                    <a:gd name="connsiteY8" fmla="*/ 17930 h 304800"/>
                    <a:gd name="connsiteX9" fmla="*/ 224118 w 403412"/>
                    <a:gd name="connsiteY9" fmla="*/ 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3412" h="304800">
                      <a:moveTo>
                        <a:pt x="224118" y="0"/>
                      </a:moveTo>
                      <a:lnTo>
                        <a:pt x="0" y="0"/>
                      </a:lnTo>
                      <a:lnTo>
                        <a:pt x="0" y="304800"/>
                      </a:lnTo>
                      <a:lnTo>
                        <a:pt x="403412" y="304800"/>
                      </a:lnTo>
                      <a:lnTo>
                        <a:pt x="322730" y="197224"/>
                      </a:lnTo>
                      <a:cubicBezTo>
                        <a:pt x="301812" y="182283"/>
                        <a:pt x="273203" y="174443"/>
                        <a:pt x="259977" y="152400"/>
                      </a:cubicBezTo>
                      <a:cubicBezTo>
                        <a:pt x="252138" y="139335"/>
                        <a:pt x="268941" y="122814"/>
                        <a:pt x="268941" y="107577"/>
                      </a:cubicBezTo>
                      <a:cubicBezTo>
                        <a:pt x="268941" y="86447"/>
                        <a:pt x="264121" y="65544"/>
                        <a:pt x="259977" y="44824"/>
                      </a:cubicBezTo>
                      <a:cubicBezTo>
                        <a:pt x="258124" y="35558"/>
                        <a:pt x="255874" y="26033"/>
                        <a:pt x="251012" y="17930"/>
                      </a:cubicBezTo>
                      <a:cubicBezTo>
                        <a:pt x="246664" y="10682"/>
                        <a:pt x="233083" y="0"/>
                        <a:pt x="224118" y="0"/>
                      </a:cubicBezTo>
                      <a:close/>
                    </a:path>
                  </a:pathLst>
                </a:custGeom>
                <a:solidFill>
                  <a:srgbClr val="F2F2F2">
                    <a:alpha val="76863"/>
                  </a:srgbClr>
                </a:solidFill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229EBB3-50F8-FEF5-2CBE-38AF04350ACA}"/>
                    </a:ext>
                  </a:extLst>
                </p:cNvPr>
                <p:cNvCxnSpPr>
                  <a:stCxn id="53" idx="0"/>
                  <a:endCxn id="54" idx="3"/>
                </p:cNvCxnSpPr>
                <p:nvPr/>
              </p:nvCxnSpPr>
              <p:spPr>
                <a:xfrm flipV="1">
                  <a:off x="8885109" y="5365658"/>
                  <a:ext cx="524995" cy="57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lgDash"/>
                  <a:miter lim="800000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75E9CE6C-4106-0260-106B-F932F3D61F39}"/>
                    </a:ext>
                  </a:extLst>
                </p:cNvPr>
                <p:cNvCxnSpPr>
                  <a:stCxn id="53" idx="3"/>
                  <a:endCxn id="54" idx="0"/>
                </p:cNvCxnSpPr>
                <p:nvPr/>
              </p:nvCxnSpPr>
              <p:spPr>
                <a:xfrm flipV="1">
                  <a:off x="9064403" y="5670458"/>
                  <a:ext cx="524995" cy="574"/>
                </a:xfrm>
                <a:prstGeom prst="line">
                  <a:avLst/>
                </a:prstGeom>
                <a:grp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lgDash"/>
                  <a:miter lim="800000"/>
                </a:ln>
                <a:effectLst/>
              </p:spPr>
            </p:cxn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5172E60-FFAA-A57A-2D1D-5222F5A40D95}"/>
                  </a:ext>
                </a:extLst>
              </p:cNvPr>
              <p:cNvSpPr/>
              <p:nvPr/>
            </p:nvSpPr>
            <p:spPr>
              <a:xfrm>
                <a:off x="7582736" y="2750065"/>
                <a:ext cx="768023" cy="309178"/>
              </a:xfrm>
              <a:prstGeom prst="rect">
                <a:avLst/>
              </a:prstGeom>
              <a:solidFill>
                <a:srgbClr val="F2F2F2">
                  <a:alpha val="76863"/>
                </a:srgbClr>
              </a:soli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Can 26">
              <a:extLst>
                <a:ext uri="{FF2B5EF4-FFF2-40B4-BE49-F238E27FC236}">
                  <a16:creationId xmlns:a16="http://schemas.microsoft.com/office/drawing/2014/main" id="{0484809F-CEE3-FB35-7BBC-6B510F35A7C3}"/>
                </a:ext>
              </a:extLst>
            </p:cNvPr>
            <p:cNvSpPr/>
            <p:nvPr/>
          </p:nvSpPr>
          <p:spPr>
            <a:xfrm>
              <a:off x="7988098" y="6429854"/>
              <a:ext cx="344799" cy="459732"/>
            </a:xfrm>
            <a:prstGeom prst="can">
              <a:avLst>
                <a:gd name="adj" fmla="val 65784"/>
              </a:avLst>
            </a:prstGeom>
            <a:solidFill>
              <a:srgbClr val="CC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251CED3-5975-86D3-905A-A189A47950EE}"/>
              </a:ext>
            </a:extLst>
          </p:cNvPr>
          <p:cNvSpPr txBox="1"/>
          <p:nvPr/>
        </p:nvSpPr>
        <p:spPr>
          <a:xfrm>
            <a:off x="3928368" y="1041916"/>
            <a:ext cx="36043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RASA 2.0 Notional Design</a:t>
            </a:r>
          </a:p>
        </p:txBody>
      </p:sp>
      <p:sp>
        <p:nvSpPr>
          <p:cNvPr id="82" name="Left Brace 81">
            <a:extLst>
              <a:ext uri="{FF2B5EF4-FFF2-40B4-BE49-F238E27FC236}">
                <a16:creationId xmlns:a16="http://schemas.microsoft.com/office/drawing/2014/main" id="{508DBD7B-2299-E5A5-A73C-1F8AE094BA49}"/>
              </a:ext>
            </a:extLst>
          </p:cNvPr>
          <p:cNvSpPr/>
          <p:nvPr/>
        </p:nvSpPr>
        <p:spPr>
          <a:xfrm rot="16200000">
            <a:off x="2201718" y="2618364"/>
            <a:ext cx="493535" cy="18921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eft Brace 82">
            <a:extLst>
              <a:ext uri="{FF2B5EF4-FFF2-40B4-BE49-F238E27FC236}">
                <a16:creationId xmlns:a16="http://schemas.microsoft.com/office/drawing/2014/main" id="{0F5E5DDC-F51A-64E8-4E41-56E4B08C10E9}"/>
              </a:ext>
            </a:extLst>
          </p:cNvPr>
          <p:cNvSpPr/>
          <p:nvPr/>
        </p:nvSpPr>
        <p:spPr>
          <a:xfrm rot="16200000">
            <a:off x="4977240" y="2622554"/>
            <a:ext cx="493535" cy="18921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DECC8C1E-9936-223D-A7D6-1B717A822054}"/>
              </a:ext>
            </a:extLst>
          </p:cNvPr>
          <p:cNvSpPr/>
          <p:nvPr/>
        </p:nvSpPr>
        <p:spPr>
          <a:xfrm rot="16200000">
            <a:off x="6667788" y="2911170"/>
            <a:ext cx="493537" cy="13590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3797D6-FECD-AE06-2689-FA28ED19200D}"/>
              </a:ext>
            </a:extLst>
          </p:cNvPr>
          <p:cNvSpPr txBox="1"/>
          <p:nvPr/>
        </p:nvSpPr>
        <p:spPr>
          <a:xfrm>
            <a:off x="1310592" y="3771245"/>
            <a:ext cx="225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Sampling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CC5F00D-A55E-3757-004B-9F0297A11EB7}"/>
              </a:ext>
            </a:extLst>
          </p:cNvPr>
          <p:cNvSpPr txBox="1"/>
          <p:nvPr/>
        </p:nvSpPr>
        <p:spPr>
          <a:xfrm>
            <a:off x="4097071" y="3771245"/>
            <a:ext cx="225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Decay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90F5F75-5A31-B0EC-C852-FE668CB60585}"/>
              </a:ext>
            </a:extLst>
          </p:cNvPr>
          <p:cNvSpPr txBox="1"/>
          <p:nvPr/>
        </p:nvSpPr>
        <p:spPr>
          <a:xfrm>
            <a:off x="5757993" y="3810815"/>
            <a:ext cx="225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Measurement</a:t>
            </a:r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FC8D0DB6-4FF9-F480-87F5-D4045B02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Space Analysis 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658FB36-E602-46BF-AA35-A12B1A18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2279" y="6832504"/>
            <a:ext cx="453223" cy="457200"/>
          </a:xfrm>
        </p:spPr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324C1-02C1-6445-149A-7E529624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65"/>
          <a:stretch/>
        </p:blipFill>
        <p:spPr>
          <a:xfrm>
            <a:off x="4273324" y="1087040"/>
            <a:ext cx="6310846" cy="5770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3E5B21-8823-DFBA-80D3-3F78AA2A4838}"/>
              </a:ext>
            </a:extLst>
          </p:cNvPr>
          <p:cNvSpPr txBox="1"/>
          <p:nvPr/>
        </p:nvSpPr>
        <p:spPr>
          <a:xfrm>
            <a:off x="8959187" y="1771429"/>
            <a:ext cx="1512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&lt;- RASA 1.0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EDC57-5E88-3399-BED3-BA9F9BD5A1C3}"/>
              </a:ext>
            </a:extLst>
          </p:cNvPr>
          <p:cNvSpPr txBox="1"/>
          <p:nvPr/>
        </p:nvSpPr>
        <p:spPr>
          <a:xfrm>
            <a:off x="8959187" y="2690780"/>
            <a:ext cx="11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&lt;- Winner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C6AC9F-0B0F-7FF6-14C5-99CA58349A0E}"/>
              </a:ext>
            </a:extLst>
          </p:cNvPr>
          <p:cNvSpPr txBox="1"/>
          <p:nvPr/>
        </p:nvSpPr>
        <p:spPr>
          <a:xfrm>
            <a:off x="8959187" y="4925808"/>
            <a:ext cx="11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&lt;- Winner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60F18-C10F-3F73-655C-CCCF3378262D}"/>
              </a:ext>
            </a:extLst>
          </p:cNvPr>
          <p:cNvSpPr txBox="1"/>
          <p:nvPr/>
        </p:nvSpPr>
        <p:spPr>
          <a:xfrm>
            <a:off x="9281788" y="5743771"/>
            <a:ext cx="11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836"/>
                </a:solidFill>
                <a:highlight>
                  <a:srgbClr val="FFFF00"/>
                </a:highlight>
              </a:rPr>
              <a:t>&lt;- 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128E4-3BB5-2F5E-0A69-D6453BA016DD}"/>
              </a:ext>
            </a:extLst>
          </p:cNvPr>
          <p:cNvSpPr txBox="1"/>
          <p:nvPr/>
        </p:nvSpPr>
        <p:spPr>
          <a:xfrm>
            <a:off x="8959187" y="6393229"/>
            <a:ext cx="11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&lt;- Winner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C897DD8-EC90-ED09-443E-EE3963CFB19B}"/>
              </a:ext>
            </a:extLst>
          </p:cNvPr>
          <p:cNvSpPr/>
          <p:nvPr/>
        </p:nvSpPr>
        <p:spPr>
          <a:xfrm>
            <a:off x="9111590" y="5635699"/>
            <a:ext cx="160444" cy="588566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B6E7E0-4FC7-1934-5432-C58A165AE8C0}"/>
              </a:ext>
            </a:extLst>
          </p:cNvPr>
          <p:cNvSpPr txBox="1"/>
          <p:nvPr/>
        </p:nvSpPr>
        <p:spPr>
          <a:xfrm>
            <a:off x="4825936" y="1386685"/>
            <a:ext cx="9440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err="1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  <a:ea typeface="Cambria Math" panose="02040503050406030204" pitchFamily="18" charset="0"/>
                <a:cs typeface="Times New Roman" panose="02020603050405020304" pitchFamily="18" charset="0"/>
              </a:rPr>
              <a:t>dW</a:t>
            </a:r>
            <a:endParaRPr lang="en-US" dirty="0">
              <a:solidFill>
                <a:schemeClr val="tx1">
                  <a:lumMod val="50000"/>
                </a:schemeClr>
              </a:solidFill>
              <a:latin typeface="Symbol" panose="05050102010706020507" pitchFamily="18" charset="2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A0200-A340-152C-C08E-21DF48B67B04}"/>
              </a:ext>
            </a:extLst>
          </p:cNvPr>
          <p:cNvSpPr txBox="1"/>
          <p:nvPr/>
        </p:nvSpPr>
        <p:spPr>
          <a:xfrm>
            <a:off x="6233451" y="1763654"/>
            <a:ext cx="94409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err="1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en-US" baseline="-25000" dirty="0">
              <a:solidFill>
                <a:schemeClr val="tx1">
                  <a:lumMod val="50000"/>
                </a:schemeClr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A7EFBB-7865-1256-A073-6DB8371FFA79}"/>
              </a:ext>
            </a:extLst>
          </p:cNvPr>
          <p:cNvSpPr txBox="1"/>
          <p:nvPr/>
        </p:nvSpPr>
        <p:spPr>
          <a:xfrm>
            <a:off x="7116232" y="1763654"/>
            <a:ext cx="94409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solidFill>
                  <a:schemeClr val="tx1">
                    <a:lumMod val="5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endParaRPr lang="en-US" baseline="-25000" dirty="0">
              <a:solidFill>
                <a:schemeClr val="tx1">
                  <a:lumMod val="50000"/>
                </a:schemeClr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1B951D0-D76C-08C7-179E-D778AE2E3174}"/>
              </a:ext>
            </a:extLst>
          </p:cNvPr>
          <p:cNvSpPr txBox="1">
            <a:spLocks/>
          </p:cNvSpPr>
          <p:nvPr/>
        </p:nvSpPr>
        <p:spPr>
          <a:xfrm>
            <a:off x="256477" y="1436275"/>
            <a:ext cx="4086555" cy="4846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Study Minimum Detectable Concentration (MDC) Equation</a:t>
            </a:r>
          </a:p>
          <a:p>
            <a:r>
              <a:rPr lang="en-US" dirty="0"/>
              <a:t>Row E/F: Existing RASA can be improved with ~2.5x higher flow rate</a:t>
            </a:r>
          </a:p>
          <a:p>
            <a:r>
              <a:rPr lang="en-US" dirty="0"/>
              <a:t>Row T: ESP collector, folded samples, high flow rate, &amp; dual sensors, </a:t>
            </a:r>
            <a:r>
              <a:rPr lang="en-US" dirty="0">
                <a:highlight>
                  <a:srgbClr val="FFFF00"/>
                </a:highlight>
              </a:rPr>
              <a:t>3 samples per day</a:t>
            </a:r>
          </a:p>
          <a:p>
            <a:pPr lvl="1"/>
            <a:r>
              <a:rPr lang="en-US" dirty="0"/>
              <a:t>Still ‘mission capable’ with one sensor loss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351A6C66-D1DC-D3F4-5C2A-C92679EA4512}"/>
              </a:ext>
            </a:extLst>
          </p:cNvPr>
          <p:cNvSpPr/>
          <p:nvPr/>
        </p:nvSpPr>
        <p:spPr>
          <a:xfrm rot="10800000">
            <a:off x="4246131" y="2710956"/>
            <a:ext cx="160445" cy="338554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DB5C41F-E2E0-F327-E230-CCF1317FDBC7}"/>
              </a:ext>
            </a:extLst>
          </p:cNvPr>
          <p:cNvSpPr/>
          <p:nvPr/>
        </p:nvSpPr>
        <p:spPr>
          <a:xfrm rot="10800000">
            <a:off x="4222531" y="5635699"/>
            <a:ext cx="160444" cy="588566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95A7FEE-EB21-95C7-4361-CC1ED16D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Development 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AB3D3F9-C4C6-A6BF-FDFC-A0676FA9E261}"/>
              </a:ext>
            </a:extLst>
          </p:cNvPr>
          <p:cNvSpPr txBox="1">
            <a:spLocks/>
          </p:cNvSpPr>
          <p:nvPr/>
        </p:nvSpPr>
        <p:spPr>
          <a:xfrm>
            <a:off x="256477" y="1436275"/>
            <a:ext cx="10039816" cy="869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Preparatory work on the three main system components have reduced risk and will speed development in a coming 3-year engineering development.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4E8288-B401-BBE3-6448-AEE813FEB4E8}"/>
              </a:ext>
            </a:extLst>
          </p:cNvPr>
          <p:cNvSpPr txBox="1"/>
          <p:nvPr/>
        </p:nvSpPr>
        <p:spPr>
          <a:xfrm>
            <a:off x="256477" y="2306048"/>
            <a:ext cx="29243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Electrostatic Collector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87B7D-C9D0-6851-7457-00B0814FCBD9}"/>
              </a:ext>
            </a:extLst>
          </p:cNvPr>
          <p:cNvSpPr txBox="1"/>
          <p:nvPr/>
        </p:nvSpPr>
        <p:spPr>
          <a:xfrm>
            <a:off x="3991321" y="2306048"/>
            <a:ext cx="29243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Sample Compactor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EAA55B-BBB1-254B-CBF5-0434685A7CCF}"/>
              </a:ext>
            </a:extLst>
          </p:cNvPr>
          <p:cNvSpPr txBox="1"/>
          <p:nvPr/>
        </p:nvSpPr>
        <p:spPr>
          <a:xfrm>
            <a:off x="7726165" y="2306048"/>
            <a:ext cx="29243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Dual Gamma Sensor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6BFAE61-F4A2-F244-3F19-6A86ED2CC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5" r="25206"/>
          <a:stretch/>
        </p:blipFill>
        <p:spPr>
          <a:xfrm>
            <a:off x="256477" y="2916700"/>
            <a:ext cx="2842144" cy="3585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2EF2B0-C591-0DF0-C3F1-27ED0D94D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021" y="3027299"/>
            <a:ext cx="2824117" cy="15246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82CCD7-EF82-4F35-33BC-3F60CD17835D}"/>
              </a:ext>
            </a:extLst>
          </p:cNvPr>
          <p:cNvSpPr txBox="1"/>
          <p:nvPr/>
        </p:nvSpPr>
        <p:spPr>
          <a:xfrm>
            <a:off x="96749" y="6502123"/>
            <a:ext cx="353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System Design: Creare Corporation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26A69B-ADAA-696E-766D-619FBB917A80}"/>
              </a:ext>
            </a:extLst>
          </p:cNvPr>
          <p:cNvSpPr txBox="1"/>
          <p:nvPr/>
        </p:nvSpPr>
        <p:spPr>
          <a:xfrm>
            <a:off x="7609279" y="4551953"/>
            <a:ext cx="316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Sensor Design with Pb Shielding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C3029F-220A-5DD2-720D-9245240C5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366" y="3025310"/>
            <a:ext cx="2924383" cy="23711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DDD0558-D073-3EDF-D0CA-5986F4055C4E}"/>
              </a:ext>
            </a:extLst>
          </p:cNvPr>
          <p:cNvSpPr txBox="1"/>
          <p:nvPr/>
        </p:nvSpPr>
        <p:spPr>
          <a:xfrm>
            <a:off x="3946594" y="5493735"/>
            <a:ext cx="316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“Moving Jelly Roll” component from recent student </a:t>
            </a: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design.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(Sigut et al, GaTech, 2023)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3E168-B1D7-905A-C95F-ABEE6245669A}"/>
              </a:ext>
            </a:extLst>
          </p:cNvPr>
          <p:cNvSpPr txBox="1"/>
          <p:nvPr/>
        </p:nvSpPr>
        <p:spPr>
          <a:xfrm>
            <a:off x="7607556" y="5031014"/>
            <a:ext cx="31615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Current analysis shows a smaller germanium crystal can meet MDC with less cryogenic cooling, cost, and size.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EA85708-B640-2FC7-57DE-4048E47B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7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017986" y="266330"/>
            <a:ext cx="8196531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2.0 Conclusions</a:t>
            </a:r>
          </a:p>
          <a:p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Subsystems are Ready for Integration and Full Engineering Development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BBBFF-E091-22F2-1221-925B71FA895A}"/>
              </a:ext>
            </a:extLst>
          </p:cNvPr>
          <p:cNvSpPr txBox="1"/>
          <p:nvPr/>
        </p:nvSpPr>
        <p:spPr>
          <a:xfrm>
            <a:off x="240526" y="1342541"/>
            <a:ext cx="29243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Electrostatic Collector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A07B9-8077-331A-DDA2-D69EEFE20052}"/>
              </a:ext>
            </a:extLst>
          </p:cNvPr>
          <p:cNvSpPr txBox="1"/>
          <p:nvPr/>
        </p:nvSpPr>
        <p:spPr>
          <a:xfrm>
            <a:off x="3975370" y="1342541"/>
            <a:ext cx="29243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Sample compactor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A59EF-2C03-BDFF-F814-41F6475A1928}"/>
              </a:ext>
            </a:extLst>
          </p:cNvPr>
          <p:cNvSpPr txBox="1"/>
          <p:nvPr/>
        </p:nvSpPr>
        <p:spPr>
          <a:xfrm>
            <a:off x="7710214" y="1342541"/>
            <a:ext cx="29243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Dual Gamma Sensor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EFB5E-02B9-C58E-6B89-25BADD089089}"/>
              </a:ext>
            </a:extLst>
          </p:cNvPr>
          <p:cNvSpPr txBox="1"/>
          <p:nvPr/>
        </p:nvSpPr>
        <p:spPr>
          <a:xfrm>
            <a:off x="349084" y="4652424"/>
            <a:ext cx="270726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Assessment: </a:t>
            </a:r>
          </a:p>
          <a:p>
            <a:pPr algn="ctr"/>
            <a:r>
              <a:rPr lang="en-US" sz="2400" dirty="0"/>
              <a:t>System TRL5 -&gt;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62203-8DD0-5CF8-B7E5-62F4ED58C66B}"/>
              </a:ext>
            </a:extLst>
          </p:cNvPr>
          <p:cNvSpPr txBox="1"/>
          <p:nvPr/>
        </p:nvSpPr>
        <p:spPr>
          <a:xfrm>
            <a:off x="3955456" y="4677214"/>
            <a:ext cx="29442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Assessment: </a:t>
            </a:r>
          </a:p>
          <a:p>
            <a:pPr algn="ctr"/>
            <a:r>
              <a:rPr lang="en-US" sz="2400" dirty="0"/>
              <a:t>System TRL3 -&gt;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31A65-40B5-B179-EC99-09736CA01520}"/>
              </a:ext>
            </a:extLst>
          </p:cNvPr>
          <p:cNvSpPr txBox="1"/>
          <p:nvPr/>
        </p:nvSpPr>
        <p:spPr>
          <a:xfrm>
            <a:off x="7710215" y="4668617"/>
            <a:ext cx="292438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Assessment: Components TRL9</a:t>
            </a:r>
          </a:p>
          <a:p>
            <a:pPr algn="ctr"/>
            <a:r>
              <a:rPr lang="en-US" sz="2400" dirty="0"/>
              <a:t>Software TRL5 -&gt; 6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FA66EE1-3FD0-E682-1FAB-FA54D0ADE390}"/>
              </a:ext>
            </a:extLst>
          </p:cNvPr>
          <p:cNvSpPr txBox="1">
            <a:spLocks/>
          </p:cNvSpPr>
          <p:nvPr/>
        </p:nvSpPr>
        <p:spPr>
          <a:xfrm>
            <a:off x="3807912" y="1987421"/>
            <a:ext cx="3279679" cy="3098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Four university senior design projects (TRL3)</a:t>
            </a:r>
          </a:p>
          <a:p>
            <a:r>
              <a:rPr lang="en-US" sz="2000" dirty="0"/>
              <a:t>Current Creare component-level validation underway (TRL4)</a:t>
            </a:r>
          </a:p>
          <a:p>
            <a:r>
              <a:rPr lang="en-US" sz="2000" i="1" dirty="0"/>
              <a:t>Pls see Swanwick - Creare RASA poster</a:t>
            </a:r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788D478-35DF-6E07-3E42-7C7A3C22BD42}"/>
              </a:ext>
            </a:extLst>
          </p:cNvPr>
          <p:cNvSpPr txBox="1">
            <a:spLocks/>
          </p:cNvSpPr>
          <p:nvPr/>
        </p:nvSpPr>
        <p:spPr>
          <a:xfrm>
            <a:off x="7491199" y="1960729"/>
            <a:ext cx="3279679" cy="2605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Dual gamma system built and sensitivity tested/validated</a:t>
            </a:r>
          </a:p>
          <a:p>
            <a:r>
              <a:rPr lang="en-US" sz="2000" dirty="0"/>
              <a:t>Requires only </a:t>
            </a:r>
            <a:r>
              <a:rPr lang="en-US" sz="2000" i="1" u="sng" dirty="0"/>
              <a:t>existing</a:t>
            </a:r>
            <a:r>
              <a:rPr lang="en-US" sz="2000" dirty="0"/>
              <a:t> gamma spectrum analysis software</a:t>
            </a:r>
          </a:p>
          <a:p>
            <a:r>
              <a:rPr lang="en-US" sz="2000" dirty="0"/>
              <a:t>Current cost/benefit trade study on crystal size</a:t>
            </a:r>
          </a:p>
          <a:p>
            <a:endParaRPr lang="en-US" sz="24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CF286C3-169D-568E-CAB1-01AB58279907}"/>
              </a:ext>
            </a:extLst>
          </p:cNvPr>
          <p:cNvSpPr txBox="1">
            <a:spLocks/>
          </p:cNvSpPr>
          <p:nvPr/>
        </p:nvSpPr>
        <p:spPr>
          <a:xfrm>
            <a:off x="124625" y="1987421"/>
            <a:ext cx="3279679" cy="2579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Multiple Creare SBIRs completed</a:t>
            </a:r>
          </a:p>
          <a:p>
            <a:pPr lvl="1"/>
            <a:r>
              <a:rPr lang="en-US" sz="1800" dirty="0"/>
              <a:t>Flow, efficiency validated up to 3x RASA 1.0 flow.</a:t>
            </a:r>
          </a:p>
          <a:p>
            <a:r>
              <a:rPr lang="en-US" sz="2000" i="1" dirty="0"/>
              <a:t>Pls see Swanwick - Creare RASA poster</a:t>
            </a:r>
          </a:p>
          <a:p>
            <a:r>
              <a:rPr lang="en-US" sz="2000" dirty="0"/>
              <a:t>Next SBIR (2023) in relevant environment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8F602-3D55-D8FA-C0E5-BF838DA55B19}"/>
              </a:ext>
            </a:extLst>
          </p:cNvPr>
          <p:cNvSpPr txBox="1"/>
          <p:nvPr/>
        </p:nvSpPr>
        <p:spPr>
          <a:xfrm>
            <a:off x="240526" y="6069591"/>
            <a:ext cx="1039407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RASA 2.0 Project is Ready for Accelerated Engineering Development 2024-2026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0E37FA-8991-7BBB-4724-D1675866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P3.2-268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52F3C-1ED7-CF9B-EE95-8E3BC8541AE3}"/>
              </a:ext>
            </a:extLst>
          </p:cNvPr>
          <p:cNvSpPr txBox="1"/>
          <p:nvPr/>
        </p:nvSpPr>
        <p:spPr>
          <a:xfrm>
            <a:off x="168167" y="1696374"/>
            <a:ext cx="10602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</a:rPr>
              <a:t>SM Bowyer, et al, Automated particulate sampler for Comprehensive Test Ban Treaty verification in </a:t>
            </a:r>
            <a:r>
              <a:rPr lang="en-US" b="0" i="1" dirty="0">
                <a:solidFill>
                  <a:srgbClr val="333333"/>
                </a:solidFill>
                <a:effectLst/>
              </a:rPr>
              <a:t>IEEE Transactions on Nuclear Science</a:t>
            </a:r>
            <a:r>
              <a:rPr lang="en-US" b="0" i="0" dirty="0">
                <a:solidFill>
                  <a:srgbClr val="333333"/>
                </a:solidFill>
                <a:effectLst/>
              </a:rPr>
              <a:t>, vol. 44, no. 3, pp. 551-556, June 1997, 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doi</a:t>
            </a:r>
            <a:r>
              <a:rPr lang="en-US" b="0" i="0" dirty="0">
                <a:solidFill>
                  <a:srgbClr val="333333"/>
                </a:solidFill>
                <a:effectLst/>
              </a:rPr>
              <a:t>: 10.1109/23.603709. </a:t>
            </a:r>
            <a:r>
              <a:rPr lang="en-US" b="0" i="0" dirty="0">
                <a:solidFill>
                  <a:srgbClr val="333333"/>
                </a:solidFill>
                <a:effectLst/>
                <a:hlinkClick r:id="rId2"/>
              </a:rPr>
              <a:t>https://ieeexplore.ieee.org/abstract/document/603709</a:t>
            </a:r>
            <a:r>
              <a:rPr lang="en-US" b="0" i="0" dirty="0">
                <a:solidFill>
                  <a:srgbClr val="333333"/>
                </a:solidFill>
                <a:effectLst/>
              </a:rPr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Miley et al, Design considerations for future radionuclide aerosol monitoring systems, JER, Volumes 208–209, 2019, </a:t>
            </a:r>
            <a:r>
              <a:rPr lang="en-US" dirty="0">
                <a:hlinkClick r:id="rId3"/>
              </a:rPr>
              <a:t>https://doi.org/10.1016/j.jenvrad.2019.106037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-apple-system"/>
              </a:rPr>
              <a:t>Eslinger et al</a:t>
            </a:r>
            <a:r>
              <a:rPr lang="en-US" i="1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 Impact of Environmental Backgrounds on Atmospheric Monitoring of Nuclear Explosions. </a:t>
            </a:r>
            <a:r>
              <a:rPr lang="en-US" i="1" dirty="0">
                <a:solidFill>
                  <a:srgbClr val="333333"/>
                </a:solidFill>
                <a:latin typeface="-apple-system"/>
              </a:rPr>
              <a:t>Pure Appl. </a:t>
            </a:r>
            <a:r>
              <a:rPr lang="en-US" i="1" dirty="0" err="1">
                <a:solidFill>
                  <a:srgbClr val="333333"/>
                </a:solidFill>
                <a:latin typeface="-apple-system"/>
              </a:rPr>
              <a:t>Geophys</a:t>
            </a:r>
            <a:r>
              <a:rPr lang="en-US" i="1" dirty="0">
                <a:solidFill>
                  <a:srgbClr val="333333"/>
                </a:solidFill>
                <a:latin typeface="-apple-system"/>
              </a:rPr>
              <a:t>.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 (2022). </a:t>
            </a:r>
            <a:r>
              <a:rPr lang="en-US" dirty="0">
                <a:solidFill>
                  <a:srgbClr val="333333"/>
                </a:solidFill>
                <a:latin typeface="-apple-system"/>
                <a:hlinkClick r:id="rId4"/>
              </a:rPr>
              <a:t>https://doi.org/10.1007/s00024-022-03134-5</a:t>
            </a:r>
            <a:r>
              <a:rPr lang="en-US" dirty="0">
                <a:solidFill>
                  <a:srgbClr val="333333"/>
                </a:solidFill>
                <a:latin typeface="-apple-system"/>
              </a:rPr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Le Petit et al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Analysis of Radionuclide Releases from the Fukushima Dai-Ichi Nuclear Power Plant Accident Part I. 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Pure Appl. </a:t>
            </a:r>
            <a:r>
              <a:rPr lang="en-US" b="0" i="1" dirty="0" err="1">
                <a:solidFill>
                  <a:srgbClr val="333333"/>
                </a:solidFill>
                <a:effectLst/>
                <a:latin typeface="-apple-system"/>
              </a:rPr>
              <a:t>Geophys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171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, 629–644 (2014).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  <a:hlinkClick r:id="rId5"/>
              </a:rPr>
              <a:t>https://doi.org/10.1007/s00024-012-0581-6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Britton and Davies, Next-generation particulate monitoring, ARI, Volume 184, 2022, </a:t>
            </a:r>
            <a:r>
              <a:rPr lang="en-US" dirty="0">
                <a:hlinkClick r:id="rId6"/>
              </a:rPr>
              <a:t>https://doi.org/10.1016/j.apradiso.2022.110156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Davies and Britton, Improving the sensitivity and reliability of radionuclide measurements at remote international monitoring stations, JER, Volume 216, 2020, </a:t>
            </a:r>
            <a:r>
              <a:rPr lang="en-US" dirty="0">
                <a:hlinkClick r:id="rId7"/>
              </a:rPr>
              <a:t>https://doi.org/10.1016/j.jenvrad.2020.106187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Eslinger, et al. Projected network performance for next generation aerosol monitoring systems, JER, Volume 257, 2023, </a:t>
            </a:r>
            <a:r>
              <a:rPr lang="en-US" dirty="0">
                <a:hlinkClick r:id="rId8"/>
              </a:rPr>
              <a:t>https://doi.org/10.1016/j.jenvrad.2022.107088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 TRL Definitions </a:t>
            </a:r>
            <a:r>
              <a:rPr lang="en-US" dirty="0">
                <a:hlinkClick r:id="rId9"/>
              </a:rPr>
              <a:t>https://www.energy.gov/sites/prod/files/em/Volume_I/O_SRP.pdf</a:t>
            </a:r>
            <a:r>
              <a:rPr lang="en-US" dirty="0"/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C7FF05-347E-6EA2-20FC-B77679E4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878" y="61735"/>
            <a:ext cx="1235644" cy="12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9E3105768E48BDDC120EE65B2BBA" ma:contentTypeVersion="40" ma:contentTypeDescription="Create a new document." ma:contentTypeScope="" ma:versionID="296b3f14027770f0ed29b6be352ee3e2">
  <xsd:schema xmlns:xsd="http://www.w3.org/2001/XMLSchema" xmlns:xs="http://www.w3.org/2001/XMLSchema" xmlns:p="http://schemas.microsoft.com/office/2006/metadata/properties" xmlns:ns2="e56013d9-4ac4-45f7-8b41-1651ab034f04" xmlns:ns3="f1b10a2b-6746-465a-acde-7a316eb3be7b" xmlns:ns4="5cece13e-3376-4417-9525-be60b11a89a8" targetNamespace="http://schemas.microsoft.com/office/2006/metadata/properties" ma:root="true" ma:fieldsID="d4fe266de89ae95c087c7f3abebe8d67" ns2:_="" ns3:_="" ns4:_="">
    <xsd:import namespace="e56013d9-4ac4-45f7-8b41-1651ab034f04"/>
    <xsd:import namespace="f1b10a2b-6746-465a-acde-7a316eb3be7b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Presenter" minOccurs="0"/>
                <xsd:element ref="ns2:Status" minOccurs="0"/>
                <xsd:element ref="ns2:Program_x0020_Office" minOccurs="0"/>
                <xsd:element ref="ns2:ADC" minOccurs="0"/>
                <xsd:element ref="ns2:ADC_x0020_WP_x0023_" minOccurs="0"/>
                <xsd:element ref="ns2:ERICA_x0020_Release_x0020__x0023_" minOccurs="0"/>
                <xsd:element ref="ns2:Funding_x0020_Source" minOccurs="0"/>
                <xsd:element ref="ns3:ADC_x0020_Complete" minOccurs="0"/>
                <xsd:element ref="ns2:Doc_x0020_Type" minOccurs="0"/>
                <xsd:element ref="ns2:Log_x0020_Numb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C_x0020_Reviewe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UploadedtoGNEM" minOccurs="0"/>
                <xsd:element ref="ns2:Internal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013d9-4ac4-45f7-8b41-1651ab034f04" elementFormDefault="qualified">
    <xsd:import namespace="http://schemas.microsoft.com/office/2006/documentManagement/types"/>
    <xsd:import namespace="http://schemas.microsoft.com/office/infopath/2007/PartnerControls"/>
    <xsd:element name="Presenter" ma:index="2" nillable="true" ma:displayName="Presenter" ma:internalName="Presenter" ma:readOnly="false">
      <xsd:simpleType>
        <xsd:restriction base="dms:Text">
          <xsd:maxLength value="20"/>
        </xsd:restriction>
      </xsd:simpleType>
    </xsd:element>
    <xsd:element name="Status" ma:index="3" nillable="true" ma:displayName="Status" ma:format="Dropdown" ma:internalName="Status" ma:readOnly="false">
      <xsd:simpleType>
        <xsd:union memberTypes="dms:Text">
          <xsd:simpleType>
            <xsd:restriction base="dms:Choice">
              <xsd:enumeration value="Ready for Input"/>
              <xsd:enumeration value="Ready for ADC Review"/>
              <xsd:enumeration value="ADC Review Complete"/>
              <xsd:enumeration value="Ready for NEMP Review"/>
              <xsd:enumeration value="Ready for ERICA"/>
              <xsd:enumeration value="Submitted to IR (ERICA)"/>
              <xsd:enumeration value="Sent to HQ"/>
              <xsd:enumeration value="Ready for Interagency"/>
              <xsd:enumeration value="Complete"/>
            </xsd:restriction>
          </xsd:simpleType>
        </xsd:union>
      </xsd:simpleType>
    </xsd:element>
    <xsd:element name="Program_x0020_Office" ma:index="4" nillable="true" ma:displayName="Program Office" ma:format="Dropdown" ma:internalName="Program_x0020_Office" ma:readOnly="false">
      <xsd:simpleType>
        <xsd:union memberTypes="dms:Text">
          <xsd:simpleType>
            <xsd:restriction base="dms:Choice">
              <xsd:enumeration value="Needs Edits"/>
              <xsd:enumeration value="OK by T Bowyer"/>
              <xsd:enumeration value="OK by A Carman"/>
              <xsd:enumeration value="OK by J Hayes"/>
              <xsd:enumeration value="Ok by L Metz"/>
              <xsd:enumeration value="OK by B Milbrath"/>
            </xsd:restriction>
          </xsd:simpleType>
        </xsd:union>
      </xsd:simpleType>
    </xsd:element>
    <xsd:element name="ADC" ma:index="5" nillable="true" ma:displayName="ADC" ma:internalName="ADC" ma:readOnly="false">
      <xsd:simpleType>
        <xsd:restriction base="dms:Text">
          <xsd:maxLength value="20"/>
        </xsd:restriction>
      </xsd:simpleType>
    </xsd:element>
    <xsd:element name="ADC_x0020_WP_x0023_" ma:index="6" nillable="true" ma:displayName="ADC WP#" ma:internalName="ADC_x0020_WP_x0023_" ma:readOnly="false">
      <xsd:simpleType>
        <xsd:restriction base="dms:Text">
          <xsd:maxLength value="8"/>
        </xsd:restriction>
      </xsd:simpleType>
    </xsd:element>
    <xsd:element name="ERICA_x0020_Release_x0020__x0023_" ma:index="7" nillable="true" ma:displayName="ERICA Release #" ma:internalName="ERICA_x0020_Release_x0020__x0023_" ma:readOnly="false">
      <xsd:simpleType>
        <xsd:restriction base="dms:Text">
          <xsd:maxLength value="20"/>
        </xsd:restriction>
      </xsd:simpleType>
    </xsd:element>
    <xsd:element name="Funding_x0020_Source" ma:index="8" nillable="true" ma:displayName="Funding Source" ma:format="Dropdown" ma:internalName="Funding_x0020_Source" ma:readOnly="false">
      <xsd:simpleType>
        <xsd:union memberTypes="dms:Text">
          <xsd:simpleType>
            <xsd:restriction base="dms:Choice">
              <xsd:enumeration value="NA-22"/>
              <xsd:enumeration value="NA-24"/>
              <xsd:enumeration value="DTRA"/>
              <xsd:enumeration value="Internal"/>
              <xsd:enumeration value="NDF"/>
              <xsd:enumeration value="NCNS"/>
              <xsd:enumeration value="UT Austin"/>
            </xsd:restriction>
          </xsd:simpleType>
        </xsd:union>
      </xsd:simpleType>
    </xsd:element>
    <xsd:element name="Doc_x0020_Type" ma:index="10" nillable="true" ma:displayName="Doc Type" ma:format="Dropdown" ma:internalName="Doc_x0020_Type" ma:readOnly="false">
      <xsd:simpleType>
        <xsd:restriction base="dms:Choice">
          <xsd:enumeration value="Presentation"/>
          <xsd:enumeration value="Poster"/>
          <xsd:enumeration value="Summary Slide"/>
        </xsd:restriction>
      </xsd:simpleType>
    </xsd:element>
    <xsd:element name="Log_x0020_Number" ma:index="18" nillable="true" ma:displayName="Sponsor" ma:format="Dropdown" ma:internalName="Log_x0020_Number">
      <xsd:simpleType>
        <xsd:restriction base="dms:Text">
          <xsd:maxLength value="15"/>
        </xsd:restriction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DC_x0020_Reviewer" ma:index="23" nillable="true" ma:displayName="DC Reviewer" ma:internalName="DC_x0020_Reviewer">
      <xsd:simpleType>
        <xsd:restriction base="dms:Text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UploadedtoGNEM" ma:index="32" nillable="true" ma:displayName="Sponsor Review" ma:format="Dropdown" ma:internalName="UploadedtoGNEM">
      <xsd:simpleType>
        <xsd:restriction base="dms:Text">
          <xsd:maxLength value="255"/>
        </xsd:restriction>
      </xsd:simpleType>
    </xsd:element>
    <xsd:element name="InternalReview" ma:index="33" nillable="true" ma:displayName="Internal Review" ma:default="1" ma:format="Dropdown" ma:internalName="InternalReview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10a2b-6746-465a-acde-7a316eb3be7b" elementFormDefault="qualified">
    <xsd:import namespace="http://schemas.microsoft.com/office/2006/documentManagement/types"/>
    <xsd:import namespace="http://schemas.microsoft.com/office/infopath/2007/PartnerControls"/>
    <xsd:element name="ADC_x0020_Complete" ma:index="9" nillable="true" ma:displayName="ADC Complete" ma:default="0" ma:internalName="ADC_x0020_Complete" ma:readOnly="fals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8ff3603e-e943-4d2f-ba94-b2ccf35308f2}" ma:internalName="TaxCatchAll" ma:showField="CatchAllData" ma:web="f1b10a2b-6746-465a-acde-7a316eb3b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1" ma:displayName="Reviewer 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e56013d9-4ac4-45f7-8b41-1651ab034f04" xsi:nil="true"/>
    <ADC xmlns="e56013d9-4ac4-45f7-8b41-1651ab034f04" xsi:nil="true"/>
    <InternalReview xmlns="e56013d9-4ac4-45f7-8b41-1651ab034f04">true</InternalReview>
    <ADC_x0020_Complete xmlns="f1b10a2b-6746-465a-acde-7a316eb3be7b">false</ADC_x0020_Complete>
    <TaxCatchAll xmlns="5cece13e-3376-4417-9525-be60b11a89a8" xsi:nil="true"/>
    <Status xmlns="e56013d9-4ac4-45f7-8b41-1651ab034f04" xsi:nil="true"/>
    <lcf76f155ced4ddcb4097134ff3c332f xmlns="e56013d9-4ac4-45f7-8b41-1651ab034f04">
      <Terms xmlns="http://schemas.microsoft.com/office/infopath/2007/PartnerControls"/>
    </lcf76f155ced4ddcb4097134ff3c332f>
    <ADC_x0020_WP_x0023_ xmlns="e56013d9-4ac4-45f7-8b41-1651ab034f04" xsi:nil="true"/>
    <UploadedtoGNEM xmlns="e56013d9-4ac4-45f7-8b41-1651ab034f04" xsi:nil="true"/>
    <ERICA_x0020_Release_x0020__x0023_ xmlns="e56013d9-4ac4-45f7-8b41-1651ab034f04" xsi:nil="true"/>
    <Funding_x0020_Source xmlns="e56013d9-4ac4-45f7-8b41-1651ab034f04" xsi:nil="true"/>
    <Doc_x0020_Type xmlns="e56013d9-4ac4-45f7-8b41-1651ab034f04" xsi:nil="true"/>
    <Log_x0020_Number xmlns="e56013d9-4ac4-45f7-8b41-1651ab034f04" xsi:nil="true"/>
    <Program_x0020_Office xmlns="e56013d9-4ac4-45f7-8b41-1651ab034f04" xsi:nil="true"/>
    <DC_x0020_Reviewer xmlns="e56013d9-4ac4-45f7-8b41-1651ab034f04" xsi:nil="true"/>
  </documentManagement>
</p:properties>
</file>

<file path=customXml/itemProps1.xml><?xml version="1.0" encoding="utf-8"?>
<ds:datastoreItem xmlns:ds="http://schemas.openxmlformats.org/officeDocument/2006/customXml" ds:itemID="{C5E7235D-97FE-446F-85B5-8307791AC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8478E-1D18-452F-9FFA-A90F82206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013d9-4ac4-45f7-8b41-1651ab034f04"/>
    <ds:schemaRef ds:uri="f1b10a2b-6746-465a-acde-7a316eb3be7b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AF6FED-AD1D-49F9-9CE7-AB7E34DEE995}">
  <ds:schemaRefs>
    <ds:schemaRef ds:uri="http://schemas.microsoft.com/office/2006/metadata/properties"/>
    <ds:schemaRef ds:uri="http://schemas.microsoft.com/office/infopath/2007/PartnerControls"/>
    <ds:schemaRef ds:uri="e56013d9-4ac4-45f7-8b41-1651ab034f04"/>
    <ds:schemaRef ds:uri="f1b10a2b-6746-465a-acde-7a316eb3be7b"/>
    <ds:schemaRef ds:uri="5cece13e-3376-4417-9525-be60b11a89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1201</Words>
  <Application>Microsoft Office PowerPoint</Application>
  <PresentationFormat>Widescreen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Cambria Math</vt:lpstr>
      <vt:lpstr>Symbol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Miley, Harry S</cp:lastModifiedBy>
  <cp:revision>32</cp:revision>
  <dcterms:created xsi:type="dcterms:W3CDTF">2023-04-18T13:25:54Z</dcterms:created>
  <dcterms:modified xsi:type="dcterms:W3CDTF">2023-06-10T13:28:14Z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0x0101009FA29E3105768E48BDDC120EE65B2BBA</vt:lpwstr>
  </property>
</Properties>
</file>