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3" r:id="rId5"/>
    <p:sldId id="267" r:id="rId6"/>
    <p:sldId id="264" r:id="rId7"/>
    <p:sldId id="268" r:id="rId8"/>
    <p:sldId id="265" r:id="rId9"/>
    <p:sldId id="266"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3"/>
            <p14:sldId id="267"/>
            <p14:sldId id="264"/>
            <p14:sldId id="268"/>
            <p14:sldId id="265"/>
            <p14:sldId id="2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D7969F-DF1E-DC34-95AE-B31198009ACF}" name="Jenkins Ayrton AWE" initials="JAA" userId="Jenkins Ayrton AW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DB5D9-CAA4-447D-BAD9-08495517F23E}" v="2" dt="2023-06-08T17:48:58.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3758" autoAdjust="0"/>
  </p:normalViewPr>
  <p:slideViewPr>
    <p:cSldViewPr snapToGrid="0">
      <p:cViewPr varScale="1">
        <p:scale>
          <a:sx n="62" d="100"/>
          <a:sy n="62" d="100"/>
        </p:scale>
        <p:origin x="11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Ayrton AWE" userId="cd00d182-58ec-41ed-88c4-233c7d61125a" providerId="ADAL" clId="{1ED2E06D-B843-47DA-B843-EB6D3B123A0F}"/>
    <pc:docChg chg="undo redo custSel modSld">
      <pc:chgData name="Jenkins Ayrton AWE" userId="cd00d182-58ec-41ed-88c4-233c7d61125a" providerId="ADAL" clId="{1ED2E06D-B843-47DA-B843-EB6D3B123A0F}" dt="2023-06-08T15:23:13.164" v="87" actId="13926"/>
      <pc:docMkLst>
        <pc:docMk/>
      </pc:docMkLst>
      <pc:sldChg chg="modSp mod">
        <pc:chgData name="Jenkins Ayrton AWE" userId="cd00d182-58ec-41ed-88c4-233c7d61125a" providerId="ADAL" clId="{1ED2E06D-B843-47DA-B843-EB6D3B123A0F}" dt="2023-06-08T14:54:00.903" v="0" actId="6549"/>
        <pc:sldMkLst>
          <pc:docMk/>
          <pc:sldMk cId="732286599" sldId="263"/>
        </pc:sldMkLst>
        <pc:spChg chg="mod">
          <ac:chgData name="Jenkins Ayrton AWE" userId="cd00d182-58ec-41ed-88c4-233c7d61125a" providerId="ADAL" clId="{1ED2E06D-B843-47DA-B843-EB6D3B123A0F}" dt="2023-06-08T14:54:00.903" v="0" actId="6549"/>
          <ac:spMkLst>
            <pc:docMk/>
            <pc:sldMk cId="732286599" sldId="263"/>
            <ac:spMk id="4" creationId="{F4A58863-72F6-FAEE-8C2B-9D961BC42EAB}"/>
          </ac:spMkLst>
        </pc:spChg>
      </pc:sldChg>
      <pc:sldChg chg="modSp mod">
        <pc:chgData name="Jenkins Ayrton AWE" userId="cd00d182-58ec-41ed-88c4-233c7d61125a" providerId="ADAL" clId="{1ED2E06D-B843-47DA-B843-EB6D3B123A0F}" dt="2023-06-08T15:23:13.164" v="87" actId="13926"/>
        <pc:sldMkLst>
          <pc:docMk/>
          <pc:sldMk cId="1598445577" sldId="264"/>
        </pc:sldMkLst>
        <pc:spChg chg="mod">
          <ac:chgData name="Jenkins Ayrton AWE" userId="cd00d182-58ec-41ed-88c4-233c7d61125a" providerId="ADAL" clId="{1ED2E06D-B843-47DA-B843-EB6D3B123A0F}" dt="2023-06-08T15:23:13.164" v="87" actId="13926"/>
          <ac:spMkLst>
            <pc:docMk/>
            <pc:sldMk cId="1598445577" sldId="264"/>
            <ac:spMk id="8" creationId="{9E89D5B5-3985-8316-E78B-E7753E914732}"/>
          </ac:spMkLst>
        </pc:spChg>
      </pc:sldChg>
      <pc:sldChg chg="modSp mod">
        <pc:chgData name="Jenkins Ayrton AWE" userId="cd00d182-58ec-41ed-88c4-233c7d61125a" providerId="ADAL" clId="{1ED2E06D-B843-47DA-B843-EB6D3B123A0F}" dt="2023-06-08T15:05:45.996" v="10" actId="20577"/>
        <pc:sldMkLst>
          <pc:docMk/>
          <pc:sldMk cId="632205300" sldId="265"/>
        </pc:sldMkLst>
        <pc:spChg chg="mod">
          <ac:chgData name="Jenkins Ayrton AWE" userId="cd00d182-58ec-41ed-88c4-233c7d61125a" providerId="ADAL" clId="{1ED2E06D-B843-47DA-B843-EB6D3B123A0F}" dt="2023-06-08T15:05:45.996" v="10" actId="20577"/>
          <ac:spMkLst>
            <pc:docMk/>
            <pc:sldMk cId="632205300" sldId="265"/>
            <ac:spMk id="6" creationId="{D6FEF379-A698-72A5-0959-7D700F5D6705}"/>
          </ac:spMkLst>
        </pc:spChg>
      </pc:sldChg>
      <pc:sldChg chg="modSp mod">
        <pc:chgData name="Jenkins Ayrton AWE" userId="cd00d182-58ec-41ed-88c4-233c7d61125a" providerId="ADAL" clId="{1ED2E06D-B843-47DA-B843-EB6D3B123A0F}" dt="2023-06-08T15:20:43.662" v="48" actId="13926"/>
        <pc:sldMkLst>
          <pc:docMk/>
          <pc:sldMk cId="1390632078" sldId="267"/>
        </pc:sldMkLst>
        <pc:spChg chg="mod">
          <ac:chgData name="Jenkins Ayrton AWE" userId="cd00d182-58ec-41ed-88c4-233c7d61125a" providerId="ADAL" clId="{1ED2E06D-B843-47DA-B843-EB6D3B123A0F}" dt="2023-06-08T15:20:43.662" v="48" actId="13926"/>
          <ac:spMkLst>
            <pc:docMk/>
            <pc:sldMk cId="1390632078" sldId="267"/>
            <ac:spMk id="17" creationId="{55C670C9-1BE7-8C8C-609E-6CA3330DB9EF}"/>
          </ac:spMkLst>
        </pc:spChg>
      </pc:sldChg>
      <pc:sldChg chg="modSp mod">
        <pc:chgData name="Jenkins Ayrton AWE" userId="cd00d182-58ec-41ed-88c4-233c7d61125a" providerId="ADAL" clId="{1ED2E06D-B843-47DA-B843-EB6D3B123A0F}" dt="2023-06-08T15:03:51.075" v="5" actId="6549"/>
        <pc:sldMkLst>
          <pc:docMk/>
          <pc:sldMk cId="1988627939" sldId="268"/>
        </pc:sldMkLst>
        <pc:spChg chg="mod">
          <ac:chgData name="Jenkins Ayrton AWE" userId="cd00d182-58ec-41ed-88c4-233c7d61125a" providerId="ADAL" clId="{1ED2E06D-B843-47DA-B843-EB6D3B123A0F}" dt="2023-06-08T15:03:51.075" v="5" actId="6549"/>
          <ac:spMkLst>
            <pc:docMk/>
            <pc:sldMk cId="1988627939" sldId="268"/>
            <ac:spMk id="3" creationId="{7E8BD998-281D-1705-9C6A-409D360DF73F}"/>
          </ac:spMkLst>
        </pc:spChg>
      </pc:sldChg>
    </pc:docChg>
  </pc:docChgLst>
  <pc:docChgLst>
    <pc:chgData name="Jenkins Ayrton AWE" userId="cd00d182-58ec-41ed-88c4-233c7d61125a" providerId="ADAL" clId="{91F48A21-53C0-44D8-AF02-DE59C87D303F}"/>
    <pc:docChg chg="undo redo custSel modSld">
      <pc:chgData name="Jenkins Ayrton AWE" userId="cd00d182-58ec-41ed-88c4-233c7d61125a" providerId="ADAL" clId="{91F48A21-53C0-44D8-AF02-DE59C87D303F}" dt="2023-06-07T13:01:05.426" v="447" actId="14100"/>
      <pc:docMkLst>
        <pc:docMk/>
      </pc:docMkLst>
      <pc:sldChg chg="delSp mod">
        <pc:chgData name="Jenkins Ayrton AWE" userId="cd00d182-58ec-41ed-88c4-233c7d61125a" providerId="ADAL" clId="{91F48A21-53C0-44D8-AF02-DE59C87D303F}" dt="2023-06-07T09:42:50.040" v="81" actId="478"/>
        <pc:sldMkLst>
          <pc:docMk/>
          <pc:sldMk cId="607453612" sldId="256"/>
        </pc:sldMkLst>
        <pc:spChg chg="del">
          <ac:chgData name="Jenkins Ayrton AWE" userId="cd00d182-58ec-41ed-88c4-233c7d61125a" providerId="ADAL" clId="{91F48A21-53C0-44D8-AF02-DE59C87D303F}" dt="2023-06-07T09:42:50.040" v="81" actId="478"/>
          <ac:spMkLst>
            <pc:docMk/>
            <pc:sldMk cId="607453612" sldId="256"/>
            <ac:spMk id="4" creationId="{3D59F5DA-4A29-8EBC-DF1C-FF30611F5BAA}"/>
          </ac:spMkLst>
        </pc:spChg>
      </pc:sldChg>
      <pc:sldChg chg="delSp modSp mod">
        <pc:chgData name="Jenkins Ayrton AWE" userId="cd00d182-58ec-41ed-88c4-233c7d61125a" providerId="ADAL" clId="{91F48A21-53C0-44D8-AF02-DE59C87D303F}" dt="2023-06-07T09:46:54.917" v="84" actId="20578"/>
        <pc:sldMkLst>
          <pc:docMk/>
          <pc:sldMk cId="2536716417" sldId="261"/>
        </pc:sldMkLst>
        <pc:spChg chg="mod">
          <ac:chgData name="Jenkins Ayrton AWE" userId="cd00d182-58ec-41ed-88c4-233c7d61125a" providerId="ADAL" clId="{91F48A21-53C0-44D8-AF02-DE59C87D303F}" dt="2023-06-07T09:46:54.917" v="84" actId="20578"/>
          <ac:spMkLst>
            <pc:docMk/>
            <pc:sldMk cId="2536716417" sldId="261"/>
            <ac:spMk id="4" creationId="{1F0ECAE0-79BD-21CF-C96D-4DD448C0663E}"/>
          </ac:spMkLst>
        </pc:spChg>
        <pc:spChg chg="del">
          <ac:chgData name="Jenkins Ayrton AWE" userId="cd00d182-58ec-41ed-88c4-233c7d61125a" providerId="ADAL" clId="{91F48A21-53C0-44D8-AF02-DE59C87D303F}" dt="2023-06-07T09:42:52.908" v="82" actId="478"/>
          <ac:spMkLst>
            <pc:docMk/>
            <pc:sldMk cId="2536716417" sldId="261"/>
            <ac:spMk id="9" creationId="{864650A7-E68E-DCD4-2E1A-7212FE03F57F}"/>
          </ac:spMkLst>
        </pc:spChg>
      </pc:sldChg>
      <pc:sldChg chg="delSp modSp mod">
        <pc:chgData name="Jenkins Ayrton AWE" userId="cd00d182-58ec-41ed-88c4-233c7d61125a" providerId="ADAL" clId="{91F48A21-53C0-44D8-AF02-DE59C87D303F}" dt="2023-06-07T13:01:05.426" v="447" actId="14100"/>
        <pc:sldMkLst>
          <pc:docMk/>
          <pc:sldMk cId="732286599" sldId="263"/>
        </pc:sldMkLst>
        <pc:spChg chg="mod">
          <ac:chgData name="Jenkins Ayrton AWE" userId="cd00d182-58ec-41ed-88c4-233c7d61125a" providerId="ADAL" clId="{91F48A21-53C0-44D8-AF02-DE59C87D303F}" dt="2023-06-07T09:35:34.724" v="38" actId="14100"/>
          <ac:spMkLst>
            <pc:docMk/>
            <pc:sldMk cId="732286599" sldId="263"/>
            <ac:spMk id="4" creationId="{F4A58863-72F6-FAEE-8C2B-9D961BC42EAB}"/>
          </ac:spMkLst>
        </pc:spChg>
        <pc:spChg chg="del">
          <ac:chgData name="Jenkins Ayrton AWE" userId="cd00d182-58ec-41ed-88c4-233c7d61125a" providerId="ADAL" clId="{91F48A21-53C0-44D8-AF02-DE59C87D303F}" dt="2023-06-07T09:42:47.650" v="80" actId="478"/>
          <ac:spMkLst>
            <pc:docMk/>
            <pc:sldMk cId="732286599" sldId="263"/>
            <ac:spMk id="5" creationId="{3364D2B1-4606-9726-8487-E03DE1731415}"/>
          </ac:spMkLst>
        </pc:spChg>
        <pc:spChg chg="mod">
          <ac:chgData name="Jenkins Ayrton AWE" userId="cd00d182-58ec-41ed-88c4-233c7d61125a" providerId="ADAL" clId="{91F48A21-53C0-44D8-AF02-DE59C87D303F}" dt="2023-06-07T13:01:05.426" v="447" actId="14100"/>
          <ac:spMkLst>
            <pc:docMk/>
            <pc:sldMk cId="732286599" sldId="263"/>
            <ac:spMk id="9" creationId="{CFA0DFDA-1AA6-750E-8427-4D803ABE9D77}"/>
          </ac:spMkLst>
        </pc:spChg>
        <pc:grpChg chg="mod">
          <ac:chgData name="Jenkins Ayrton AWE" userId="cd00d182-58ec-41ed-88c4-233c7d61125a" providerId="ADAL" clId="{91F48A21-53C0-44D8-AF02-DE59C87D303F}" dt="2023-06-07T09:35:34.740" v="39" actId="14100"/>
          <ac:grpSpMkLst>
            <pc:docMk/>
            <pc:sldMk cId="732286599" sldId="263"/>
            <ac:grpSpMk id="7" creationId="{04D999E9-0FCF-787A-BF9C-4C0780D26096}"/>
          </ac:grpSpMkLst>
        </pc:grpChg>
      </pc:sldChg>
      <pc:sldChg chg="addSp delSp modSp mod">
        <pc:chgData name="Jenkins Ayrton AWE" userId="cd00d182-58ec-41ed-88c4-233c7d61125a" providerId="ADAL" clId="{91F48A21-53C0-44D8-AF02-DE59C87D303F}" dt="2023-06-07T10:57:33.793" v="439" actId="1076"/>
        <pc:sldMkLst>
          <pc:docMk/>
          <pc:sldMk cId="1598445577" sldId="264"/>
        </pc:sldMkLst>
        <pc:spChg chg="mod">
          <ac:chgData name="Jenkins Ayrton AWE" userId="cd00d182-58ec-41ed-88c4-233c7d61125a" providerId="ADAL" clId="{91F48A21-53C0-44D8-AF02-DE59C87D303F}" dt="2023-06-07T10:17:00.336" v="142" actId="20577"/>
          <ac:spMkLst>
            <pc:docMk/>
            <pc:sldMk cId="1598445577" sldId="264"/>
            <ac:spMk id="3" creationId="{E9767AE8-64C4-4A90-B14D-DA43B5839BE6}"/>
          </ac:spMkLst>
        </pc:spChg>
        <pc:spChg chg="add del mod">
          <ac:chgData name="Jenkins Ayrton AWE" userId="cd00d182-58ec-41ed-88c4-233c7d61125a" providerId="ADAL" clId="{91F48A21-53C0-44D8-AF02-DE59C87D303F}" dt="2023-06-07T09:42:28.956" v="69" actId="478"/>
          <ac:spMkLst>
            <pc:docMk/>
            <pc:sldMk cId="1598445577" sldId="264"/>
            <ac:spMk id="5" creationId="{FE32BD46-931C-582C-C0E2-909578D4D19C}"/>
          </ac:spMkLst>
        </pc:spChg>
        <pc:spChg chg="mod">
          <ac:chgData name="Jenkins Ayrton AWE" userId="cd00d182-58ec-41ed-88c4-233c7d61125a" providerId="ADAL" clId="{91F48A21-53C0-44D8-AF02-DE59C87D303F}" dt="2023-06-07T10:56:52.777" v="427" actId="14100"/>
          <ac:spMkLst>
            <pc:docMk/>
            <pc:sldMk cId="1598445577" sldId="264"/>
            <ac:spMk id="8" creationId="{9E89D5B5-3985-8316-E78B-E7753E914732}"/>
          </ac:spMkLst>
        </pc:spChg>
        <pc:spChg chg="mod topLvl">
          <ac:chgData name="Jenkins Ayrton AWE" userId="cd00d182-58ec-41ed-88c4-233c7d61125a" providerId="ADAL" clId="{91F48A21-53C0-44D8-AF02-DE59C87D303F}" dt="2023-06-07T10:57:33.793" v="439" actId="1076"/>
          <ac:spMkLst>
            <pc:docMk/>
            <pc:sldMk cId="1598445577" sldId="264"/>
            <ac:spMk id="13" creationId="{E774CC57-0091-1410-C8FD-77C5025219FF}"/>
          </ac:spMkLst>
        </pc:spChg>
        <pc:grpChg chg="mod">
          <ac:chgData name="Jenkins Ayrton AWE" userId="cd00d182-58ec-41ed-88c4-233c7d61125a" providerId="ADAL" clId="{91F48A21-53C0-44D8-AF02-DE59C87D303F}" dt="2023-06-07T10:14:22.051" v="120" actId="1035"/>
          <ac:grpSpMkLst>
            <pc:docMk/>
            <pc:sldMk cId="1598445577" sldId="264"/>
            <ac:grpSpMk id="6" creationId="{16ECF44B-ECCC-74F5-6500-89CDA568F2B6}"/>
          </ac:grpSpMkLst>
        </pc:grpChg>
        <pc:grpChg chg="add mod">
          <ac:chgData name="Jenkins Ayrton AWE" userId="cd00d182-58ec-41ed-88c4-233c7d61125a" providerId="ADAL" clId="{91F48A21-53C0-44D8-AF02-DE59C87D303F}" dt="2023-06-07T10:56:56.761" v="428" actId="14100"/>
          <ac:grpSpMkLst>
            <pc:docMk/>
            <pc:sldMk cId="1598445577" sldId="264"/>
            <ac:grpSpMk id="10" creationId="{91440B2A-6925-3BAA-F640-00E73F09D8F7}"/>
          </ac:grpSpMkLst>
        </pc:grpChg>
        <pc:grpChg chg="del">
          <ac:chgData name="Jenkins Ayrton AWE" userId="cd00d182-58ec-41ed-88c4-233c7d61125a" providerId="ADAL" clId="{91F48A21-53C0-44D8-AF02-DE59C87D303F}" dt="2023-06-07T09:51:24.764" v="85" actId="165"/>
          <ac:grpSpMkLst>
            <pc:docMk/>
            <pc:sldMk cId="1598445577" sldId="264"/>
            <ac:grpSpMk id="14" creationId="{C576E45C-E044-EB78-131D-76794AD584BB}"/>
          </ac:grpSpMkLst>
        </pc:grpChg>
        <pc:picChg chg="add mod modCrop">
          <ac:chgData name="Jenkins Ayrton AWE" userId="cd00d182-58ec-41ed-88c4-233c7d61125a" providerId="ADAL" clId="{91F48A21-53C0-44D8-AF02-DE59C87D303F}" dt="2023-06-07T10:57:27.416" v="437" actId="14100"/>
          <ac:picMkLst>
            <pc:docMk/>
            <pc:sldMk cId="1598445577" sldId="264"/>
            <ac:picMk id="4" creationId="{5FAD2856-62E7-ADA9-D677-6F049E25033F}"/>
          </ac:picMkLst>
        </pc:picChg>
        <pc:picChg chg="del mod topLvl">
          <ac:chgData name="Jenkins Ayrton AWE" userId="cd00d182-58ec-41ed-88c4-233c7d61125a" providerId="ADAL" clId="{91F48A21-53C0-44D8-AF02-DE59C87D303F}" dt="2023-06-07T09:51:27.532" v="86" actId="478"/>
          <ac:picMkLst>
            <pc:docMk/>
            <pc:sldMk cId="1598445577" sldId="264"/>
            <ac:picMk id="12" creationId="{99751D74-52BD-816B-0850-56C44DA32D3C}"/>
          </ac:picMkLst>
        </pc:picChg>
      </pc:sldChg>
      <pc:sldChg chg="addSp delSp modSp mod">
        <pc:chgData name="Jenkins Ayrton AWE" userId="cd00d182-58ec-41ed-88c4-233c7d61125a" providerId="ADAL" clId="{91F48A21-53C0-44D8-AF02-DE59C87D303F}" dt="2023-06-07T10:31:07.969" v="420" actId="123"/>
        <pc:sldMkLst>
          <pc:docMk/>
          <pc:sldMk cId="632205300" sldId="265"/>
        </pc:sldMkLst>
        <pc:spChg chg="add del mod">
          <ac:chgData name="Jenkins Ayrton AWE" userId="cd00d182-58ec-41ed-88c4-233c7d61125a" providerId="ADAL" clId="{91F48A21-53C0-44D8-AF02-DE59C87D303F}" dt="2023-06-07T09:42:35.441" v="75" actId="478"/>
          <ac:spMkLst>
            <pc:docMk/>
            <pc:sldMk cId="632205300" sldId="265"/>
            <ac:spMk id="5" creationId="{24821806-AD21-A1E2-97F0-06948A5B57CC}"/>
          </ac:spMkLst>
        </pc:spChg>
        <pc:spChg chg="mod">
          <ac:chgData name="Jenkins Ayrton AWE" userId="cd00d182-58ec-41ed-88c4-233c7d61125a" providerId="ADAL" clId="{91F48A21-53C0-44D8-AF02-DE59C87D303F}" dt="2023-06-07T10:31:07.969" v="420" actId="123"/>
          <ac:spMkLst>
            <pc:docMk/>
            <pc:sldMk cId="632205300" sldId="265"/>
            <ac:spMk id="7" creationId="{76F6B39A-2DE5-EB2F-79C8-C4F9C84E6DAD}"/>
          </ac:spMkLst>
        </pc:spChg>
      </pc:sldChg>
      <pc:sldChg chg="addSp delSp modSp mod">
        <pc:chgData name="Jenkins Ayrton AWE" userId="cd00d182-58ec-41ed-88c4-233c7d61125a" providerId="ADAL" clId="{91F48A21-53C0-44D8-AF02-DE59C87D303F}" dt="2023-06-07T10:24:38.538" v="308" actId="20577"/>
        <pc:sldMkLst>
          <pc:docMk/>
          <pc:sldMk cId="448056080" sldId="266"/>
        </pc:sldMkLst>
        <pc:spChg chg="mod">
          <ac:chgData name="Jenkins Ayrton AWE" userId="cd00d182-58ec-41ed-88c4-233c7d61125a" providerId="ADAL" clId="{91F48A21-53C0-44D8-AF02-DE59C87D303F}" dt="2023-06-07T10:24:38.538" v="308" actId="20577"/>
          <ac:spMkLst>
            <pc:docMk/>
            <pc:sldMk cId="448056080" sldId="266"/>
            <ac:spMk id="4" creationId="{D5F1DAB7-1902-750B-B3AC-93B3D24DE8CE}"/>
          </ac:spMkLst>
        </pc:spChg>
        <pc:spChg chg="add del mod">
          <ac:chgData name="Jenkins Ayrton AWE" userId="cd00d182-58ec-41ed-88c4-233c7d61125a" providerId="ADAL" clId="{91F48A21-53C0-44D8-AF02-DE59C87D303F}" dt="2023-06-07T09:42:38.981" v="77" actId="478"/>
          <ac:spMkLst>
            <pc:docMk/>
            <pc:sldMk cId="448056080" sldId="266"/>
            <ac:spMk id="5" creationId="{5697553C-F754-7E6F-207D-38FFFBBDD788}"/>
          </ac:spMkLst>
        </pc:spChg>
      </pc:sldChg>
      <pc:sldChg chg="delSp modSp mod">
        <pc:chgData name="Jenkins Ayrton AWE" userId="cd00d182-58ec-41ed-88c4-233c7d61125a" providerId="ADAL" clId="{91F48A21-53C0-44D8-AF02-DE59C87D303F}" dt="2023-06-07T09:42:44.605" v="79" actId="478"/>
        <pc:sldMkLst>
          <pc:docMk/>
          <pc:sldMk cId="1390632078" sldId="267"/>
        </pc:sldMkLst>
        <pc:spChg chg="del mod">
          <ac:chgData name="Jenkins Ayrton AWE" userId="cd00d182-58ec-41ed-88c4-233c7d61125a" providerId="ADAL" clId="{91F48A21-53C0-44D8-AF02-DE59C87D303F}" dt="2023-06-07T09:42:44.605" v="79" actId="478"/>
          <ac:spMkLst>
            <pc:docMk/>
            <pc:sldMk cId="1390632078" sldId="267"/>
            <ac:spMk id="5" creationId="{3364D2B1-4606-9726-8487-E03DE1731415}"/>
          </ac:spMkLst>
        </pc:spChg>
        <pc:spChg chg="mod">
          <ac:chgData name="Jenkins Ayrton AWE" userId="cd00d182-58ec-41ed-88c4-233c7d61125a" providerId="ADAL" clId="{91F48A21-53C0-44D8-AF02-DE59C87D303F}" dt="2023-06-07T09:35:33.302" v="20" actId="20577"/>
          <ac:spMkLst>
            <pc:docMk/>
            <pc:sldMk cId="1390632078" sldId="267"/>
            <ac:spMk id="17" creationId="{55C670C9-1BE7-8C8C-609E-6CA3330DB9EF}"/>
          </ac:spMkLst>
        </pc:spChg>
      </pc:sldChg>
      <pc:sldChg chg="addSp delSp modSp mod">
        <pc:chgData name="Jenkins Ayrton AWE" userId="cd00d182-58ec-41ed-88c4-233c7d61125a" providerId="ADAL" clId="{91F48A21-53C0-44D8-AF02-DE59C87D303F}" dt="2023-06-07T09:42:32.952" v="73" actId="478"/>
        <pc:sldMkLst>
          <pc:docMk/>
          <pc:sldMk cId="1988627939" sldId="268"/>
        </pc:sldMkLst>
        <pc:spChg chg="add del mod">
          <ac:chgData name="Jenkins Ayrton AWE" userId="cd00d182-58ec-41ed-88c4-233c7d61125a" providerId="ADAL" clId="{91F48A21-53C0-44D8-AF02-DE59C87D303F}" dt="2023-06-07T09:42:32.952" v="73" actId="478"/>
          <ac:spMkLst>
            <pc:docMk/>
            <pc:sldMk cId="1988627939" sldId="268"/>
            <ac:spMk id="5" creationId="{FE32BD46-931C-582C-C0E2-909578D4D19C}"/>
          </ac:spMkLst>
        </pc:spChg>
        <pc:spChg chg="mod">
          <ac:chgData name="Jenkins Ayrton AWE" userId="cd00d182-58ec-41ed-88c4-233c7d61125a" providerId="ADAL" clId="{91F48A21-53C0-44D8-AF02-DE59C87D303F}" dt="2023-06-07T09:35:34.201" v="26" actId="20577"/>
          <ac:spMkLst>
            <pc:docMk/>
            <pc:sldMk cId="1988627939" sldId="268"/>
            <ac:spMk id="11" creationId="{14414D3C-55C3-CB63-56D2-EA094D9FB94F}"/>
          </ac:spMkLst>
        </pc:spChg>
        <pc:spChg chg="mod">
          <ac:chgData name="Jenkins Ayrton AWE" userId="cd00d182-58ec-41ed-88c4-233c7d61125a" providerId="ADAL" clId="{91F48A21-53C0-44D8-AF02-DE59C87D303F}" dt="2023-06-07T09:35:34.254" v="28" actId="20577"/>
          <ac:spMkLst>
            <pc:docMk/>
            <pc:sldMk cId="1988627939" sldId="268"/>
            <ac:spMk id="12" creationId="{E22E3E98-F52A-C708-0117-876E2C32B467}"/>
          </ac:spMkLst>
        </pc:spChg>
        <pc:spChg chg="add del mod">
          <ac:chgData name="Jenkins Ayrton AWE" userId="cd00d182-58ec-41ed-88c4-233c7d61125a" providerId="ADAL" clId="{91F48A21-53C0-44D8-AF02-DE59C87D303F}" dt="2023-06-07T09:42:31.755" v="71" actId="478"/>
          <ac:spMkLst>
            <pc:docMk/>
            <pc:sldMk cId="1988627939" sldId="268"/>
            <ac:spMk id="21" creationId="{9DB2D5F8-E4B5-CEC4-02BD-715B5B6D1728}"/>
          </ac:spMkLst>
        </pc:spChg>
      </pc:sldChg>
    </pc:docChg>
  </pc:docChgLst>
  <pc:docChgLst>
    <pc:chgData name="Jenkins Ayrton AWE" userId="cd00d182-58ec-41ed-88c4-233c7d61125a" providerId="ADAL" clId="{07FDB5D9-CAA4-447D-BAD9-08495517F23E}"/>
    <pc:docChg chg="undo redo custSel modSld">
      <pc:chgData name="Jenkins Ayrton AWE" userId="cd00d182-58ec-41ed-88c4-233c7d61125a" providerId="ADAL" clId="{07FDB5D9-CAA4-447D-BAD9-08495517F23E}" dt="2023-06-08T17:55:02.150" v="60" actId="1076"/>
      <pc:docMkLst>
        <pc:docMk/>
      </pc:docMkLst>
      <pc:sldChg chg="modSp mod">
        <pc:chgData name="Jenkins Ayrton AWE" userId="cd00d182-58ec-41ed-88c4-233c7d61125a" providerId="ADAL" clId="{07FDB5D9-CAA4-447D-BAD9-08495517F23E}" dt="2023-06-08T17:52:04.377" v="25" actId="113"/>
        <pc:sldMkLst>
          <pc:docMk/>
          <pc:sldMk cId="607453612" sldId="256"/>
        </pc:sldMkLst>
        <pc:spChg chg="mod">
          <ac:chgData name="Jenkins Ayrton AWE" userId="cd00d182-58ec-41ed-88c4-233c7d61125a" providerId="ADAL" clId="{07FDB5D9-CAA4-447D-BAD9-08495517F23E}" dt="2023-06-08T17:52:04.377" v="25" actId="113"/>
          <ac:spMkLst>
            <pc:docMk/>
            <pc:sldMk cId="607453612" sldId="256"/>
            <ac:spMk id="9" creationId="{B9065200-83FD-D124-A504-155E8275AD43}"/>
          </ac:spMkLst>
        </pc:spChg>
        <pc:grpChg chg="mod">
          <ac:chgData name="Jenkins Ayrton AWE" userId="cd00d182-58ec-41ed-88c4-233c7d61125a" providerId="ADAL" clId="{07FDB5D9-CAA4-447D-BAD9-08495517F23E}" dt="2023-06-08T17:48:58.002" v="4"/>
          <ac:grpSpMkLst>
            <pc:docMk/>
            <pc:sldMk cId="607453612" sldId="256"/>
            <ac:grpSpMk id="7" creationId="{9F5778D2-5784-EE3E-5AEA-974DE10CFDF6}"/>
          </ac:grpSpMkLst>
        </pc:grpChg>
        <pc:picChg chg="mod">
          <ac:chgData name="Jenkins Ayrton AWE" userId="cd00d182-58ec-41ed-88c4-233c7d61125a" providerId="ADAL" clId="{07FDB5D9-CAA4-447D-BAD9-08495517F23E}" dt="2023-06-08T17:48:58.002" v="4"/>
          <ac:picMkLst>
            <pc:docMk/>
            <pc:sldMk cId="607453612" sldId="256"/>
            <ac:picMk id="3" creationId="{846CF642-A1B8-CF41-DA27-583EFD68260B}"/>
          </ac:picMkLst>
        </pc:picChg>
      </pc:sldChg>
      <pc:sldChg chg="modSp mod">
        <pc:chgData name="Jenkins Ayrton AWE" userId="cd00d182-58ec-41ed-88c4-233c7d61125a" providerId="ADAL" clId="{07FDB5D9-CAA4-447D-BAD9-08495517F23E}" dt="2023-06-08T17:54:07.924" v="58" actId="1076"/>
        <pc:sldMkLst>
          <pc:docMk/>
          <pc:sldMk cId="732286599" sldId="263"/>
        </pc:sldMkLst>
        <pc:spChg chg="mod">
          <ac:chgData name="Jenkins Ayrton AWE" userId="cd00d182-58ec-41ed-88c4-233c7d61125a" providerId="ADAL" clId="{07FDB5D9-CAA4-447D-BAD9-08495517F23E}" dt="2023-06-08T17:48:52.675" v="3"/>
          <ac:spMkLst>
            <pc:docMk/>
            <pc:sldMk cId="732286599" sldId="263"/>
            <ac:spMk id="4" creationId="{F4A58863-72F6-FAEE-8C2B-9D961BC42EAB}"/>
          </ac:spMkLst>
        </pc:spChg>
        <pc:spChg chg="mod">
          <ac:chgData name="Jenkins Ayrton AWE" userId="cd00d182-58ec-41ed-88c4-233c7d61125a" providerId="ADAL" clId="{07FDB5D9-CAA4-447D-BAD9-08495517F23E}" dt="2023-06-08T17:51:59.867" v="24" actId="113"/>
          <ac:spMkLst>
            <pc:docMk/>
            <pc:sldMk cId="732286599" sldId="263"/>
            <ac:spMk id="9" creationId="{CFA0DFDA-1AA6-750E-8427-4D803ABE9D77}"/>
          </ac:spMkLst>
        </pc:spChg>
        <pc:grpChg chg="mod">
          <ac:chgData name="Jenkins Ayrton AWE" userId="cd00d182-58ec-41ed-88c4-233c7d61125a" providerId="ADAL" clId="{07FDB5D9-CAA4-447D-BAD9-08495517F23E}" dt="2023-06-08T17:54:07.924" v="58" actId="1076"/>
          <ac:grpSpMkLst>
            <pc:docMk/>
            <pc:sldMk cId="732286599" sldId="263"/>
            <ac:grpSpMk id="7" creationId="{04D999E9-0FCF-787A-BF9C-4C0780D26096}"/>
          </ac:grpSpMkLst>
        </pc:grpChg>
      </pc:sldChg>
      <pc:sldChg chg="modSp mod">
        <pc:chgData name="Jenkins Ayrton AWE" userId="cd00d182-58ec-41ed-88c4-233c7d61125a" providerId="ADAL" clId="{07FDB5D9-CAA4-447D-BAD9-08495517F23E}" dt="2023-06-08T17:55:02.150" v="60" actId="1076"/>
        <pc:sldMkLst>
          <pc:docMk/>
          <pc:sldMk cId="1598445577" sldId="264"/>
        </pc:sldMkLst>
        <pc:spChg chg="mod">
          <ac:chgData name="Jenkins Ayrton AWE" userId="cd00d182-58ec-41ed-88c4-233c7d61125a" providerId="ADAL" clId="{07FDB5D9-CAA4-447D-BAD9-08495517F23E}" dt="2023-06-08T17:49:36.272" v="8" actId="20577"/>
          <ac:spMkLst>
            <pc:docMk/>
            <pc:sldMk cId="1598445577" sldId="264"/>
            <ac:spMk id="3" creationId="{E9767AE8-64C4-4A90-B14D-DA43B5839BE6}"/>
          </ac:spMkLst>
        </pc:spChg>
        <pc:spChg chg="mod">
          <ac:chgData name="Jenkins Ayrton AWE" userId="cd00d182-58ec-41ed-88c4-233c7d61125a" providerId="ADAL" clId="{07FDB5D9-CAA4-447D-BAD9-08495517F23E}" dt="2023-06-08T17:47:34.433" v="0" actId="20577"/>
          <ac:spMkLst>
            <pc:docMk/>
            <pc:sldMk cId="1598445577" sldId="264"/>
            <ac:spMk id="8" creationId="{9E89D5B5-3985-8316-E78B-E7753E914732}"/>
          </ac:spMkLst>
        </pc:spChg>
        <pc:spChg chg="mod">
          <ac:chgData name="Jenkins Ayrton AWE" userId="cd00d182-58ec-41ed-88c4-233c7d61125a" providerId="ADAL" clId="{07FDB5D9-CAA4-447D-BAD9-08495517F23E}" dt="2023-06-08T17:51:34.973" v="21" actId="113"/>
          <ac:spMkLst>
            <pc:docMk/>
            <pc:sldMk cId="1598445577" sldId="264"/>
            <ac:spMk id="9" creationId="{F588295D-787C-17C5-C475-3CB661503C6D}"/>
          </ac:spMkLst>
        </pc:spChg>
        <pc:spChg chg="mod">
          <ac:chgData name="Jenkins Ayrton AWE" userId="cd00d182-58ec-41ed-88c4-233c7d61125a" providerId="ADAL" clId="{07FDB5D9-CAA4-447D-BAD9-08495517F23E}" dt="2023-06-08T17:55:02.150" v="60" actId="1076"/>
          <ac:spMkLst>
            <pc:docMk/>
            <pc:sldMk cId="1598445577" sldId="264"/>
            <ac:spMk id="13" creationId="{E774CC57-0091-1410-C8FD-77C5025219FF}"/>
          </ac:spMkLst>
        </pc:spChg>
      </pc:sldChg>
      <pc:sldChg chg="modSp mod">
        <pc:chgData name="Jenkins Ayrton AWE" userId="cd00d182-58ec-41ed-88c4-233c7d61125a" providerId="ADAL" clId="{07FDB5D9-CAA4-447D-BAD9-08495517F23E}" dt="2023-06-08T17:51:27.386" v="20" actId="113"/>
        <pc:sldMkLst>
          <pc:docMk/>
          <pc:sldMk cId="632205300" sldId="265"/>
        </pc:sldMkLst>
        <pc:spChg chg="mod">
          <ac:chgData name="Jenkins Ayrton AWE" userId="cd00d182-58ec-41ed-88c4-233c7d61125a" providerId="ADAL" clId="{07FDB5D9-CAA4-447D-BAD9-08495517F23E}" dt="2023-06-08T17:51:27.386" v="20" actId="113"/>
          <ac:spMkLst>
            <pc:docMk/>
            <pc:sldMk cId="632205300" sldId="265"/>
            <ac:spMk id="7" creationId="{76F6B39A-2DE5-EB2F-79C8-C4F9C84E6DAD}"/>
          </ac:spMkLst>
        </pc:spChg>
      </pc:sldChg>
      <pc:sldChg chg="modSp mod">
        <pc:chgData name="Jenkins Ayrton AWE" userId="cd00d182-58ec-41ed-88c4-233c7d61125a" providerId="ADAL" clId="{07FDB5D9-CAA4-447D-BAD9-08495517F23E}" dt="2023-06-08T17:53:52.200" v="57" actId="1076"/>
        <pc:sldMkLst>
          <pc:docMk/>
          <pc:sldMk cId="1390632078" sldId="267"/>
        </pc:sldMkLst>
        <pc:spChg chg="mod">
          <ac:chgData name="Jenkins Ayrton AWE" userId="cd00d182-58ec-41ed-88c4-233c7d61125a" providerId="ADAL" clId="{07FDB5D9-CAA4-447D-BAD9-08495517F23E}" dt="2023-06-08T17:51:54.169" v="23" actId="113"/>
          <ac:spMkLst>
            <pc:docMk/>
            <pc:sldMk cId="1390632078" sldId="267"/>
            <ac:spMk id="14" creationId="{9F17E0D9-BFDF-F9FC-7BB5-9DE47483924E}"/>
          </ac:spMkLst>
        </pc:spChg>
        <pc:grpChg chg="mod">
          <ac:chgData name="Jenkins Ayrton AWE" userId="cd00d182-58ec-41ed-88c4-233c7d61125a" providerId="ADAL" clId="{07FDB5D9-CAA4-447D-BAD9-08495517F23E}" dt="2023-06-08T17:53:52.200" v="57" actId="1076"/>
          <ac:grpSpMkLst>
            <pc:docMk/>
            <pc:sldMk cId="1390632078" sldId="267"/>
            <ac:grpSpMk id="15" creationId="{1A530FD1-899E-D81D-C1D8-44B3A6B89188}"/>
          </ac:grpSpMkLst>
        </pc:grpChg>
      </pc:sldChg>
      <pc:sldChg chg="modSp mod">
        <pc:chgData name="Jenkins Ayrton AWE" userId="cd00d182-58ec-41ed-88c4-233c7d61125a" providerId="ADAL" clId="{07FDB5D9-CAA4-447D-BAD9-08495517F23E}" dt="2023-06-08T17:53:16.768" v="42" actId="20577"/>
        <pc:sldMkLst>
          <pc:docMk/>
          <pc:sldMk cId="1988627939" sldId="268"/>
        </pc:sldMkLst>
        <pc:spChg chg="mod">
          <ac:chgData name="Jenkins Ayrton AWE" userId="cd00d182-58ec-41ed-88c4-233c7d61125a" providerId="ADAL" clId="{07FDB5D9-CAA4-447D-BAD9-08495517F23E}" dt="2023-06-08T17:53:16.768" v="42" actId="20577"/>
          <ac:spMkLst>
            <pc:docMk/>
            <pc:sldMk cId="1988627939" sldId="268"/>
            <ac:spMk id="3" creationId="{7E8BD998-281D-1705-9C6A-409D360DF73F}"/>
          </ac:spMkLst>
        </pc:spChg>
        <pc:spChg chg="mod">
          <ac:chgData name="Jenkins Ayrton AWE" userId="cd00d182-58ec-41ed-88c4-233c7d61125a" providerId="ADAL" clId="{07FDB5D9-CAA4-447D-BAD9-08495517F23E}" dt="2023-06-08T17:51:03.942" v="13" actId="113"/>
          <ac:spMkLst>
            <pc:docMk/>
            <pc:sldMk cId="1988627939" sldId="268"/>
            <ac:spMk id="11" creationId="{14414D3C-55C3-CB63-56D2-EA094D9FB94F}"/>
          </ac:spMkLst>
        </pc:spChg>
        <pc:spChg chg="mod">
          <ac:chgData name="Jenkins Ayrton AWE" userId="cd00d182-58ec-41ed-88c4-233c7d61125a" providerId="ADAL" clId="{07FDB5D9-CAA4-447D-BAD9-08495517F23E}" dt="2023-06-08T17:52:39.636" v="41" actId="14100"/>
          <ac:spMkLst>
            <pc:docMk/>
            <pc:sldMk cId="1988627939" sldId="268"/>
            <ac:spMk id="12" creationId="{E22E3E98-F52A-C708-0117-876E2C32B4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A5C27-041C-4F03-A0F0-3E30EFF5A1DE}" type="datetimeFigureOut">
              <a:rPr lang="en-GB" smtClean="0"/>
              <a:t>08/06/2023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E4DBA-2FA1-464F-9DDC-353DC2CECDBD}" type="slidenum">
              <a:rPr lang="en-GB" smtClean="0"/>
              <a:t>‹#›</a:t>
            </a:fld>
            <a:endParaRPr lang="en-GB" dirty="0"/>
          </a:p>
        </p:txBody>
      </p:sp>
    </p:spTree>
    <p:extLst>
      <p:ext uri="{BB962C8B-B14F-4D97-AF65-F5344CB8AC3E}">
        <p14:creationId xmlns:p14="http://schemas.microsoft.com/office/powerpoint/2010/main" val="31137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BE4DBA-2FA1-464F-9DDC-353DC2CECDBD}" type="slidenum">
              <a:rPr lang="en-GB" smtClean="0"/>
              <a:t>4</a:t>
            </a:fld>
            <a:endParaRPr lang="en-GB" dirty="0"/>
          </a:p>
        </p:txBody>
      </p:sp>
    </p:spTree>
    <p:extLst>
      <p:ext uri="{BB962C8B-B14F-4D97-AF65-F5344CB8AC3E}">
        <p14:creationId xmlns:p14="http://schemas.microsoft.com/office/powerpoint/2010/main" val="391442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BE4DBA-2FA1-464F-9DDC-353DC2CECDBD}" type="slidenum">
              <a:rPr lang="en-GB" smtClean="0"/>
              <a:t>5</a:t>
            </a:fld>
            <a:endParaRPr lang="en-GB" dirty="0"/>
          </a:p>
        </p:txBody>
      </p:sp>
    </p:spTree>
    <p:extLst>
      <p:ext uri="{BB962C8B-B14F-4D97-AF65-F5344CB8AC3E}">
        <p14:creationId xmlns:p14="http://schemas.microsoft.com/office/powerpoint/2010/main" val="145270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1.jpg"/><Relationship Id="rId7" Type="http://schemas.openxmlformats.org/officeDocument/2006/relationships/slide" Target="../slides/slide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slide" Target="../slides/slide7.xml"/><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18" Type="http://schemas.openxmlformats.org/officeDocument/2006/relationships/slide" Target="../slides/slide3.xml"/><Relationship Id="rId3" Type="http://schemas.openxmlformats.org/officeDocument/2006/relationships/slideLayout" Target="../slideLayouts/slideLayout4.xml"/><Relationship Id="rId21" Type="http://schemas.openxmlformats.org/officeDocument/2006/relationships/image" Target="../media/image4.png"/><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8.emf"/><Relationship Id="rId20" Type="http://schemas.openxmlformats.org/officeDocument/2006/relationships/slide" Target="../slides/slide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7.emf"/><Relationship Id="rId10" Type="http://schemas.openxmlformats.org/officeDocument/2006/relationships/slideLayout" Target="../slideLayouts/slideLayout11.xml"/><Relationship Id="rId19" Type="http://schemas.openxmlformats.org/officeDocument/2006/relationships/slide" Target="../slides/slide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5"/>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 name="Title 1">
            <a:extLst>
              <a:ext uri="{FF2B5EF4-FFF2-40B4-BE49-F238E27FC236}">
                <a16:creationId xmlns:a16="http://schemas.microsoft.com/office/drawing/2014/main" id="{233045AE-FDB0-A880-8FAA-2F3BF4937629}"/>
              </a:ext>
            </a:extLst>
          </p:cNvPr>
          <p:cNvSpPr txBox="1">
            <a:spLocks/>
          </p:cNvSpPr>
          <p:nvPr userDrawn="1"/>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P3.2-599</a:t>
            </a:r>
            <a:endParaRPr lang="en-AT" sz="1200" b="1" dirty="0">
              <a:solidFill>
                <a:schemeClr val="bg1"/>
              </a:solidFill>
              <a:latin typeface="Arial" panose="020B0604020202020204" pitchFamily="34" charset="0"/>
              <a:cs typeface="Arial" panose="020B0604020202020204" pitchFamily="34" charset="0"/>
            </a:endParaRPr>
          </a:p>
        </p:txBody>
      </p:sp>
      <p:pic>
        <p:nvPicPr>
          <p:cNvPr id="7" name="Picture 6" descr="AWE logo NEW white on green with border">
            <a:extLst>
              <a:ext uri="{FF2B5EF4-FFF2-40B4-BE49-F238E27FC236}">
                <a16:creationId xmlns:a16="http://schemas.microsoft.com/office/drawing/2014/main" id="{60D2A745-0053-86B6-48AB-4F8978FCB583}"/>
              </a:ext>
            </a:extLst>
          </p:cNvPr>
          <p:cNvPicPr>
            <a:picLocks noChangeAspect="1" noChangeArrowheads="1"/>
          </p:cNvPicPr>
          <p:nvPr userDrawn="1"/>
        </p:nvPicPr>
        <p:blipFill>
          <a:blip r:embed="rId6" cstate="print">
            <a:clrChange>
              <a:clrFrom>
                <a:srgbClr val="00747A"/>
              </a:clrFrom>
              <a:clrTo>
                <a:srgbClr val="00747A">
                  <a:alpha val="0"/>
                </a:srgbClr>
              </a:clrTo>
            </a:clrChange>
          </a:blip>
          <a:srcRect/>
          <a:stretch>
            <a:fillRect/>
          </a:stretch>
        </p:blipFill>
        <p:spPr bwMode="auto">
          <a:xfrm>
            <a:off x="10676043" y="-241213"/>
            <a:ext cx="1515958" cy="1483417"/>
          </a:xfrm>
          <a:prstGeom prst="rect">
            <a:avLst/>
          </a:prstGeom>
          <a:noFill/>
        </p:spPr>
      </p:pic>
      <p:sp>
        <p:nvSpPr>
          <p:cNvPr id="8" name="TextBox 7">
            <a:extLst>
              <a:ext uri="{FF2B5EF4-FFF2-40B4-BE49-F238E27FC236}">
                <a16:creationId xmlns:a16="http://schemas.microsoft.com/office/drawing/2014/main" id="{0AA71C8E-23B0-AFA0-5AD6-2CBC76B03E02}"/>
              </a:ext>
            </a:extLst>
          </p:cNvPr>
          <p:cNvSpPr txBox="1"/>
          <p:nvPr userDrawn="1"/>
        </p:nvSpPr>
        <p:spPr>
          <a:xfrm>
            <a:off x="4298021" y="-15548"/>
            <a:ext cx="3610246" cy="261610"/>
          </a:xfrm>
          <a:prstGeom prst="rect">
            <a:avLst/>
          </a:prstGeom>
          <a:noFill/>
        </p:spPr>
        <p:txBody>
          <a:bodyPr wrap="square">
            <a:spAutoFit/>
          </a:bodyPr>
          <a:lstStyle/>
          <a:p>
            <a:pPr algn="ctr"/>
            <a:r>
              <a:rPr lang="en-GB" sz="1100" b="0" i="0" u="none" strike="noStrike" baseline="0" dirty="0">
                <a:solidFill>
                  <a:schemeClr val="bg1"/>
                </a:solidFill>
                <a:latin typeface="Arial Nova Cond Light" panose="020B0306020202020204" pitchFamily="34" charset="0"/>
                <a:cs typeface="Arial" panose="020B0604020202020204" pitchFamily="34" charset="0"/>
              </a:rPr>
              <a:t>UK Ministry of Defence © Crown Owned Copyright 2023/AWE</a:t>
            </a:r>
            <a:endParaRPr lang="en-GB" sz="1100" dirty="0">
              <a:solidFill>
                <a:schemeClr val="bg1"/>
              </a:solidFill>
              <a:latin typeface="Arial Nova Cond Light" panose="020B0306020202020204" pitchFamily="34" charset="0"/>
              <a:cs typeface="Arial" panose="020B0604020202020204" pitchFamily="34" charset="0"/>
            </a:endParaRPr>
          </a:p>
        </p:txBody>
      </p:sp>
      <p:sp>
        <p:nvSpPr>
          <p:cNvPr id="10" name="Rectangle: Rounded Corners 9">
            <a:hlinkClick r:id="rId7" action="ppaction://hlinksldjump"/>
            <a:extLst>
              <a:ext uri="{FF2B5EF4-FFF2-40B4-BE49-F238E27FC236}">
                <a16:creationId xmlns:a16="http://schemas.microsoft.com/office/drawing/2014/main" id="{1A6C12C6-5637-6E5C-FB86-529387C0F9FB}"/>
              </a:ext>
            </a:extLst>
          </p:cNvPr>
          <p:cNvSpPr/>
          <p:nvPr userDrawn="1"/>
        </p:nvSpPr>
        <p:spPr>
          <a:xfrm>
            <a:off x="319941"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INTRODUCTION</a:t>
            </a:r>
          </a:p>
        </p:txBody>
      </p:sp>
      <p:sp>
        <p:nvSpPr>
          <p:cNvPr id="11" name="Rectangle: Rounded Corners 10">
            <a:hlinkClick r:id="rId8" action="ppaction://hlinksldjump"/>
            <a:extLst>
              <a:ext uri="{FF2B5EF4-FFF2-40B4-BE49-F238E27FC236}">
                <a16:creationId xmlns:a16="http://schemas.microsoft.com/office/drawing/2014/main" id="{1E563701-1614-B5E3-BEF8-5DA4B7A1DC53}"/>
              </a:ext>
            </a:extLst>
          </p:cNvPr>
          <p:cNvSpPr/>
          <p:nvPr userDrawn="1"/>
        </p:nvSpPr>
        <p:spPr>
          <a:xfrm>
            <a:off x="2822617"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PARTICULATE</a:t>
            </a:r>
          </a:p>
        </p:txBody>
      </p:sp>
      <p:sp>
        <p:nvSpPr>
          <p:cNvPr id="13" name="Rectangle: Rounded Corners 12">
            <a:hlinkClick r:id="rId9" action="ppaction://hlinksldjump"/>
            <a:extLst>
              <a:ext uri="{FF2B5EF4-FFF2-40B4-BE49-F238E27FC236}">
                <a16:creationId xmlns:a16="http://schemas.microsoft.com/office/drawing/2014/main" id="{4432B3C6-E259-E08E-A442-94D7A9AD14B5}"/>
              </a:ext>
            </a:extLst>
          </p:cNvPr>
          <p:cNvSpPr/>
          <p:nvPr userDrawn="1"/>
        </p:nvSpPr>
        <p:spPr>
          <a:xfrm>
            <a:off x="7565233"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NOBLE GAS</a:t>
            </a:r>
          </a:p>
        </p:txBody>
      </p:sp>
      <p:sp>
        <p:nvSpPr>
          <p:cNvPr id="15" name="Rectangle: Rounded Corners 14">
            <a:hlinkClick r:id="rId10" action="ppaction://hlinksldjump"/>
            <a:extLst>
              <a:ext uri="{FF2B5EF4-FFF2-40B4-BE49-F238E27FC236}">
                <a16:creationId xmlns:a16="http://schemas.microsoft.com/office/drawing/2014/main" id="{5F9880FC-1165-079B-FD2C-3C77AE94E327}"/>
              </a:ext>
            </a:extLst>
          </p:cNvPr>
          <p:cNvSpPr/>
          <p:nvPr userDrawn="1"/>
        </p:nvSpPr>
        <p:spPr>
          <a:xfrm>
            <a:off x="10067907"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CONCLUSION</a:t>
            </a: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2" name="Picture 1">
            <a:hlinkClick r:id="" action="ppaction://hlinkshowjump?jump=firstslide"/>
            <a:extLst>
              <a:ext uri="{FF2B5EF4-FFF2-40B4-BE49-F238E27FC236}">
                <a16:creationId xmlns:a16="http://schemas.microsoft.com/office/drawing/2014/main" id="{A8458C0E-3FD6-0363-74BD-21F2CAF5F2DE}"/>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6" name="Picture 5">
            <a:hlinkClick r:id="" action="ppaction://hlinkshowjump?jump=nextslide"/>
            <a:extLst>
              <a:ext uri="{FF2B5EF4-FFF2-40B4-BE49-F238E27FC236}">
                <a16:creationId xmlns:a16="http://schemas.microsoft.com/office/drawing/2014/main" id="{CFB0EBC3-50C8-F8FE-931F-C2707A02679C}"/>
              </a:ext>
            </a:extLst>
          </p:cNvPr>
          <p:cNvPicPr>
            <a:picLocks noChangeAspect="1"/>
          </p:cNvPicPr>
          <p:nvPr userDrawn="1"/>
        </p:nvPicPr>
        <p:blipFill>
          <a:blip r:embed="rId15"/>
          <a:stretch>
            <a:fillRect/>
          </a:stretch>
        </p:blipFill>
        <p:spPr>
          <a:xfrm>
            <a:off x="11629735" y="3923537"/>
            <a:ext cx="209550" cy="209550"/>
          </a:xfrm>
          <a:prstGeom prst="rect">
            <a:avLst/>
          </a:prstGeom>
        </p:spPr>
      </p:pic>
      <p:pic>
        <p:nvPicPr>
          <p:cNvPr id="8" name="Picture 7">
            <a:hlinkClick r:id="" action="ppaction://hlinkshowjump?jump=previousslide"/>
            <a:extLst>
              <a:ext uri="{FF2B5EF4-FFF2-40B4-BE49-F238E27FC236}">
                <a16:creationId xmlns:a16="http://schemas.microsoft.com/office/drawing/2014/main" id="{12744215-4AA0-E431-0C41-5C89C92AD758}"/>
              </a:ext>
            </a:extLst>
          </p:cNvPr>
          <p:cNvPicPr>
            <a:picLocks noChangeAspect="1"/>
          </p:cNvPicPr>
          <p:nvPr userDrawn="1"/>
        </p:nvPicPr>
        <p:blipFill>
          <a:blip r:embed="rId16"/>
          <a:stretch>
            <a:fillRect/>
          </a:stretch>
        </p:blipFill>
        <p:spPr>
          <a:xfrm>
            <a:off x="11206825" y="3928842"/>
            <a:ext cx="209550" cy="209550"/>
          </a:xfrm>
          <a:prstGeom prst="rect">
            <a:avLst/>
          </a:prstGeom>
        </p:spPr>
      </p:pic>
      <p:sp>
        <p:nvSpPr>
          <p:cNvPr id="10" name="Rectangle: Rounded Corners 9">
            <a:hlinkClick r:id="rId17" action="ppaction://hlinksldjump"/>
            <a:extLst>
              <a:ext uri="{FF2B5EF4-FFF2-40B4-BE49-F238E27FC236}">
                <a16:creationId xmlns:a16="http://schemas.microsoft.com/office/drawing/2014/main" id="{65B64CB7-F53F-B8F5-99B9-68B7263B18F5}"/>
              </a:ext>
            </a:extLst>
          </p:cNvPr>
          <p:cNvSpPr/>
          <p:nvPr userDrawn="1"/>
        </p:nvSpPr>
        <p:spPr>
          <a:xfrm>
            <a:off x="11060907" y="2647950"/>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INTRODUCTION</a:t>
            </a:r>
          </a:p>
        </p:txBody>
      </p:sp>
      <p:sp>
        <p:nvSpPr>
          <p:cNvPr id="15" name="Rectangle: Rounded Corners 14">
            <a:hlinkClick r:id="rId18" action="ppaction://hlinksldjump"/>
            <a:extLst>
              <a:ext uri="{FF2B5EF4-FFF2-40B4-BE49-F238E27FC236}">
                <a16:creationId xmlns:a16="http://schemas.microsoft.com/office/drawing/2014/main" id="{D10112C3-1541-26DD-A243-9B61F1813EF2}"/>
              </a:ext>
            </a:extLst>
          </p:cNvPr>
          <p:cNvSpPr/>
          <p:nvPr userDrawn="1"/>
        </p:nvSpPr>
        <p:spPr>
          <a:xfrm>
            <a:off x="11060907" y="2957512"/>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PARTICULATE</a:t>
            </a:r>
          </a:p>
        </p:txBody>
      </p:sp>
      <p:sp>
        <p:nvSpPr>
          <p:cNvPr id="21" name="Rectangle: Rounded Corners 20">
            <a:hlinkClick r:id="rId19" action="ppaction://hlinksldjump"/>
            <a:extLst>
              <a:ext uri="{FF2B5EF4-FFF2-40B4-BE49-F238E27FC236}">
                <a16:creationId xmlns:a16="http://schemas.microsoft.com/office/drawing/2014/main" id="{2CAC3BE6-324B-0979-C8DF-872F59A0D3B9}"/>
              </a:ext>
            </a:extLst>
          </p:cNvPr>
          <p:cNvSpPr/>
          <p:nvPr userDrawn="1"/>
        </p:nvSpPr>
        <p:spPr>
          <a:xfrm>
            <a:off x="11060907" y="3267074"/>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NOBLE GAS</a:t>
            </a:r>
          </a:p>
        </p:txBody>
      </p:sp>
      <p:sp>
        <p:nvSpPr>
          <p:cNvPr id="22" name="Rectangle: Rounded Corners 21">
            <a:hlinkClick r:id="rId20" action="ppaction://hlinksldjump"/>
            <a:extLst>
              <a:ext uri="{FF2B5EF4-FFF2-40B4-BE49-F238E27FC236}">
                <a16:creationId xmlns:a16="http://schemas.microsoft.com/office/drawing/2014/main" id="{52406105-49DA-41FB-6554-0F5EEABA0D2F}"/>
              </a:ext>
            </a:extLst>
          </p:cNvPr>
          <p:cNvSpPr/>
          <p:nvPr userDrawn="1"/>
        </p:nvSpPr>
        <p:spPr>
          <a:xfrm>
            <a:off x="11060907" y="3568628"/>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CONCLUSION</a:t>
            </a:r>
          </a:p>
        </p:txBody>
      </p:sp>
      <p:sp>
        <p:nvSpPr>
          <p:cNvPr id="23" name="TextBox 22">
            <a:extLst>
              <a:ext uri="{FF2B5EF4-FFF2-40B4-BE49-F238E27FC236}">
                <a16:creationId xmlns:a16="http://schemas.microsoft.com/office/drawing/2014/main" id="{6270791F-6910-00F0-1587-47B62F20F829}"/>
              </a:ext>
            </a:extLst>
          </p:cNvPr>
          <p:cNvSpPr txBox="1"/>
          <p:nvPr userDrawn="1"/>
        </p:nvSpPr>
        <p:spPr>
          <a:xfrm>
            <a:off x="0" y="6596390"/>
            <a:ext cx="4132053" cy="261610"/>
          </a:xfrm>
          <a:prstGeom prst="rect">
            <a:avLst/>
          </a:prstGeom>
          <a:noFill/>
        </p:spPr>
        <p:txBody>
          <a:bodyPr wrap="square">
            <a:spAutoFit/>
          </a:bodyPr>
          <a:lstStyle/>
          <a:p>
            <a:pPr algn="l"/>
            <a:r>
              <a:rPr lang="en-GB" sz="1050" b="0" i="0" u="none" strike="noStrike" baseline="0" dirty="0">
                <a:solidFill>
                  <a:schemeClr val="tx1"/>
                </a:solidFill>
                <a:latin typeface="Arial Nova Cond Light" panose="020B0306020202020204" pitchFamily="34" charset="0"/>
                <a:cs typeface="Arial" panose="020B0604020202020204" pitchFamily="34" charset="0"/>
              </a:rPr>
              <a:t>UK Ministry of Defence © Crown Owned Copyright 2023/AWE</a:t>
            </a:r>
            <a:endParaRPr lang="en-GB" sz="1050" dirty="0">
              <a:solidFill>
                <a:schemeClr val="tx1"/>
              </a:solidFill>
              <a:latin typeface="Arial Nova Cond Light" panose="020B0306020202020204" pitchFamily="34" charset="0"/>
              <a:cs typeface="Arial" panose="020B0604020202020204" pitchFamily="34" charset="0"/>
            </a:endParaRPr>
          </a:p>
        </p:txBody>
      </p:sp>
      <p:pic>
        <p:nvPicPr>
          <p:cNvPr id="24" name="Picture 23" descr="AWE logo NEW white on green with border">
            <a:extLst>
              <a:ext uri="{FF2B5EF4-FFF2-40B4-BE49-F238E27FC236}">
                <a16:creationId xmlns:a16="http://schemas.microsoft.com/office/drawing/2014/main" id="{3FEB2880-CA8B-B7B1-5C5F-59BA008AD078}"/>
              </a:ext>
            </a:extLst>
          </p:cNvPr>
          <p:cNvPicPr>
            <a:picLocks noChangeAspect="1" noChangeArrowheads="1"/>
          </p:cNvPicPr>
          <p:nvPr userDrawn="1"/>
        </p:nvPicPr>
        <p:blipFill>
          <a:blip r:embed="rId21" cstate="print">
            <a:clrChange>
              <a:clrFrom>
                <a:srgbClr val="00747A"/>
              </a:clrFrom>
              <a:clrTo>
                <a:srgbClr val="00747A">
                  <a:alpha val="0"/>
                </a:srgbClr>
              </a:clrTo>
            </a:clrChange>
          </a:blip>
          <a:srcRect/>
          <a:stretch>
            <a:fillRect/>
          </a:stretch>
        </p:blipFill>
        <p:spPr bwMode="auto">
          <a:xfrm>
            <a:off x="10676043" y="-241213"/>
            <a:ext cx="1515958" cy="1483417"/>
          </a:xfrm>
          <a:prstGeom prst="rect">
            <a:avLst/>
          </a:prstGeom>
          <a:noFill/>
        </p:spPr>
      </p:pic>
      <p:sp>
        <p:nvSpPr>
          <p:cNvPr id="25" name="Title 1">
            <a:extLst>
              <a:ext uri="{FF2B5EF4-FFF2-40B4-BE49-F238E27FC236}">
                <a16:creationId xmlns:a16="http://schemas.microsoft.com/office/drawing/2014/main" id="{7B257DE1-608D-5D32-1EB0-FD410C963913}"/>
              </a:ext>
            </a:extLst>
          </p:cNvPr>
          <p:cNvSpPr txBox="1">
            <a:spLocks/>
          </p:cNvSpPr>
          <p:nvPr userDrawn="1"/>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P3.2-599</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Advanced Spectroscopy in Support of Nuclear Explosion Monitoring</a:t>
            </a:r>
            <a:endParaRPr lang="en-AT"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Ayrton S. Jenkins, Matthew A. Goodwin</a:t>
            </a:r>
          </a:p>
          <a:p>
            <a:pPr algn="ctr"/>
            <a:r>
              <a:rPr lang="en-GB" sz="1400" dirty="0">
                <a:solidFill>
                  <a:schemeClr val="bg1"/>
                </a:solidFill>
                <a:latin typeface="Arial" panose="020B0604020202020204" pitchFamily="34" charset="0"/>
                <a:cs typeface="Arial" panose="020B0604020202020204" pitchFamily="34" charset="0"/>
              </a:rPr>
              <a:t>AWE, Aldermaston, UK</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a:t>
            </a:r>
            <a:r>
              <a:rPr lang="en-GB" sz="1200" dirty="0">
                <a:latin typeface="Arial" panose="020B0604020202020204" pitchFamily="34" charset="0"/>
                <a:cs typeface="Arial" panose="020B0604020202020204" pitchFamily="34" charset="0"/>
              </a:rPr>
              <a:t> Comprehensive Nuclear-Test-Ban Treaty Organisation (CTBTO) monitors for signatures of nuclear explosions through a variety of technologies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Why is radionuclide monitoring so important?</a:t>
            </a: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What is particulate monitoring?</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And how is work being undertaken to improve the sensitivity of measurement techniques used by the IMS to identify radionuclides?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Why is it important to monitor for radioxenon?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How does work that has been undertaken by the UK’s radionuclide lab, GBL15, help the IMS to better distinguish between civil nuclear activities and weapons tests?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How can techniques discussed in this poster be used to benefit the IMS, and future research planned by GBL15</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9975630-4154-F3D5-93C2-C3EEF6ECF4E2}"/>
              </a:ext>
            </a:extLst>
          </p:cNvPr>
          <p:cNvSpPr txBox="1"/>
          <p:nvPr/>
        </p:nvSpPr>
        <p:spPr>
          <a:xfrm>
            <a:off x="97653" y="1200890"/>
            <a:ext cx="5336612" cy="4832092"/>
          </a:xfrm>
          <a:prstGeom prst="rect">
            <a:avLst/>
          </a:prstGeom>
          <a:noFill/>
        </p:spPr>
        <p:txBody>
          <a:bodyPr wrap="square" rtlCol="0">
            <a:spAutoFit/>
          </a:bodyPr>
          <a:lstStyle/>
          <a:p>
            <a:pPr algn="just"/>
            <a:r>
              <a:rPr lang="en-GB" sz="1400" dirty="0">
                <a:latin typeface="Calibri" panose="020F0502020204030204" pitchFamily="34" charset="0"/>
                <a:cs typeface="Times New Roman" panose="02020603050405020304" pitchFamily="18" charset="0"/>
              </a:rPr>
              <a:t>The radionuclide station network of the International Monitoring System (IMS) is comprised of particulate and noble gas analysis, with a variety of spectroscopic techniques having been developed and in use to identify radionuclides which are indicative of a nuclear weapons test.</a:t>
            </a:r>
          </a:p>
          <a:p>
            <a:pPr algn="just"/>
            <a:endParaRPr lang="en-GB" sz="1400" dirty="0">
              <a:latin typeface="Calibri" panose="020F0502020204030204" pitchFamily="34" charset="0"/>
              <a:cs typeface="Times New Roman" panose="02020603050405020304" pitchFamily="18" charset="0"/>
            </a:endParaRPr>
          </a:p>
          <a:p>
            <a:pPr algn="just"/>
            <a:r>
              <a:rPr lang="en-GB" sz="1400" dirty="0">
                <a:latin typeface="Calibri" panose="020F0502020204030204" pitchFamily="34" charset="0"/>
                <a:cs typeface="Times New Roman" panose="02020603050405020304" pitchFamily="18" charset="0"/>
              </a:rPr>
              <a:t>Gamma (γ) singles spectroscopy uses the discrete energy of γ-rays emitted by decaying radionuclides to identify which nuclides are present in a sample. However, interference from the global radioxenon background,  Naturally Occurring Radioactive Material (NORM), and associated Compton continua hinder the sensitivity of the measurements, making it difficult to detect fission and activation products from a nuclear explosion without the development of more advanced spectroscopic techniques.</a:t>
            </a:r>
          </a:p>
          <a:p>
            <a:pPr algn="just"/>
            <a:endParaRPr lang="en-GB" sz="1400" dirty="0">
              <a:latin typeface="Calibri" panose="020F0502020204030204" pitchFamily="34" charset="0"/>
              <a:cs typeface="Times New Roman" panose="02020603050405020304" pitchFamily="18" charset="0"/>
            </a:endParaRPr>
          </a:p>
          <a:p>
            <a:pPr algn="just"/>
            <a:r>
              <a:rPr lang="en-GB" sz="1400" dirty="0">
                <a:latin typeface="Calibri" panose="020F0502020204030204" pitchFamily="34" charset="0"/>
                <a:cs typeface="Times New Roman" panose="02020603050405020304" pitchFamily="18" charset="0"/>
              </a:rPr>
              <a:t>Ongoing efforts to increase the sensitivity of measurements and reduce detection limits have seen the development of more advanced spectroscopic techniques, for example </a:t>
            </a:r>
            <a:r>
              <a:rPr lang="el-GR" sz="1400" dirty="0">
                <a:latin typeface="Calibri" panose="020F0502020204030204" pitchFamily="34" charset="0"/>
                <a:cs typeface="Times New Roman" panose="02020603050405020304" pitchFamily="18" charset="0"/>
              </a:rPr>
              <a:t>γ</a:t>
            </a:r>
            <a:r>
              <a:rPr lang="en-GB" sz="1400" dirty="0">
                <a:latin typeface="Calibri" panose="020F0502020204030204" pitchFamily="34" charset="0"/>
                <a:cs typeface="Times New Roman" panose="02020603050405020304" pitchFamily="18" charset="0"/>
              </a:rPr>
              <a:t>-</a:t>
            </a:r>
            <a:r>
              <a:rPr lang="el-GR" sz="1400" dirty="0">
                <a:latin typeface="Calibri" panose="020F0502020204030204" pitchFamily="34" charset="0"/>
                <a:cs typeface="Times New Roman" panose="02020603050405020304" pitchFamily="18" charset="0"/>
              </a:rPr>
              <a:t>γ</a:t>
            </a:r>
            <a:r>
              <a:rPr lang="en-GB" sz="1400" dirty="0">
                <a:latin typeface="Calibri" panose="020F0502020204030204" pitchFamily="34" charset="0"/>
                <a:cs typeface="Times New Roman" panose="02020603050405020304" pitchFamily="18" charset="0"/>
              </a:rPr>
              <a:t> coincidence spectroscopy to measure low-level particulate samples </a:t>
            </a:r>
            <a:r>
              <a:rPr lang="en-GB" sz="1400" baseline="30000" dirty="0">
                <a:latin typeface="Calibri" panose="020F0502020204030204" pitchFamily="34" charset="0"/>
                <a:cs typeface="Times New Roman" panose="02020603050405020304" pitchFamily="18" charset="0"/>
              </a:rPr>
              <a:t>[1]</a:t>
            </a:r>
            <a:r>
              <a:rPr lang="en-GB" sz="1400" dirty="0">
                <a:latin typeface="Calibri" panose="020F0502020204030204" pitchFamily="34" charset="0"/>
                <a:cs typeface="Times New Roman" panose="02020603050405020304" pitchFamily="18" charset="0"/>
              </a:rPr>
              <a:t>, and a high-resolution beta-gamma</a:t>
            </a:r>
            <a:r>
              <a:rPr lang="el-GR" sz="1400" dirty="0">
                <a:latin typeface="Calibri" panose="020F0502020204030204" pitchFamily="34" charset="0"/>
                <a:cs typeface="Times New Roman" panose="02020603050405020304" pitchFamily="18" charset="0"/>
              </a:rPr>
              <a:t> </a:t>
            </a:r>
            <a:r>
              <a:rPr lang="en-GB" sz="1400" dirty="0">
                <a:latin typeface="Calibri" panose="020F0502020204030204" pitchFamily="34" charset="0"/>
                <a:cs typeface="Times New Roman" panose="02020603050405020304" pitchFamily="18" charset="0"/>
              </a:rPr>
              <a:t>(</a:t>
            </a:r>
            <a:r>
              <a:rPr lang="el-GR" sz="1400" dirty="0">
                <a:latin typeface="Calibri" panose="020F0502020204030204" pitchFamily="34" charset="0"/>
                <a:cs typeface="Times New Roman" panose="02020603050405020304" pitchFamily="18" charset="0"/>
              </a:rPr>
              <a:t>β</a:t>
            </a:r>
            <a:r>
              <a:rPr lang="en-GB" sz="1400" dirty="0">
                <a:latin typeface="Calibri" panose="020F0502020204030204" pitchFamily="34" charset="0"/>
                <a:cs typeface="Times New Roman" panose="02020603050405020304" pitchFamily="18" charset="0"/>
              </a:rPr>
              <a:t>-</a:t>
            </a:r>
            <a:r>
              <a:rPr lang="el-GR" sz="1400" dirty="0">
                <a:latin typeface="Calibri" panose="020F0502020204030204" pitchFamily="34" charset="0"/>
                <a:cs typeface="Times New Roman" panose="02020603050405020304" pitchFamily="18" charset="0"/>
              </a:rPr>
              <a:t>γ</a:t>
            </a:r>
            <a:r>
              <a:rPr lang="en-GB" sz="1400" dirty="0">
                <a:latin typeface="Calibri" panose="020F0502020204030204" pitchFamily="34" charset="0"/>
                <a:cs typeface="Times New Roman" panose="02020603050405020304" pitchFamily="18" charset="0"/>
              </a:rPr>
              <a:t>) coincidence system, which has been developed at the UK’s CTBT radionuclide laboratory (GBL15), for radioxenon measurements </a:t>
            </a:r>
            <a:r>
              <a:rPr lang="en-GB" sz="1400" baseline="30000" dirty="0">
                <a:latin typeface="Calibri" panose="020F0502020204030204" pitchFamily="34" charset="0"/>
                <a:cs typeface="Times New Roman" panose="02020603050405020304" pitchFamily="18" charset="0"/>
              </a:rPr>
              <a:t>[2]</a:t>
            </a:r>
            <a:r>
              <a:rPr lang="en-GB" sz="1400" dirty="0">
                <a:latin typeface="Calibri" panose="020F0502020204030204" pitchFamily="34" charset="0"/>
                <a:cs typeface="Times New Roman" panose="02020603050405020304" pitchFamily="18" charset="0"/>
              </a:rPr>
              <a:t>. </a:t>
            </a:r>
          </a:p>
        </p:txBody>
      </p:sp>
      <p:grpSp>
        <p:nvGrpSpPr>
          <p:cNvPr id="7" name="Group 6">
            <a:extLst>
              <a:ext uri="{FF2B5EF4-FFF2-40B4-BE49-F238E27FC236}">
                <a16:creationId xmlns:a16="http://schemas.microsoft.com/office/drawing/2014/main" id="{9F5778D2-5784-EE3E-5AEA-974DE10CFDF6}"/>
              </a:ext>
            </a:extLst>
          </p:cNvPr>
          <p:cNvGrpSpPr/>
          <p:nvPr/>
        </p:nvGrpSpPr>
        <p:grpSpPr>
          <a:xfrm>
            <a:off x="5376671" y="1943100"/>
            <a:ext cx="5431960" cy="3840050"/>
            <a:chOff x="5680355" y="1942200"/>
            <a:chExt cx="4534162" cy="3205364"/>
          </a:xfrm>
        </p:grpSpPr>
        <p:pic>
          <p:nvPicPr>
            <p:cNvPr id="3" name="Picture 2">
              <a:extLst>
                <a:ext uri="{FF2B5EF4-FFF2-40B4-BE49-F238E27FC236}">
                  <a16:creationId xmlns:a16="http://schemas.microsoft.com/office/drawing/2014/main" id="{846CF642-A1B8-CF41-DA27-583EFD68260B}"/>
                </a:ext>
              </a:extLst>
            </p:cNvPr>
            <p:cNvPicPr>
              <a:picLocks noChangeAspect="1"/>
            </p:cNvPicPr>
            <p:nvPr/>
          </p:nvPicPr>
          <p:blipFill>
            <a:blip r:embed="rId2"/>
            <a:stretch>
              <a:fillRect/>
            </a:stretch>
          </p:blipFill>
          <p:spPr>
            <a:xfrm>
              <a:off x="5680355" y="1942200"/>
              <a:ext cx="4534162" cy="2319035"/>
            </a:xfrm>
            <a:prstGeom prst="rect">
              <a:avLst/>
            </a:prstGeom>
          </p:spPr>
        </p:pic>
        <p:sp>
          <p:nvSpPr>
            <p:cNvPr id="9" name="TextBox 8">
              <a:extLst>
                <a:ext uri="{FF2B5EF4-FFF2-40B4-BE49-F238E27FC236}">
                  <a16:creationId xmlns:a16="http://schemas.microsoft.com/office/drawing/2014/main" id="{B9065200-83FD-D124-A504-155E8275AD43}"/>
                </a:ext>
              </a:extLst>
            </p:cNvPr>
            <p:cNvSpPr txBox="1"/>
            <p:nvPr/>
          </p:nvSpPr>
          <p:spPr>
            <a:xfrm>
              <a:off x="5928189" y="4261235"/>
              <a:ext cx="3842535" cy="886329"/>
            </a:xfrm>
            <a:prstGeom prst="rect">
              <a:avLst/>
            </a:prstGeom>
            <a:noFill/>
          </p:spPr>
          <p:txBody>
            <a:bodyPr wrap="square" rtlCol="0">
              <a:spAutoFit/>
            </a:bodyPr>
            <a:lstStyle/>
            <a:p>
              <a:pPr algn="just"/>
              <a:r>
                <a:rPr lang="en-GB" sz="1050" b="1" dirty="0"/>
                <a:t>Figure 1. Map of the IMS radionuclide station network, consisting of 80 radionuclide stations. All stations have particulate monitoring capabilities, and half of the stations have additional noble gas monitoring capabilities, shown by the black and yellow circles. The IMS is supported by 16 radionuclide laboratories which provide additional independent reanalysis of particulate samples, and routine analysis of air samples for quality control. </a:t>
              </a:r>
            </a:p>
          </p:txBody>
        </p:sp>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Particulate (1/2)</a:t>
            </a:r>
            <a:endParaRPr lang="en-AT"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4A58863-72F6-FAEE-8C2B-9D961BC42EAB}"/>
              </a:ext>
            </a:extLst>
          </p:cNvPr>
          <p:cNvSpPr txBox="1"/>
          <p:nvPr/>
        </p:nvSpPr>
        <p:spPr>
          <a:xfrm>
            <a:off x="97654" y="1200890"/>
            <a:ext cx="4904652" cy="4401205"/>
          </a:xfrm>
          <a:prstGeom prst="rect">
            <a:avLst/>
          </a:prstGeom>
          <a:noFill/>
        </p:spPr>
        <p:txBody>
          <a:bodyPr wrap="square" rtlCol="0">
            <a:spAutoFit/>
          </a:bodyPr>
          <a:lstStyle/>
          <a:p>
            <a:pPr algn="just"/>
            <a:r>
              <a:rPr lang="en-GB" sz="1400" dirty="0"/>
              <a:t>Radionuclide particulate stations that form part of the IMS are used to monitor for fission and activation products by drawing air through a filter for 24 hours, collecting particulate material. The filter is left for a further 24 hours to allow short-lived NORM to decay which can otherwise hinder the measurement of nuclides of interest. A 24-hour measurement using a High-Purity Germanium (HPGe) detector is then conducted during which a </a:t>
            </a:r>
            <a:r>
              <a:rPr lang="el-GR" sz="1400" dirty="0">
                <a:latin typeface="Calibri" panose="020F0502020204030204" pitchFamily="34" charset="0"/>
                <a:cs typeface="Times New Roman" panose="02020603050405020304" pitchFamily="18" charset="0"/>
              </a:rPr>
              <a:t>γ</a:t>
            </a:r>
            <a:r>
              <a:rPr lang="en-GB" sz="1400" dirty="0">
                <a:latin typeface="Calibri" panose="020F0502020204030204" pitchFamily="34" charset="0"/>
                <a:cs typeface="Times New Roman" panose="02020603050405020304" pitchFamily="18" charset="0"/>
              </a:rPr>
              <a:t>-ray</a:t>
            </a:r>
            <a:r>
              <a:rPr lang="en-GB" sz="1400" dirty="0"/>
              <a:t> spectrum is produced, from which analysts can attempt to identify any radionuclides present on the filter </a:t>
            </a:r>
            <a:r>
              <a:rPr lang="en-GB" sz="1400" baseline="30000" dirty="0"/>
              <a:t>[1]</a:t>
            </a:r>
            <a:r>
              <a:rPr lang="en-GB" sz="1400" dirty="0"/>
              <a:t>.</a:t>
            </a:r>
          </a:p>
          <a:p>
            <a:pPr algn="just"/>
            <a:endParaRPr lang="en-GB" sz="1400" dirty="0"/>
          </a:p>
          <a:p>
            <a:pPr algn="just"/>
            <a:r>
              <a:rPr lang="el-GR" sz="1400" dirty="0"/>
              <a:t>γ</a:t>
            </a:r>
            <a:r>
              <a:rPr lang="en-GB" sz="1400" dirty="0"/>
              <a:t>-</a:t>
            </a:r>
            <a:r>
              <a:rPr lang="el-GR" sz="1400" dirty="0"/>
              <a:t>γ</a:t>
            </a:r>
            <a:r>
              <a:rPr lang="en-GB" sz="1400" dirty="0"/>
              <a:t> coincidence spectroscopy is an advanced technique that requires 2 or more photons to be detected within a coincidence time window (usually of the order of 1-100 nanoseconds), by multiple detectors. The probability of random noise matching a coincidence signal caused by a sample is very low, improving the signal-to-noise ratio and resulting in a significantly improved resolution at the expense of detector efficiency </a:t>
            </a:r>
            <a:r>
              <a:rPr lang="en-GB" sz="1400" baseline="30000" dirty="0"/>
              <a:t>[3]</a:t>
            </a:r>
            <a:r>
              <a:rPr lang="en-GB" sz="1400" dirty="0"/>
              <a:t>. Figure 2 clearly shows the improvement in resolution that </a:t>
            </a:r>
            <a:r>
              <a:rPr lang="el-GR" sz="1400" dirty="0"/>
              <a:t>γ</a:t>
            </a:r>
            <a:r>
              <a:rPr lang="en-GB" sz="1400" dirty="0"/>
              <a:t>-</a:t>
            </a:r>
            <a:r>
              <a:rPr lang="el-GR" sz="1400" dirty="0"/>
              <a:t>γ</a:t>
            </a:r>
            <a:r>
              <a:rPr lang="en-GB" sz="1400" dirty="0"/>
              <a:t> spectroscopy can offer by reducing the background, cleaning up the signal. </a:t>
            </a:r>
            <a:endParaRPr lang="en-GB" sz="1400" dirty="0">
              <a:highlight>
                <a:srgbClr val="FFFF00"/>
              </a:highlight>
            </a:endParaRPr>
          </a:p>
        </p:txBody>
      </p:sp>
      <p:grpSp>
        <p:nvGrpSpPr>
          <p:cNvPr id="7" name="Group 6">
            <a:extLst>
              <a:ext uri="{FF2B5EF4-FFF2-40B4-BE49-F238E27FC236}">
                <a16:creationId xmlns:a16="http://schemas.microsoft.com/office/drawing/2014/main" id="{04D999E9-0FCF-787A-BF9C-4C0780D26096}"/>
              </a:ext>
            </a:extLst>
          </p:cNvPr>
          <p:cNvGrpSpPr/>
          <p:nvPr/>
        </p:nvGrpSpPr>
        <p:grpSpPr>
          <a:xfrm>
            <a:off x="5110528" y="1657307"/>
            <a:ext cx="5524421" cy="3543386"/>
            <a:chOff x="6885863" y="1312360"/>
            <a:chExt cx="3687442" cy="2365140"/>
          </a:xfrm>
        </p:grpSpPr>
        <p:pic>
          <p:nvPicPr>
            <p:cNvPr id="8" name="Picture 7">
              <a:extLst>
                <a:ext uri="{FF2B5EF4-FFF2-40B4-BE49-F238E27FC236}">
                  <a16:creationId xmlns:a16="http://schemas.microsoft.com/office/drawing/2014/main" id="{207002CB-1F7E-CA9F-2869-904DDC1FB230}"/>
                </a:ext>
              </a:extLst>
            </p:cNvPr>
            <p:cNvPicPr>
              <a:picLocks noChangeAspect="1"/>
            </p:cNvPicPr>
            <p:nvPr/>
          </p:nvPicPr>
          <p:blipFill>
            <a:blip r:embed="rId2"/>
            <a:stretch>
              <a:fillRect/>
            </a:stretch>
          </p:blipFill>
          <p:spPr>
            <a:xfrm>
              <a:off x="6885863" y="1312360"/>
              <a:ext cx="3577521" cy="1979950"/>
            </a:xfrm>
            <a:prstGeom prst="rect">
              <a:avLst/>
            </a:prstGeom>
          </p:spPr>
        </p:pic>
        <p:sp>
          <p:nvSpPr>
            <p:cNvPr id="9" name="TextBox 8">
              <a:extLst>
                <a:ext uri="{FF2B5EF4-FFF2-40B4-BE49-F238E27FC236}">
                  <a16:creationId xmlns:a16="http://schemas.microsoft.com/office/drawing/2014/main" id="{CFA0DFDA-1AA6-750E-8427-4D803ABE9D77}"/>
                </a:ext>
              </a:extLst>
            </p:cNvPr>
            <p:cNvSpPr txBox="1"/>
            <p:nvPr/>
          </p:nvSpPr>
          <p:spPr>
            <a:xfrm>
              <a:off x="6885863" y="3292310"/>
              <a:ext cx="3687442" cy="385190"/>
            </a:xfrm>
            <a:prstGeom prst="rect">
              <a:avLst/>
            </a:prstGeom>
            <a:noFill/>
          </p:spPr>
          <p:txBody>
            <a:bodyPr wrap="square" rtlCol="0">
              <a:spAutoFit/>
            </a:bodyPr>
            <a:lstStyle/>
            <a:p>
              <a:pPr algn="just"/>
              <a:r>
                <a:rPr lang="en-GB" sz="1050" b="1" dirty="0"/>
                <a:t>Figure 2. </a:t>
              </a:r>
              <a:r>
                <a:rPr lang="el-GR" sz="1050" b="1" dirty="0"/>
                <a:t>γ</a:t>
              </a:r>
              <a:r>
                <a:rPr lang="en-GB" sz="1050" b="1" dirty="0"/>
                <a:t> singles spectroscopy (raw spectrum) and a 1596.2 keV gated </a:t>
              </a:r>
              <a:r>
                <a:rPr lang="el-GR" sz="1050" b="1" dirty="0"/>
                <a:t>γ-γ</a:t>
              </a:r>
              <a:r>
                <a:rPr lang="en-GB" sz="1050" b="1" dirty="0"/>
                <a:t> coincidence measurement of a </a:t>
              </a:r>
              <a:r>
                <a:rPr lang="en-GB" sz="1050" b="1" baseline="30000" dirty="0"/>
                <a:t>140</a:t>
              </a:r>
              <a:r>
                <a:rPr lang="en-GB" sz="1050" b="1" dirty="0"/>
                <a:t>La source. The background is reduced by a factor of 10</a:t>
              </a:r>
              <a:r>
                <a:rPr lang="en-GB" sz="1050" b="1" baseline="30000" dirty="0"/>
                <a:t>5</a:t>
              </a:r>
              <a:r>
                <a:rPr lang="en-GB" sz="1050" b="1" dirty="0"/>
                <a:t>, and an extremely clean </a:t>
              </a:r>
              <a:r>
                <a:rPr lang="en-GB" sz="1050" b="1" baseline="30000" dirty="0"/>
                <a:t>140</a:t>
              </a:r>
              <a:r>
                <a:rPr lang="en-GB" sz="1050" b="1" dirty="0"/>
                <a:t>La signature is extracted. Figure from Britton </a:t>
              </a:r>
              <a:r>
                <a:rPr lang="en-GB" sz="1050" b="1" i="1" dirty="0"/>
                <a:t>et al</a:t>
              </a:r>
              <a:r>
                <a:rPr lang="en-GB" sz="1050" b="1" dirty="0"/>
                <a:t> </a:t>
              </a:r>
              <a:r>
                <a:rPr lang="en-GB" sz="1050" b="1" baseline="30000" dirty="0"/>
                <a:t>[5]</a:t>
              </a:r>
              <a:r>
                <a:rPr lang="en-GB" sz="1050" b="1" dirty="0"/>
                <a:t>.</a:t>
              </a:r>
              <a:endParaRPr lang="en-GB" sz="1600" b="1" baseline="30000" dirty="0"/>
            </a:p>
          </p:txBody>
        </p:sp>
      </p:grpSp>
      <p:sp>
        <p:nvSpPr>
          <p:cNvPr id="11" name="TextBox 10">
            <a:extLst>
              <a:ext uri="{FF2B5EF4-FFF2-40B4-BE49-F238E27FC236}">
                <a16:creationId xmlns:a16="http://schemas.microsoft.com/office/drawing/2014/main" id="{BC34D322-D464-E0A4-CA18-30C74F7753E6}"/>
              </a:ext>
            </a:extLst>
          </p:cNvPr>
          <p:cNvSpPr txBox="1"/>
          <p:nvPr/>
        </p:nvSpPr>
        <p:spPr>
          <a:xfrm>
            <a:off x="97653" y="5685747"/>
            <a:ext cx="10365731" cy="954107"/>
          </a:xfrm>
          <a:prstGeom prst="rect">
            <a:avLst/>
          </a:prstGeom>
          <a:noFill/>
        </p:spPr>
        <p:txBody>
          <a:bodyPr wrap="square" rtlCol="0">
            <a:spAutoFit/>
          </a:bodyPr>
          <a:lstStyle/>
          <a:p>
            <a:pPr algn="just"/>
            <a:r>
              <a:rPr lang="en-GB" sz="1400" dirty="0"/>
              <a:t>This enhances the quality of measurements by enabling analysts to identify low-level radionuclides in samples that they may not have previously been able to detect, as well as identify signatures that would otherwise be too close in energy to distinguish through singles measurements.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l-GR" sz="1400" dirty="0"/>
              <a:t>γ</a:t>
            </a:r>
            <a:r>
              <a:rPr lang="en-GB" sz="1400" dirty="0"/>
              <a:t>-</a:t>
            </a:r>
            <a:r>
              <a:rPr lang="el-GR" sz="1400" dirty="0"/>
              <a:t>γ</a:t>
            </a:r>
            <a:r>
              <a:rPr lang="en-GB" sz="1400" dirty="0"/>
              <a:t> spectroscopy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has been shown to increase the sensitivity of measurements by multiple orders of magnitude for CTBT relevant radionuclides, for example one order of magnitude for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140</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Ba and two orders of magnitude for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136</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Cs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GB" dirty="0"/>
          </a:p>
        </p:txBody>
      </p:sp>
    </p:spTree>
    <p:extLst>
      <p:ext uri="{BB962C8B-B14F-4D97-AF65-F5344CB8AC3E}">
        <p14:creationId xmlns:p14="http://schemas.microsoft.com/office/powerpoint/2010/main" val="73228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Particulate (2/2)</a:t>
            </a:r>
            <a:endParaRPr lang="en-AT" sz="4800" dirty="0">
              <a:solidFill>
                <a:schemeClr val="bg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1A530FD1-899E-D81D-C1D8-44B3A6B89188}"/>
              </a:ext>
            </a:extLst>
          </p:cNvPr>
          <p:cNvGrpSpPr/>
          <p:nvPr/>
        </p:nvGrpSpPr>
        <p:grpSpPr>
          <a:xfrm>
            <a:off x="6427432" y="2017653"/>
            <a:ext cx="4314548" cy="3639457"/>
            <a:chOff x="6427432" y="1179522"/>
            <a:chExt cx="4314548" cy="3639457"/>
          </a:xfrm>
        </p:grpSpPr>
        <p:pic>
          <p:nvPicPr>
            <p:cNvPr id="13" name="Picture 12">
              <a:extLst>
                <a:ext uri="{FF2B5EF4-FFF2-40B4-BE49-F238E27FC236}">
                  <a16:creationId xmlns:a16="http://schemas.microsoft.com/office/drawing/2014/main" id="{4879CBC0-2671-1175-BB13-887587E29F25}"/>
                </a:ext>
              </a:extLst>
            </p:cNvPr>
            <p:cNvPicPr>
              <a:picLocks noChangeAspect="1"/>
            </p:cNvPicPr>
            <p:nvPr/>
          </p:nvPicPr>
          <p:blipFill>
            <a:blip r:embed="rId3"/>
            <a:stretch>
              <a:fillRect/>
            </a:stretch>
          </p:blipFill>
          <p:spPr>
            <a:xfrm>
              <a:off x="6427432" y="1179522"/>
              <a:ext cx="4248150" cy="2771775"/>
            </a:xfrm>
            <a:prstGeom prst="rect">
              <a:avLst/>
            </a:prstGeom>
          </p:spPr>
        </p:pic>
        <p:sp>
          <p:nvSpPr>
            <p:cNvPr id="14" name="TextBox 13">
              <a:extLst>
                <a:ext uri="{FF2B5EF4-FFF2-40B4-BE49-F238E27FC236}">
                  <a16:creationId xmlns:a16="http://schemas.microsoft.com/office/drawing/2014/main" id="{9F17E0D9-BFDF-F9FC-7BB5-9DE47483924E}"/>
                </a:ext>
              </a:extLst>
            </p:cNvPr>
            <p:cNvSpPr txBox="1"/>
            <p:nvPr/>
          </p:nvSpPr>
          <p:spPr>
            <a:xfrm>
              <a:off x="6569475" y="3918733"/>
              <a:ext cx="4172505" cy="900246"/>
            </a:xfrm>
            <a:prstGeom prst="rect">
              <a:avLst/>
            </a:prstGeom>
            <a:noFill/>
          </p:spPr>
          <p:txBody>
            <a:bodyPr wrap="square" rtlCol="0">
              <a:spAutoFit/>
            </a:bodyPr>
            <a:lstStyle/>
            <a:p>
              <a:pPr algn="just"/>
              <a:r>
                <a:rPr lang="en-GB" sz="1050" b="1" dirty="0"/>
                <a:t>Table 1. Comparison of the standard station measurement, and a coincidence measurement using the operational spare with and without a 24-hour delay at the RN67 station. Nuclides without a feasible coincidence signature or a poor cascade detection probability are denoted (d) and (p) respectively. Table from Britton </a:t>
              </a:r>
              <a:r>
                <a:rPr lang="en-GB" sz="1050" b="1" i="1" dirty="0"/>
                <a:t>et al</a:t>
              </a:r>
              <a:r>
                <a:rPr lang="en-GB" sz="1050" b="1" dirty="0"/>
                <a:t> </a:t>
              </a:r>
              <a:r>
                <a:rPr lang="en-GB" sz="1050" b="1" baseline="30000" dirty="0"/>
                <a:t>[1]</a:t>
              </a:r>
              <a:r>
                <a:rPr lang="en-GB" sz="1050" b="1" dirty="0"/>
                <a:t>.</a:t>
              </a:r>
              <a:endParaRPr lang="en-GB" sz="1600" b="1" dirty="0"/>
            </a:p>
          </p:txBody>
        </p:sp>
      </p:grpSp>
      <p:sp>
        <p:nvSpPr>
          <p:cNvPr id="17" name="TextBox 16">
            <a:extLst>
              <a:ext uri="{FF2B5EF4-FFF2-40B4-BE49-F238E27FC236}">
                <a16:creationId xmlns:a16="http://schemas.microsoft.com/office/drawing/2014/main" id="{55C670C9-1BE7-8C8C-609E-6CA3330DB9EF}"/>
              </a:ext>
            </a:extLst>
          </p:cNvPr>
          <p:cNvSpPr txBox="1"/>
          <p:nvPr/>
        </p:nvSpPr>
        <p:spPr>
          <a:xfrm>
            <a:off x="97653" y="1200890"/>
            <a:ext cx="6471822"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ea typeface="+mn-ea"/>
                <a:cs typeface="+mn-cs"/>
              </a:rPr>
              <a:t>The IMS requires radionuclide stations to have an uptime greater then 95%. When a detector fails and performance cannot be recovered it is replaced with a spare detector that is unpacked and cooled - a process that can take up to a week from initial</a:t>
            </a:r>
            <a:r>
              <a:rPr lang="en-GB" sz="1400" dirty="0">
                <a:solidFill>
                  <a:prstClr val="black"/>
                </a:solidFill>
              </a:rPr>
              <a:t> detector failure which already comes close to the downtime limit for the station</a:t>
            </a:r>
            <a:r>
              <a:rPr kumimoji="0" lang="en-GB" sz="1400" b="0" i="0" u="none" strike="noStrike" kern="1200" cap="none" spc="0" normalizeH="0" baseline="0" noProof="0" dirty="0">
                <a:ln>
                  <a:noFill/>
                </a:ln>
                <a:solidFill>
                  <a:prstClr val="black"/>
                </a:solidFill>
                <a:effectLst/>
                <a:uLnTx/>
                <a:uFillTx/>
                <a:ea typeface="+mn-ea"/>
                <a:cs typeface="+mn-cs"/>
              </a:rPr>
              <a:t>. For remote stations, such as the UK station RN67 at St Helena, the transport times needed to ship a spare detector are in excess of a week, and warm storage of detectors at the station can lead to performance issues such as build-up of detector dead layer.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ea typeface="+mn-ea"/>
                <a:cs typeface="+mn-cs"/>
              </a:rPr>
              <a:t>Currently, pre-cooled spare detectors that are ready for operation, called ‘Operational Spares’, are not widely utilised across the IMS. </a:t>
            </a:r>
            <a:r>
              <a:rPr lang="en-GB" sz="1400" dirty="0">
                <a:solidFill>
                  <a:prstClr val="black"/>
                </a:solidFill>
              </a:rPr>
              <a:t>If one of the detectors were to lose functionality the operational spare can be used to minimise station downtime to just a few hours </a:t>
            </a:r>
            <a:r>
              <a:rPr lang="en-GB" sz="1400" baseline="30000" dirty="0">
                <a:solidFill>
                  <a:prstClr val="black"/>
                </a:solidFill>
              </a:rPr>
              <a:t>[1]</a:t>
            </a:r>
            <a:r>
              <a:rPr lang="en-GB" sz="1400" dirty="0">
                <a:solidFill>
                  <a:prstClr val="black"/>
                </a:solidFill>
              </a:rPr>
              <a:t>.</a:t>
            </a:r>
            <a:endParaRPr lang="en-GB" sz="1400" dirty="0"/>
          </a:p>
          <a:p>
            <a:pPr algn="just">
              <a:defRPr/>
            </a:pPr>
            <a:endParaRPr kumimoji="0" lang="en-GB" sz="1400" b="0" i="0" u="none" strike="noStrike" kern="1200" cap="none" spc="0" normalizeH="0" baseline="0" noProof="0" dirty="0">
              <a:ln>
                <a:noFill/>
              </a:ln>
              <a:solidFill>
                <a:prstClr val="black"/>
              </a:solidFill>
              <a:effectLst/>
              <a:uLnTx/>
              <a:uFillTx/>
              <a:ea typeface="+mn-ea"/>
              <a:cs typeface="+mn-cs"/>
            </a:endParaRPr>
          </a:p>
          <a:p>
            <a:pPr algn="just">
              <a:defRPr/>
            </a:pPr>
            <a:r>
              <a:rPr lang="en-GB" sz="1400" dirty="0">
                <a:solidFill>
                  <a:prstClr val="black"/>
                </a:solidFill>
              </a:rPr>
              <a:t>Whilst not in operational use, t</a:t>
            </a:r>
            <a:r>
              <a:rPr kumimoji="0" lang="en-GB" sz="1400" b="0" i="0" u="none" strike="noStrike" kern="1200" cap="none" spc="0" normalizeH="0" baseline="0" noProof="0" dirty="0">
                <a:ln>
                  <a:noFill/>
                </a:ln>
                <a:solidFill>
                  <a:prstClr val="black"/>
                </a:solidFill>
                <a:effectLst/>
                <a:uLnTx/>
                <a:uFillTx/>
                <a:ea typeface="+mn-ea"/>
                <a:cs typeface="+mn-cs"/>
              </a:rPr>
              <a:t>he operational spare can be utilised as a second detector in a coincidence setup, allowing radionuclide stations to have improved sensitivity. This setup was trialled at RN67 by GBL15 </a:t>
            </a:r>
            <a:r>
              <a:rPr lang="en-GB" sz="1400" dirty="0">
                <a:solidFill>
                  <a:prstClr val="black"/>
                </a:solidFill>
              </a:rPr>
              <a:t>with </a:t>
            </a:r>
            <a:r>
              <a:rPr kumimoji="0" lang="en-GB" sz="1400" b="0" i="0" u="none" strike="noStrike" kern="1200" cap="none" spc="0" normalizeH="0" baseline="0" noProof="0" dirty="0">
                <a:ln>
                  <a:noFill/>
                </a:ln>
                <a:solidFill>
                  <a:prstClr val="black"/>
                </a:solidFill>
                <a:effectLst/>
                <a:uLnTx/>
                <a:uFillTx/>
                <a:ea typeface="+mn-ea"/>
                <a:cs typeface="+mn-cs"/>
              </a:rPr>
              <a:t>significantly enhanced sensitivity observed between the traditional station measurement with a 24-hour decay time, and a coincidence measurement without any delay, as shown in table 1. Removing the decay time from process would shorten the collection/measurement cycle by 24 hours, which is significant for volatile fission products, for example </a:t>
            </a:r>
            <a:r>
              <a:rPr kumimoji="0" lang="en-GB" sz="1400" b="0" i="0" u="none" strike="noStrike" kern="1200" cap="none" spc="0" normalizeH="0" baseline="30000" noProof="0" dirty="0">
                <a:ln>
                  <a:noFill/>
                </a:ln>
                <a:solidFill>
                  <a:prstClr val="black"/>
                </a:solidFill>
                <a:effectLst/>
                <a:uLnTx/>
                <a:uFillTx/>
                <a:ea typeface="+mn-ea"/>
                <a:cs typeface="+mn-cs"/>
              </a:rPr>
              <a:t>133</a:t>
            </a:r>
            <a:r>
              <a:rPr kumimoji="0" lang="en-GB" sz="1400" b="0" i="0" u="none" strike="noStrike" kern="1200" cap="none" spc="0" normalizeH="0" baseline="0" noProof="0" dirty="0">
                <a:ln>
                  <a:noFill/>
                </a:ln>
                <a:solidFill>
                  <a:prstClr val="black"/>
                </a:solidFill>
                <a:effectLst/>
                <a:uLnTx/>
                <a:uFillTx/>
                <a:ea typeface="+mn-ea"/>
                <a:cs typeface="+mn-cs"/>
              </a:rPr>
              <a:t>I (20.8h half-life), as well as other short-lived radionuclides, e.g. </a:t>
            </a:r>
            <a:r>
              <a:rPr kumimoji="0" lang="en-GB" sz="1400" b="0" i="0" u="none" strike="noStrike" kern="1200" cap="none" spc="0" normalizeH="0" baseline="30000" noProof="0" dirty="0">
                <a:ln>
                  <a:noFill/>
                </a:ln>
                <a:solidFill>
                  <a:prstClr val="black"/>
                </a:solidFill>
                <a:effectLst/>
                <a:uLnTx/>
                <a:uFillTx/>
                <a:ea typeface="+mn-ea"/>
                <a:cs typeface="+mn-cs"/>
              </a:rPr>
              <a:t>97</a:t>
            </a:r>
            <a:r>
              <a:rPr kumimoji="0" lang="en-GB" sz="1400" b="0" i="0" u="none" strike="noStrike" kern="1200" cap="none" spc="0" normalizeH="0" baseline="0" noProof="0" dirty="0">
                <a:ln>
                  <a:noFill/>
                </a:ln>
                <a:solidFill>
                  <a:prstClr val="black"/>
                </a:solidFill>
                <a:effectLst/>
                <a:uLnTx/>
                <a:uFillTx/>
                <a:ea typeface="+mn-ea"/>
                <a:cs typeface="+mn-cs"/>
              </a:rPr>
              <a:t>Zr (16.7h half-life). The combination of a shorter collection/measurement period and increased resolution using </a:t>
            </a:r>
            <a:r>
              <a:rPr lang="el-GR" sz="1400" dirty="0"/>
              <a:t>γ</a:t>
            </a:r>
            <a:r>
              <a:rPr lang="en-GB" sz="1400" dirty="0"/>
              <a:t>-</a:t>
            </a:r>
            <a:r>
              <a:rPr lang="el-GR" sz="1400" dirty="0"/>
              <a:t>γ</a:t>
            </a:r>
            <a:r>
              <a:rPr lang="en-GB" sz="1400" dirty="0"/>
              <a:t> spectroscopy resulted in</a:t>
            </a:r>
            <a:r>
              <a:rPr kumimoji="0" lang="en-GB" sz="1400" b="0" i="0" u="none" strike="noStrike" kern="1200" cap="none" spc="0" normalizeH="0" baseline="0" noProof="0" dirty="0">
                <a:ln>
                  <a:noFill/>
                </a:ln>
                <a:solidFill>
                  <a:prstClr val="black"/>
                </a:solidFill>
                <a:effectLst/>
                <a:uLnTx/>
                <a:uFillTx/>
                <a:ea typeface="+mn-ea"/>
                <a:cs typeface="+mn-cs"/>
              </a:rPr>
              <a:t> Minimum Detectable Activity (MDA) improvement factors of 17.75 and 17.22 respectively for the above mentioned radionuclides. </a:t>
            </a:r>
          </a:p>
        </p:txBody>
      </p:sp>
    </p:spTree>
    <p:extLst>
      <p:ext uri="{BB962C8B-B14F-4D97-AF65-F5344CB8AC3E}">
        <p14:creationId xmlns:p14="http://schemas.microsoft.com/office/powerpoint/2010/main" val="139063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Noble Gas (1/2)</a:t>
            </a:r>
            <a:endParaRPr lang="en-AT" sz="4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89D5B5-3985-8316-E78B-E7753E914732}"/>
              </a:ext>
            </a:extLst>
          </p:cNvPr>
          <p:cNvSpPr txBox="1"/>
          <p:nvPr/>
        </p:nvSpPr>
        <p:spPr>
          <a:xfrm>
            <a:off x="97653" y="1200889"/>
            <a:ext cx="6536230" cy="3108543"/>
          </a:xfrm>
          <a:prstGeom prst="rect">
            <a:avLst/>
          </a:prstGeom>
          <a:noFill/>
        </p:spPr>
        <p:txBody>
          <a:bodyPr wrap="square" rtlCol="0">
            <a:spAutoFit/>
          </a:bodyPr>
          <a:lstStyle/>
          <a:p>
            <a:pPr algn="just"/>
            <a:r>
              <a:rPr lang="en-GB" sz="1400" dirty="0"/>
              <a:t>Underground or underwater nuclear explosions can release much less (if any) radioactive particulates into the atmosphere, so another method for radionuclide detection is needed. Xenon is a noble gas and therefore chemically inert, so isotopes of radioxenon produced from fission will not react following the explosion. For the case of an underground nuclear explosion, the radioxenon can seep through small cracks in the rock and escape into the atmosphere where it can be detected. Radionuclide stations with noble gas capabilities pump air onto a trap material to isolate xenon.</a:t>
            </a:r>
          </a:p>
          <a:p>
            <a:pPr algn="just"/>
            <a:endParaRPr lang="en-GB" sz="1400" dirty="0"/>
          </a:p>
          <a:p>
            <a:pPr algn="just"/>
            <a:r>
              <a:rPr lang="en-GB" sz="1400" dirty="0"/>
              <a:t>The four main isotopes of interest (</a:t>
            </a:r>
            <a:r>
              <a:rPr lang="en-GB" sz="1400" baseline="30000" dirty="0"/>
              <a:t>133</a:t>
            </a:r>
            <a:r>
              <a:rPr lang="en-GB" sz="1400" dirty="0"/>
              <a:t>Xe, </a:t>
            </a:r>
            <a:r>
              <a:rPr lang="en-GB" sz="1400" baseline="30000" dirty="0"/>
              <a:t>131m</a:t>
            </a:r>
            <a:r>
              <a:rPr lang="en-GB" sz="1400" dirty="0"/>
              <a:t>Xe, </a:t>
            </a:r>
            <a:r>
              <a:rPr lang="en-GB" sz="1400" baseline="30000" dirty="0"/>
              <a:t>133m</a:t>
            </a:r>
            <a:r>
              <a:rPr lang="en-GB" sz="1400" dirty="0"/>
              <a:t>Xe and </a:t>
            </a:r>
            <a:r>
              <a:rPr lang="en-GB" sz="1400" baseline="30000" dirty="0"/>
              <a:t>135</a:t>
            </a:r>
            <a:r>
              <a:rPr lang="en-GB" sz="1400" dirty="0"/>
              <a:t>Xe) all have decay modes that involve the emission of an internal conversion electron (or beta particle) and a high energy photon (gamma-ray or X-ray) in coincidence. Therefore, the most efficient way to measure the activity of these isotopes is using electron-photon coincidence spectroscopy, a technique that requires detections where an electron and photon to be detected within a short time window of each other.</a:t>
            </a:r>
          </a:p>
        </p:txBody>
      </p:sp>
      <p:sp>
        <p:nvSpPr>
          <p:cNvPr id="3" name="TextBox 2">
            <a:extLst>
              <a:ext uri="{FF2B5EF4-FFF2-40B4-BE49-F238E27FC236}">
                <a16:creationId xmlns:a16="http://schemas.microsoft.com/office/drawing/2014/main" id="{E9767AE8-64C4-4A90-B14D-DA43B5839BE6}"/>
              </a:ext>
            </a:extLst>
          </p:cNvPr>
          <p:cNvSpPr txBox="1"/>
          <p:nvPr/>
        </p:nvSpPr>
        <p:spPr>
          <a:xfrm>
            <a:off x="4822051" y="4415833"/>
            <a:ext cx="5903651" cy="2246769"/>
          </a:xfrm>
          <a:prstGeom prst="rect">
            <a:avLst/>
          </a:prstGeom>
          <a:noFill/>
        </p:spPr>
        <p:txBody>
          <a:bodyPr wrap="square" rtlCol="0">
            <a:spAutoFit/>
          </a:bodyPr>
          <a:lstStyle/>
          <a:p>
            <a:pPr algn="just"/>
            <a:r>
              <a:rPr lang="en-GB" sz="1400" dirty="0"/>
              <a:t>GBL15 has made significant efforts to increase both the sensitivity and efficiency of the β-</a:t>
            </a:r>
            <a:r>
              <a:rPr lang="el-GR" sz="1400" dirty="0"/>
              <a:t>γ</a:t>
            </a:r>
            <a:r>
              <a:rPr lang="en-GB" sz="1400" dirty="0"/>
              <a:t> system used at the laboratory for radioxenon measurements. The current GBL15 certified noble gas capability uses a SAUNA II IMS lab system, which utilises a NaI(Tl) plastic scintillator to measure electron-photon coincidence - high detector efficiency but low resolution. </a:t>
            </a:r>
          </a:p>
          <a:p>
            <a:pPr algn="just"/>
            <a:endParaRPr lang="en-GB" sz="1400" dirty="0"/>
          </a:p>
          <a:p>
            <a:pPr algn="just"/>
            <a:r>
              <a:rPr lang="en-GB" sz="1400" dirty="0"/>
              <a:t>GBL15 trialled the use of a PIPSBox in conjunction with two HPGe detectors as a setup intended to improve detector resolution, shown in Figure 3. Table 2 details the MDA comparison between the current GBL15 certified system and the system used in this exploratory work </a:t>
            </a:r>
            <a:r>
              <a:rPr lang="en-GB" sz="1400" baseline="30000" dirty="0"/>
              <a:t>[2]</a:t>
            </a:r>
            <a:r>
              <a:rPr lang="en-GB" sz="1400" dirty="0"/>
              <a:t>.</a:t>
            </a:r>
          </a:p>
        </p:txBody>
      </p:sp>
      <p:grpSp>
        <p:nvGrpSpPr>
          <p:cNvPr id="6" name="Group 5">
            <a:extLst>
              <a:ext uri="{FF2B5EF4-FFF2-40B4-BE49-F238E27FC236}">
                <a16:creationId xmlns:a16="http://schemas.microsoft.com/office/drawing/2014/main" id="{16ECF44B-ECCC-74F5-6500-89CDA568F2B6}"/>
              </a:ext>
            </a:extLst>
          </p:cNvPr>
          <p:cNvGrpSpPr/>
          <p:nvPr/>
        </p:nvGrpSpPr>
        <p:grpSpPr>
          <a:xfrm>
            <a:off x="97652" y="4642397"/>
            <a:ext cx="4724400" cy="1596598"/>
            <a:chOff x="492874" y="3429000"/>
            <a:chExt cx="4724400" cy="1596598"/>
          </a:xfrm>
        </p:grpSpPr>
        <p:pic>
          <p:nvPicPr>
            <p:cNvPr id="7" name="Picture 6">
              <a:extLst>
                <a:ext uri="{FF2B5EF4-FFF2-40B4-BE49-F238E27FC236}">
                  <a16:creationId xmlns:a16="http://schemas.microsoft.com/office/drawing/2014/main" id="{65EA7444-58A8-FAE9-3AEA-631A7821C6BB}"/>
                </a:ext>
              </a:extLst>
            </p:cNvPr>
            <p:cNvPicPr>
              <a:picLocks noChangeAspect="1"/>
            </p:cNvPicPr>
            <p:nvPr/>
          </p:nvPicPr>
          <p:blipFill>
            <a:blip r:embed="rId3"/>
            <a:stretch>
              <a:fillRect/>
            </a:stretch>
          </p:blipFill>
          <p:spPr>
            <a:xfrm>
              <a:off x="492874" y="3429000"/>
              <a:ext cx="4724400" cy="1181100"/>
            </a:xfrm>
            <a:prstGeom prst="rect">
              <a:avLst/>
            </a:prstGeom>
          </p:spPr>
        </p:pic>
        <p:sp>
          <p:nvSpPr>
            <p:cNvPr id="9" name="TextBox 8">
              <a:extLst>
                <a:ext uri="{FF2B5EF4-FFF2-40B4-BE49-F238E27FC236}">
                  <a16:creationId xmlns:a16="http://schemas.microsoft.com/office/drawing/2014/main" id="{F588295D-787C-17C5-C475-3CB661503C6D}"/>
                </a:ext>
              </a:extLst>
            </p:cNvPr>
            <p:cNvSpPr txBox="1"/>
            <p:nvPr/>
          </p:nvSpPr>
          <p:spPr>
            <a:xfrm>
              <a:off x="492874" y="4610100"/>
              <a:ext cx="4724399" cy="415498"/>
            </a:xfrm>
            <a:prstGeom prst="rect">
              <a:avLst/>
            </a:prstGeom>
            <a:noFill/>
          </p:spPr>
          <p:txBody>
            <a:bodyPr wrap="square" rtlCol="0">
              <a:spAutoFit/>
            </a:bodyPr>
            <a:lstStyle/>
            <a:p>
              <a:pPr algn="just"/>
              <a:r>
                <a:rPr lang="en-GB" sz="1050" b="1" dirty="0"/>
                <a:t>Table 2. Comparison of MDA between GBL15 certified noble gas capability and exploratory detector setup, calculated using a 7-day detector background </a:t>
              </a:r>
              <a:r>
                <a:rPr lang="en-GB" sz="1050" b="1" baseline="30000" dirty="0"/>
                <a:t>[2]</a:t>
              </a:r>
              <a:r>
                <a:rPr lang="en-GB" sz="1050" b="1" dirty="0"/>
                <a:t>. </a:t>
              </a:r>
              <a:endParaRPr lang="en-GB" sz="1600" b="1" dirty="0"/>
            </a:p>
          </p:txBody>
        </p:sp>
      </p:grpSp>
      <p:grpSp>
        <p:nvGrpSpPr>
          <p:cNvPr id="10" name="Group 9">
            <a:extLst>
              <a:ext uri="{FF2B5EF4-FFF2-40B4-BE49-F238E27FC236}">
                <a16:creationId xmlns:a16="http://schemas.microsoft.com/office/drawing/2014/main" id="{91440B2A-6925-3BAA-F640-00E73F09D8F7}"/>
              </a:ext>
            </a:extLst>
          </p:cNvPr>
          <p:cNvGrpSpPr/>
          <p:nvPr/>
        </p:nvGrpSpPr>
        <p:grpSpPr>
          <a:xfrm>
            <a:off x="6938683" y="1236065"/>
            <a:ext cx="3787019" cy="3118680"/>
            <a:chOff x="7411424" y="1231702"/>
            <a:chExt cx="3314276" cy="2729368"/>
          </a:xfrm>
        </p:grpSpPr>
        <p:sp>
          <p:nvSpPr>
            <p:cNvPr id="13" name="TextBox 12">
              <a:extLst>
                <a:ext uri="{FF2B5EF4-FFF2-40B4-BE49-F238E27FC236}">
                  <a16:creationId xmlns:a16="http://schemas.microsoft.com/office/drawing/2014/main" id="{E774CC57-0091-1410-C8FD-77C5025219FF}"/>
                </a:ext>
              </a:extLst>
            </p:cNvPr>
            <p:cNvSpPr txBox="1"/>
            <p:nvPr/>
          </p:nvSpPr>
          <p:spPr>
            <a:xfrm>
              <a:off x="9435593" y="1530878"/>
              <a:ext cx="1290107" cy="2060574"/>
            </a:xfrm>
            <a:prstGeom prst="rect">
              <a:avLst/>
            </a:prstGeom>
            <a:noFill/>
          </p:spPr>
          <p:txBody>
            <a:bodyPr wrap="square" rtlCol="0">
              <a:spAutoFit/>
            </a:bodyPr>
            <a:lstStyle/>
            <a:p>
              <a:pPr algn="just"/>
              <a:r>
                <a:rPr lang="en-GB" sz="1050" b="1" dirty="0"/>
                <a:t>Figure 3. Photograph of two HPGe detectors and a  </a:t>
              </a:r>
              <a:r>
                <a:rPr lang="en-GB" sz="1050" b="1" dirty="0" err="1"/>
                <a:t>PIPSBox</a:t>
              </a:r>
              <a:r>
                <a:rPr lang="en-GB" sz="1050" b="1" dirty="0"/>
                <a:t> held in place with a 3D printed holder. The detector setup is housed in a low-background lead shield, and is intended to improve detector resolution of the β-</a:t>
              </a:r>
              <a:r>
                <a:rPr lang="el-GR" sz="1050" b="1" dirty="0"/>
                <a:t>γ</a:t>
              </a:r>
              <a:r>
                <a:rPr lang="en-GB" sz="1050" b="1" dirty="0"/>
                <a:t> system. The stainless steel tubing from the bottom-left is the gas inlet.</a:t>
              </a:r>
              <a:endParaRPr lang="en-GB" sz="1600" b="1" dirty="0"/>
            </a:p>
          </p:txBody>
        </p:sp>
        <p:pic>
          <p:nvPicPr>
            <p:cNvPr id="4" name="Picture 3">
              <a:extLst>
                <a:ext uri="{FF2B5EF4-FFF2-40B4-BE49-F238E27FC236}">
                  <a16:creationId xmlns:a16="http://schemas.microsoft.com/office/drawing/2014/main" id="{5FAD2856-62E7-ADA9-D677-6F049E25033F}"/>
                </a:ext>
              </a:extLst>
            </p:cNvPr>
            <p:cNvPicPr>
              <a:picLocks noChangeAspect="1"/>
            </p:cNvPicPr>
            <p:nvPr/>
          </p:nvPicPr>
          <p:blipFill rotWithShape="1">
            <a:blip r:embed="rId4"/>
            <a:srcRect l="12729" r="13109"/>
            <a:stretch/>
          </p:blipFill>
          <p:spPr>
            <a:xfrm>
              <a:off x="7411424" y="1231702"/>
              <a:ext cx="2024169" cy="2729368"/>
            </a:xfrm>
            <a:prstGeom prst="rect">
              <a:avLst/>
            </a:prstGeom>
          </p:spPr>
        </p:pic>
      </p:gr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F1FDFC-0B9A-AB4E-D479-375F9F38E316}"/>
              </a:ext>
            </a:extLst>
          </p:cNvPr>
          <p:cNvPicPr>
            <a:picLocks noChangeAspect="1"/>
          </p:cNvPicPr>
          <p:nvPr/>
        </p:nvPicPr>
        <p:blipFill>
          <a:blip r:embed="rId2"/>
          <a:stretch>
            <a:fillRect/>
          </a:stretch>
        </p:blipFill>
        <p:spPr>
          <a:xfrm>
            <a:off x="5278466" y="4315146"/>
            <a:ext cx="3188438" cy="2394405"/>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Noble Gas (2/2)</a:t>
            </a:r>
            <a:endParaRPr lang="en-AT" sz="4800" dirty="0">
              <a:solidFill>
                <a:schemeClr val="bg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D6E886A6-9E4C-AB83-4875-DC0F5F70C2D4}"/>
              </a:ext>
            </a:extLst>
          </p:cNvPr>
          <p:cNvGrpSpPr/>
          <p:nvPr/>
        </p:nvGrpSpPr>
        <p:grpSpPr>
          <a:xfrm>
            <a:off x="5332287" y="1200889"/>
            <a:ext cx="5296025" cy="2936795"/>
            <a:chOff x="7859024" y="4288238"/>
            <a:chExt cx="2719070" cy="1507801"/>
          </a:xfrm>
        </p:grpSpPr>
        <p:sp>
          <p:nvSpPr>
            <p:cNvPr id="11" name="TextBox 10">
              <a:extLst>
                <a:ext uri="{FF2B5EF4-FFF2-40B4-BE49-F238E27FC236}">
                  <a16:creationId xmlns:a16="http://schemas.microsoft.com/office/drawing/2014/main" id="{14414D3C-55C3-CB63-56D2-EA094D9FB94F}"/>
                </a:ext>
              </a:extLst>
            </p:cNvPr>
            <p:cNvSpPr txBox="1"/>
            <p:nvPr/>
          </p:nvSpPr>
          <p:spPr>
            <a:xfrm>
              <a:off x="7975073" y="5582715"/>
              <a:ext cx="2603021" cy="213324"/>
            </a:xfrm>
            <a:prstGeom prst="rect">
              <a:avLst/>
            </a:prstGeom>
            <a:noFill/>
          </p:spPr>
          <p:txBody>
            <a:bodyPr wrap="square" rtlCol="0">
              <a:spAutoFit/>
            </a:bodyPr>
            <a:lstStyle/>
            <a:p>
              <a:pPr algn="just"/>
              <a:r>
                <a:rPr lang="en-GB" sz="1050" b="1" dirty="0"/>
                <a:t>Figure 4. Projected photon-gated electron spectra using (A) a low-resolution X–ray gate (20–40 keV) and (B) a high-resolution xenon X–ray(K</a:t>
              </a:r>
              <a:r>
                <a:rPr lang="en-GB" sz="1050" b="1" baseline="-25000" dirty="0"/>
                <a:t>α</a:t>
              </a:r>
              <a:r>
                <a:rPr lang="en-GB" sz="1050" b="1" dirty="0"/>
                <a:t>) gate (29–30 keV) </a:t>
              </a:r>
              <a:r>
                <a:rPr lang="en-GB" sz="1050" b="1" baseline="30000" dirty="0"/>
                <a:t>[2]</a:t>
              </a:r>
              <a:r>
                <a:rPr lang="en-GB" sz="1050" b="1" dirty="0"/>
                <a:t>.</a:t>
              </a:r>
              <a:endParaRPr lang="en-GB" sz="1600" b="1" dirty="0"/>
            </a:p>
          </p:txBody>
        </p:sp>
        <p:pic>
          <p:nvPicPr>
            <p:cNvPr id="4" name="Picture 3">
              <a:extLst>
                <a:ext uri="{FF2B5EF4-FFF2-40B4-BE49-F238E27FC236}">
                  <a16:creationId xmlns:a16="http://schemas.microsoft.com/office/drawing/2014/main" id="{CED6F3B8-F63A-2991-E0ED-E3B35700CE1F}"/>
                </a:ext>
              </a:extLst>
            </p:cNvPr>
            <p:cNvPicPr>
              <a:picLocks noChangeAspect="1"/>
            </p:cNvPicPr>
            <p:nvPr/>
          </p:nvPicPr>
          <p:blipFill>
            <a:blip r:embed="rId3"/>
            <a:stretch>
              <a:fillRect/>
            </a:stretch>
          </p:blipFill>
          <p:spPr>
            <a:xfrm>
              <a:off x="7859024" y="4288238"/>
              <a:ext cx="2719070" cy="1315618"/>
            </a:xfrm>
            <a:prstGeom prst="rect">
              <a:avLst/>
            </a:prstGeom>
          </p:spPr>
        </p:pic>
      </p:grpSp>
      <p:sp>
        <p:nvSpPr>
          <p:cNvPr id="3" name="TextBox 2">
            <a:extLst>
              <a:ext uri="{FF2B5EF4-FFF2-40B4-BE49-F238E27FC236}">
                <a16:creationId xmlns:a16="http://schemas.microsoft.com/office/drawing/2014/main" id="{7E8BD998-281D-1705-9C6A-409D360DF73F}"/>
              </a:ext>
            </a:extLst>
          </p:cNvPr>
          <p:cNvSpPr txBox="1"/>
          <p:nvPr/>
        </p:nvSpPr>
        <p:spPr>
          <a:xfrm>
            <a:off x="97652" y="1200889"/>
            <a:ext cx="4803121" cy="5478423"/>
          </a:xfrm>
          <a:prstGeom prst="rect">
            <a:avLst/>
          </a:prstGeom>
          <a:noFill/>
        </p:spPr>
        <p:txBody>
          <a:bodyPr wrap="square" rtlCol="0">
            <a:spAutoFit/>
          </a:bodyPr>
          <a:lstStyle/>
          <a:p>
            <a:pPr algn="just"/>
            <a:r>
              <a:rPr lang="en-GB" sz="1400" dirty="0"/>
              <a:t>The radioxenon background, due to sources such as medical isotope production facilities and nuclear reactors, consists mostly of </a:t>
            </a:r>
            <a:r>
              <a:rPr lang="en-GB" sz="1400" baseline="30000" dirty="0"/>
              <a:t>133</a:t>
            </a:r>
            <a:r>
              <a:rPr lang="en-GB" sz="1400" dirty="0"/>
              <a:t>Xe </a:t>
            </a:r>
            <a:r>
              <a:rPr lang="en-GB" sz="1400" baseline="30000" dirty="0"/>
              <a:t>[6,7]</a:t>
            </a:r>
            <a:r>
              <a:rPr lang="en-GB" sz="1400" dirty="0"/>
              <a:t>, meaning that where there are IMS samples that contain isotopes from civil sources, the </a:t>
            </a:r>
            <a:r>
              <a:rPr lang="en-GB" sz="1400" baseline="30000" dirty="0"/>
              <a:t>133</a:t>
            </a:r>
            <a:r>
              <a:rPr lang="en-GB" sz="1400" dirty="0"/>
              <a:t>Xe contribution can reduce the sensitivity of the spectrometry systems to key isomers due to Cs X–rays (approx. 30 keV) in coincidence with a β</a:t>
            </a:r>
            <a:r>
              <a:rPr lang="en-GB" sz="1400" baseline="30000" dirty="0"/>
              <a:t>-</a:t>
            </a:r>
            <a:r>
              <a:rPr lang="en-GB" sz="1400" dirty="0"/>
              <a:t> particle from the decay of </a:t>
            </a:r>
            <a:r>
              <a:rPr lang="en-GB" sz="1400" baseline="30000" dirty="0"/>
              <a:t>133</a:t>
            </a:r>
            <a:r>
              <a:rPr lang="en-GB" sz="1400" dirty="0"/>
              <a:t>Xe. The coincidence counts detected from this decay process interfere with the internal conversion electron and Xe X–rays coincidence signatures from the decay of the metastable isomers </a:t>
            </a:r>
            <a:r>
              <a:rPr lang="en-GB" sz="1400" baseline="30000" dirty="0"/>
              <a:t>131m</a:t>
            </a:r>
            <a:r>
              <a:rPr lang="en-GB" sz="1400" dirty="0"/>
              <a:t>Xe and </a:t>
            </a:r>
            <a:r>
              <a:rPr lang="en-GB" sz="1400" baseline="30000" dirty="0"/>
              <a:t>133m</a:t>
            </a:r>
            <a:r>
              <a:rPr lang="en-GB" sz="1400" dirty="0"/>
              <a:t>Xe, but this effect is reduced if the Cs and Xe X–rays are resolved in the photon detector. This is shown in Figure 4 as the contribution of the β</a:t>
            </a:r>
            <a:r>
              <a:rPr lang="en-GB" sz="1400" baseline="30000" dirty="0"/>
              <a:t>-</a:t>
            </a:r>
            <a:r>
              <a:rPr lang="en-GB" sz="1400" dirty="0"/>
              <a:t> continuum is greatly reduced in the projected spectrum shown in plot B, compared to plot A </a:t>
            </a:r>
            <a:r>
              <a:rPr lang="en-GB" sz="1400" baseline="30000" dirty="0"/>
              <a:t>[2]</a:t>
            </a:r>
            <a:r>
              <a:rPr lang="en-GB" sz="1400" dirty="0"/>
              <a:t>.</a:t>
            </a:r>
          </a:p>
          <a:p>
            <a:pPr algn="just"/>
            <a:endParaRPr lang="en-GB" sz="1400" dirty="0"/>
          </a:p>
          <a:p>
            <a:pPr algn="just"/>
            <a:r>
              <a:rPr lang="en-GB" sz="1400" dirty="0"/>
              <a:t>By separating these signals, the interference is reduced from the ground state isotopes (</a:t>
            </a:r>
            <a:r>
              <a:rPr lang="en-GB" sz="1400" baseline="30000" dirty="0"/>
              <a:t>133</a:t>
            </a:r>
            <a:r>
              <a:rPr lang="en-GB" sz="1400" dirty="0"/>
              <a:t>Xe and </a:t>
            </a:r>
            <a:r>
              <a:rPr lang="en-GB" sz="1400" baseline="30000" dirty="0"/>
              <a:t>135</a:t>
            </a:r>
            <a:r>
              <a:rPr lang="en-GB" sz="1400" dirty="0"/>
              <a:t>Xe) to the metastable isomer regions meaning that the detection limit of </a:t>
            </a:r>
            <a:r>
              <a:rPr lang="en-GB" sz="1400" baseline="30000" dirty="0"/>
              <a:t>131m</a:t>
            </a:r>
            <a:r>
              <a:rPr lang="en-GB" sz="1400" dirty="0"/>
              <a:t>Xe and </a:t>
            </a:r>
            <a:r>
              <a:rPr lang="en-GB" sz="1400" baseline="30000" dirty="0"/>
              <a:t>133m</a:t>
            </a:r>
            <a:r>
              <a:rPr lang="en-GB" sz="1400" dirty="0"/>
              <a:t>Xe does not increase as much at higher activity levels of </a:t>
            </a:r>
            <a:r>
              <a:rPr lang="en-GB" sz="1400" baseline="30000" dirty="0"/>
              <a:t>133</a:t>
            </a:r>
            <a:r>
              <a:rPr lang="en-GB" sz="1400" dirty="0"/>
              <a:t>Xe, compared to a lower-resolution system.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Figure 5 shows the effect of the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133</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Xe activity on the detection limit of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131m</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Xe for both low-resolution and high-resolution systems, and how utilising a virtual region of interest can further improve detection sensitivity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lgn="dist"/>
            <a:endParaRPr lang="en-GB" sz="1400" dirty="0"/>
          </a:p>
        </p:txBody>
      </p:sp>
      <p:sp>
        <p:nvSpPr>
          <p:cNvPr id="12" name="TextBox 11">
            <a:extLst>
              <a:ext uri="{FF2B5EF4-FFF2-40B4-BE49-F238E27FC236}">
                <a16:creationId xmlns:a16="http://schemas.microsoft.com/office/drawing/2014/main" id="{E22E3E98-F52A-C708-0117-876E2C32B467}"/>
              </a:ext>
            </a:extLst>
          </p:cNvPr>
          <p:cNvSpPr txBox="1"/>
          <p:nvPr/>
        </p:nvSpPr>
        <p:spPr>
          <a:xfrm>
            <a:off x="8466904" y="4541174"/>
            <a:ext cx="2161408" cy="1708160"/>
          </a:xfrm>
          <a:prstGeom prst="rect">
            <a:avLst/>
          </a:prstGeom>
          <a:noFill/>
        </p:spPr>
        <p:txBody>
          <a:bodyPr wrap="square" rtlCol="0">
            <a:spAutoFit/>
          </a:bodyPr>
          <a:lstStyle/>
          <a:p>
            <a:pPr algn="just"/>
            <a:r>
              <a:rPr lang="en-GB" sz="1050" b="1" dirty="0"/>
              <a:t>Figure 5. Comparison of the effect of </a:t>
            </a:r>
            <a:r>
              <a:rPr lang="en-GB" sz="1050" b="1" baseline="30000" dirty="0"/>
              <a:t>133</a:t>
            </a:r>
            <a:r>
              <a:rPr lang="en-GB" sz="1050" b="1" dirty="0"/>
              <a:t>Xe interference on the detectability of </a:t>
            </a:r>
            <a:r>
              <a:rPr lang="en-GB" sz="1050" b="1" baseline="30000" dirty="0"/>
              <a:t>131m</a:t>
            </a:r>
            <a:r>
              <a:rPr lang="en-GB" sz="1050" b="1" dirty="0"/>
              <a:t>Xe in a low-resolution coincidence detector system (solid line); a high-resolution coincidence detector system using 1 HPGe detector (dotted line); and a high-resolution detector system using 2 HPGe detectors (dashed line) </a:t>
            </a:r>
            <a:r>
              <a:rPr lang="en-GB" sz="1050" b="1" baseline="30000" dirty="0"/>
              <a:t>[2]</a:t>
            </a:r>
            <a:r>
              <a:rPr lang="en-GB" sz="1050" b="1" dirty="0"/>
              <a:t>.</a:t>
            </a:r>
            <a:endParaRPr lang="en-GB" sz="1600" b="1" dirty="0"/>
          </a:p>
        </p:txBody>
      </p:sp>
    </p:spTree>
    <p:extLst>
      <p:ext uri="{BB962C8B-B14F-4D97-AF65-F5344CB8AC3E}">
        <p14:creationId xmlns:p14="http://schemas.microsoft.com/office/powerpoint/2010/main" val="198862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C80349D-8C8E-FFC9-8BCF-8CF659C0F5F4}"/>
              </a:ext>
            </a:extLst>
          </p:cNvPr>
          <p:cNvSpPr txBox="1"/>
          <p:nvPr/>
        </p:nvSpPr>
        <p:spPr>
          <a:xfrm>
            <a:off x="97652" y="1200889"/>
            <a:ext cx="1058218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rPr>
              <a:t>Advances in </a:t>
            </a:r>
            <a:r>
              <a:rPr lang="el-GR" sz="1400" dirty="0">
                <a:solidFill>
                  <a:prstClr val="black"/>
                </a:solidFill>
              </a:rPr>
              <a:t>γ</a:t>
            </a:r>
            <a:r>
              <a:rPr lang="en-GB" sz="1400" dirty="0">
                <a:solidFill>
                  <a:prstClr val="black"/>
                </a:solidFill>
              </a:rPr>
              <a:t>-</a:t>
            </a:r>
            <a:r>
              <a:rPr lang="el-GR" sz="1400" dirty="0">
                <a:solidFill>
                  <a:prstClr val="black"/>
                </a:solidFill>
              </a:rPr>
              <a:t>γ</a:t>
            </a:r>
            <a:r>
              <a:rPr lang="en-GB" sz="1400" dirty="0">
                <a:solidFill>
                  <a:prstClr val="black"/>
                </a:solidFill>
              </a:rPr>
              <a:t> coincidence spectroscopy can vastly improve the sensitivity of measurements of particulate samples, in addition to the possibility of the removal of ‘decay time’, reducing the MDA of short-lived fission or activation products. </a:t>
            </a:r>
            <a:r>
              <a:rPr kumimoji="0" lang="en-GB" sz="1400" b="0" i="0" u="none" strike="noStrike" kern="1200" cap="none" spc="0" normalizeH="0" baseline="0" noProof="0" dirty="0">
                <a:ln>
                  <a:noFill/>
                </a:ln>
                <a:solidFill>
                  <a:prstClr val="black"/>
                </a:solidFill>
                <a:effectLst/>
                <a:uLnTx/>
                <a:uFillTx/>
                <a:ea typeface="+mn-ea"/>
                <a:cs typeface="+mn-cs"/>
              </a:rPr>
              <a:t>Having an operational spare can allow a second measurement to occur at stations for level 5 samples (where one or more fission products are identified in the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sample) with short lived nuclides in remote locations where the nuclide may decay long before the sample is able to be reanalysed, e.g.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131</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(half-life = 8 days) </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D6FEF379-A698-72A5-0959-7D700F5D6705}"/>
              </a:ext>
            </a:extLst>
          </p:cNvPr>
          <p:cNvSpPr txBox="1"/>
          <p:nvPr/>
        </p:nvSpPr>
        <p:spPr>
          <a:xfrm>
            <a:off x="4057094" y="2175934"/>
            <a:ext cx="6622743" cy="4401205"/>
          </a:xfrm>
          <a:prstGeom prst="rect">
            <a:avLst/>
          </a:prstGeom>
          <a:noFill/>
        </p:spPr>
        <p:txBody>
          <a:bodyPr wrap="square" rtlCol="0">
            <a:spAutoFit/>
          </a:bodyPr>
          <a:lstStyle/>
          <a:p>
            <a:pPr algn="just"/>
            <a:r>
              <a:rPr lang="en-GB" sz="1400" dirty="0"/>
              <a:t>Ongoing work to develop an operational laboratory </a:t>
            </a:r>
            <a:r>
              <a:rPr lang="el-GR" sz="1400" dirty="0"/>
              <a:t>β</a:t>
            </a:r>
            <a:r>
              <a:rPr lang="en-GB" sz="1400" dirty="0"/>
              <a:t>-</a:t>
            </a:r>
            <a:r>
              <a:rPr lang="el-GR" sz="1400" dirty="0"/>
              <a:t>γ</a:t>
            </a:r>
            <a:r>
              <a:rPr lang="en-GB" sz="1400" dirty="0"/>
              <a:t> coincidence system for environmental xenon sample remeasurement is an important step in supporting the ability of the IMS to distinguish between signatures of civil processes and violations of the CTBT. The ratio </a:t>
            </a:r>
            <a:r>
              <a:rPr lang="en-GB" sz="1400" baseline="30000" dirty="0"/>
              <a:t>133m</a:t>
            </a:r>
            <a:r>
              <a:rPr lang="en-GB" sz="1400" dirty="0"/>
              <a:t>Xe/</a:t>
            </a:r>
            <a:r>
              <a:rPr lang="en-GB" sz="1400" baseline="30000" dirty="0"/>
              <a:t>131m</a:t>
            </a:r>
            <a:r>
              <a:rPr lang="en-GB" sz="1400" dirty="0"/>
              <a:t>Xe provides vital information when discriminating between the origin of a detection. The global radioxenon background means it is particularly important that advances are made in both sensitivity and detector efficiency for radioxenon measurements, since reducing signal interference from </a:t>
            </a:r>
            <a:r>
              <a:rPr lang="en-GB" sz="1400" baseline="30000" dirty="0"/>
              <a:t>133</a:t>
            </a:r>
            <a:r>
              <a:rPr lang="en-GB" sz="1400" dirty="0"/>
              <a:t>Xe has the added benefit of improving the accuracy of the </a:t>
            </a:r>
            <a:r>
              <a:rPr lang="en-GB" sz="1400" baseline="30000" dirty="0"/>
              <a:t>131m</a:t>
            </a:r>
            <a:r>
              <a:rPr lang="en-GB" sz="1400" dirty="0"/>
              <a:t>Xe or </a:t>
            </a:r>
            <a:r>
              <a:rPr lang="en-GB" sz="1400" baseline="30000" dirty="0"/>
              <a:t>133m</a:t>
            </a:r>
            <a:r>
              <a:rPr lang="en-GB" sz="1400" dirty="0"/>
              <a:t>Xe measurement result </a:t>
            </a:r>
            <a:r>
              <a:rPr lang="en-GB" sz="1400" baseline="30000" dirty="0"/>
              <a:t>[6,7]</a:t>
            </a:r>
            <a:r>
              <a:rPr lang="en-GB" sz="1400" dirty="0"/>
              <a:t>. Such an improvement may be sufficient to discriminate between a civil and non-civil radioxenon source </a:t>
            </a:r>
            <a:r>
              <a:rPr lang="en-GB" sz="1400" baseline="30000" dirty="0"/>
              <a:t>[2]</a:t>
            </a:r>
            <a:r>
              <a:rPr lang="en-GB" sz="1400" dirty="0"/>
              <a:t>.</a:t>
            </a:r>
          </a:p>
          <a:p>
            <a:pPr algn="just"/>
            <a:endParaRPr lang="en-GB" sz="1400" dirty="0"/>
          </a:p>
          <a:p>
            <a:pPr algn="just"/>
            <a:r>
              <a:rPr lang="en-GB" sz="1400" dirty="0"/>
              <a:t>GBL15 is pioneering further research into advanced spectroscopy, including the installation of a </a:t>
            </a:r>
            <a:r>
              <a:rPr lang="el-GR" sz="1400" dirty="0"/>
              <a:t>γ</a:t>
            </a:r>
            <a:r>
              <a:rPr lang="en-GB" sz="1400" dirty="0"/>
              <a:t>-</a:t>
            </a:r>
            <a:r>
              <a:rPr lang="el-GR" sz="1400" dirty="0"/>
              <a:t>γ</a:t>
            </a:r>
            <a:r>
              <a:rPr lang="en-GB" sz="1400" dirty="0"/>
              <a:t> coincidence spectroscopy system housed in an ultra-low background cave, at the Boulby Underground laboratory. This provides the opportunity to improve spectroscopic techniques in a controlled environment which can be utilised by the IMS in the future. This is similar to work being carried out by USL16 at Pacific Northwest National Laboratory (PNNL) in their shallow underground laboratory, where two low-background </a:t>
            </a:r>
            <a:r>
              <a:rPr lang="el-GR" sz="1400" dirty="0"/>
              <a:t>γ</a:t>
            </a:r>
            <a:r>
              <a:rPr lang="en-GB" sz="1400" dirty="0"/>
              <a:t>-spectrometers have been developed, </a:t>
            </a:r>
            <a:r>
              <a:rPr lang="en-GB" sz="1400"/>
              <a:t>significantly enhancing </a:t>
            </a:r>
            <a:r>
              <a:rPr lang="en-GB" sz="1400" dirty="0"/>
              <a:t>their capability to detect low-levels of fission products in particulate samples from the IMS, demonstrating a MDA for </a:t>
            </a:r>
            <a:r>
              <a:rPr lang="en-GB" sz="1400" baseline="30000" dirty="0"/>
              <a:t>140</a:t>
            </a:r>
            <a:r>
              <a:rPr lang="en-GB" sz="1400" dirty="0"/>
              <a:t>Ba of 3 mBq over a 7 day count (IMS requires 24 mBq) </a:t>
            </a:r>
            <a:r>
              <a:rPr lang="en-GB" sz="1400" baseline="30000" dirty="0"/>
              <a:t>[8]</a:t>
            </a:r>
            <a:r>
              <a:rPr lang="en-GB" sz="1400" dirty="0"/>
              <a:t>.</a:t>
            </a:r>
          </a:p>
        </p:txBody>
      </p:sp>
      <p:grpSp>
        <p:nvGrpSpPr>
          <p:cNvPr id="10" name="Group 9">
            <a:extLst>
              <a:ext uri="{FF2B5EF4-FFF2-40B4-BE49-F238E27FC236}">
                <a16:creationId xmlns:a16="http://schemas.microsoft.com/office/drawing/2014/main" id="{72A830C4-20BC-95DA-633A-47A9E09C8BD1}"/>
              </a:ext>
            </a:extLst>
          </p:cNvPr>
          <p:cNvGrpSpPr/>
          <p:nvPr/>
        </p:nvGrpSpPr>
        <p:grpSpPr>
          <a:xfrm>
            <a:off x="97651" y="2214136"/>
            <a:ext cx="3959443" cy="3545833"/>
            <a:chOff x="97651" y="2604554"/>
            <a:chExt cx="3959443" cy="3545833"/>
          </a:xfrm>
        </p:grpSpPr>
        <p:pic>
          <p:nvPicPr>
            <p:cNvPr id="1026" name="Picture 1">
              <a:extLst>
                <a:ext uri="{FF2B5EF4-FFF2-40B4-BE49-F238E27FC236}">
                  <a16:creationId xmlns:a16="http://schemas.microsoft.com/office/drawing/2014/main" id="{B4CB5D47-062F-D473-2465-40FACE22C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1" y="2604554"/>
              <a:ext cx="3959443" cy="296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6F6B39A-2DE5-EB2F-79C8-C4F9C84E6DAD}"/>
                </a:ext>
              </a:extLst>
            </p:cNvPr>
            <p:cNvSpPr txBox="1"/>
            <p:nvPr/>
          </p:nvSpPr>
          <p:spPr>
            <a:xfrm>
              <a:off x="97651" y="5573306"/>
              <a:ext cx="3959443" cy="577081"/>
            </a:xfrm>
            <a:prstGeom prst="rect">
              <a:avLst/>
            </a:prstGeom>
            <a:noFill/>
          </p:spPr>
          <p:txBody>
            <a:bodyPr wrap="square" rtlCol="0">
              <a:spAutoFit/>
            </a:bodyPr>
            <a:lstStyle/>
            <a:p>
              <a:pPr algn="just"/>
              <a:r>
                <a:rPr lang="en-GB" sz="1050" b="1" dirty="0"/>
                <a:t>Figure 6. </a:t>
              </a:r>
              <a:r>
                <a:rPr lang="el-GR" sz="1050" b="1" dirty="0"/>
                <a:t>γ</a:t>
              </a:r>
              <a:r>
                <a:rPr lang="en-GB" sz="1050" b="1" dirty="0"/>
                <a:t>-</a:t>
              </a:r>
              <a:r>
                <a:rPr lang="el-GR" sz="1050" b="1" dirty="0"/>
                <a:t>γ</a:t>
              </a:r>
              <a:r>
                <a:rPr lang="en-GB" sz="1050" b="1" dirty="0"/>
                <a:t> coincidence system housed in ultra-low background cave at Boulby Underground Laboratory (1.1 km below the surface), operated by GBL15.</a:t>
              </a:r>
            </a:p>
          </p:txBody>
        </p:sp>
      </p:grpSp>
    </p:spTree>
    <p:extLst>
      <p:ext uri="{BB962C8B-B14F-4D97-AF65-F5344CB8AC3E}">
        <p14:creationId xmlns:p14="http://schemas.microsoft.com/office/powerpoint/2010/main" val="63220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5F1DAB7-1902-750B-B3AC-93B3D24DE8CE}"/>
              </a:ext>
            </a:extLst>
          </p:cNvPr>
          <p:cNvSpPr txBox="1"/>
          <p:nvPr/>
        </p:nvSpPr>
        <p:spPr>
          <a:xfrm>
            <a:off x="266330" y="1367161"/>
            <a:ext cx="10244831" cy="4027449"/>
          </a:xfrm>
          <a:prstGeom prst="rect">
            <a:avLst/>
          </a:prstGeom>
          <a:noFill/>
        </p:spPr>
        <p:txBody>
          <a:bodyPr wrap="square" rtlCol="0">
            <a:spAutoFit/>
          </a:bodyPr>
          <a:lstStyle/>
          <a:p>
            <a:pPr algn="just">
              <a:lnSpc>
                <a:spcPct val="107000"/>
              </a:lnSpc>
              <a:spcAft>
                <a:spcPts val="800"/>
              </a:spcAft>
              <a:tabLst>
                <a:tab pos="2484120"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[1] Britton R., Davies A.V. Improving the Sensitivity and Reliability of Radionuclide Measurements at Remote </a:t>
            </a:r>
            <a:r>
              <a:rPr lang="en-GB" sz="1400" dirty="0">
                <a:latin typeface="Calibri" panose="020F0502020204030204" pitchFamily="34" charset="0"/>
                <a:ea typeface="Calibri" panose="020F0502020204030204" pitchFamily="34" charset="0"/>
                <a:cs typeface="Times New Roman" panose="02020603050405020304" pitchFamily="18" charset="0"/>
              </a:rPr>
              <a:t>I</a:t>
            </a:r>
            <a:r>
              <a:rPr lang="en-GB" sz="1400" dirty="0">
                <a:effectLst/>
                <a:latin typeface="Calibri" panose="020F0502020204030204" pitchFamily="34" charset="0"/>
                <a:ea typeface="Calibri" panose="020F0502020204030204" pitchFamily="34" charset="0"/>
                <a:cs typeface="Times New Roman" panose="02020603050405020304" pitchFamily="18" charset="0"/>
              </a:rPr>
              <a:t>nternational </a:t>
            </a:r>
            <a:r>
              <a:rPr lang="en-GB" sz="1400" dirty="0">
                <a:latin typeface="Calibri" panose="020F0502020204030204" pitchFamily="34" charset="0"/>
                <a:ea typeface="Calibri" panose="020F0502020204030204" pitchFamily="34" charset="0"/>
                <a:cs typeface="Times New Roman" panose="02020603050405020304" pitchFamily="18" charset="0"/>
              </a:rPr>
              <a:t>M</a:t>
            </a:r>
            <a:r>
              <a:rPr lang="en-GB" sz="1400" dirty="0">
                <a:effectLst/>
                <a:latin typeface="Calibri" panose="020F0502020204030204" pitchFamily="34" charset="0"/>
                <a:ea typeface="Calibri" panose="020F0502020204030204" pitchFamily="34" charset="0"/>
                <a:cs typeface="Times New Roman" panose="02020603050405020304" pitchFamily="18" charset="0"/>
              </a:rPr>
              <a:t>onitoring </a:t>
            </a:r>
            <a:r>
              <a:rPr lang="en-GB" sz="1400" dirty="0">
                <a:latin typeface="Calibri" panose="020F0502020204030204" pitchFamily="34" charset="0"/>
                <a:ea typeface="Calibri" panose="020F0502020204030204" pitchFamily="34" charset="0"/>
                <a:cs typeface="Times New Roman" panose="02020603050405020304" pitchFamily="18" charset="0"/>
              </a:rPr>
              <a:t>S</a:t>
            </a:r>
            <a:r>
              <a:rPr lang="en-GB" sz="1400" dirty="0">
                <a:effectLst/>
                <a:latin typeface="Calibri" panose="020F0502020204030204" pitchFamily="34" charset="0"/>
                <a:ea typeface="Calibri" panose="020F0502020204030204" pitchFamily="34" charset="0"/>
                <a:cs typeface="Times New Roman" panose="02020603050405020304" pitchFamily="18" charset="0"/>
              </a:rPr>
              <a:t>tations.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Journal of Environmental Radioactivity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216</a:t>
            </a:r>
            <a:r>
              <a:rPr lang="en-GB" sz="1400" dirty="0">
                <a:effectLst/>
                <a:latin typeface="Calibri" panose="020F0502020204030204" pitchFamily="34" charset="0"/>
                <a:ea typeface="Calibri" panose="020F0502020204030204" pitchFamily="34" charset="0"/>
                <a:cs typeface="Times New Roman" panose="02020603050405020304" pitchFamily="18" charset="0"/>
              </a:rPr>
              <a:t>, 106187</a:t>
            </a:r>
            <a:r>
              <a:rPr lang="en-GB" sz="1400" dirty="0">
                <a:latin typeface="Calibri" panose="020F0502020204030204" pitchFamily="34" charset="0"/>
                <a:ea typeface="Calibri" panose="020F0502020204030204" pitchFamily="34" charset="0"/>
                <a:cs typeface="Times New Roman" panose="02020603050405020304" pitchFamily="18" charset="0"/>
              </a:rPr>
              <a:t> (2020)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 Goodwin M.A., Regan P.H., Bell S.J., Britton R., Davies A.V. Enhancing the Detection </a:t>
            </a:r>
            <a:r>
              <a:rPr lang="en-GB" sz="1400" dirty="0">
                <a:latin typeface="Calibri" panose="020F0502020204030204" pitchFamily="34" charset="0"/>
                <a:ea typeface="Calibri" panose="020F0502020204030204" pitchFamily="34" charset="0"/>
                <a:cs typeface="Times New Roman" panose="02020603050405020304" pitchFamily="18" charset="0"/>
              </a:rPr>
              <a:t>S</a:t>
            </a:r>
            <a:r>
              <a:rPr lang="en-GB" sz="1400" dirty="0">
                <a:effectLst/>
                <a:latin typeface="Calibri" panose="020F0502020204030204" pitchFamily="34" charset="0"/>
                <a:ea typeface="Calibri" panose="020F0502020204030204" pitchFamily="34" charset="0"/>
                <a:cs typeface="Times New Roman" panose="02020603050405020304" pitchFamily="18" charset="0"/>
              </a:rPr>
              <a:t>ensitivity of a High-Resolution β-γ Coincidence </a:t>
            </a:r>
            <a:r>
              <a:rPr lang="en-GB" sz="1400" dirty="0">
                <a:latin typeface="Calibri" panose="020F0502020204030204" pitchFamily="34" charset="0"/>
                <a:ea typeface="Calibri" panose="020F0502020204030204" pitchFamily="34" charset="0"/>
                <a:cs typeface="Times New Roman" panose="02020603050405020304" pitchFamily="18" charset="0"/>
              </a:rPr>
              <a:t>S</a:t>
            </a:r>
            <a:r>
              <a:rPr lang="en-GB" sz="1400" dirty="0">
                <a:effectLst/>
                <a:latin typeface="Calibri" panose="020F0502020204030204" pitchFamily="34" charset="0"/>
                <a:ea typeface="Calibri" panose="020F0502020204030204" pitchFamily="34" charset="0"/>
                <a:cs typeface="Times New Roman" panose="02020603050405020304" pitchFamily="18" charset="0"/>
              </a:rPr>
              <a:t>pectrometer.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Journal of Environmental Radioactivity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250</a:t>
            </a:r>
            <a:r>
              <a:rPr lang="en-GB" sz="1400" dirty="0">
                <a:effectLst/>
                <a:latin typeface="Calibri" panose="020F0502020204030204" pitchFamily="34" charset="0"/>
                <a:ea typeface="Calibri" panose="020F0502020204030204" pitchFamily="34" charset="0"/>
                <a:cs typeface="Times New Roman" panose="02020603050405020304" pitchFamily="18" charset="0"/>
              </a:rPr>
              <a:t>, 106915</a:t>
            </a:r>
            <a:r>
              <a:rPr lang="en-GB" sz="1400" dirty="0">
                <a:latin typeface="Calibri" panose="020F0502020204030204" pitchFamily="34" charset="0"/>
                <a:ea typeface="Calibri" panose="020F0502020204030204" pitchFamily="34" charset="0"/>
                <a:cs typeface="Times New Roman" panose="02020603050405020304" pitchFamily="18" charset="0"/>
              </a:rPr>
              <a:t> (2022)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[3] </a:t>
            </a:r>
            <a:r>
              <a:rPr lang="en-GB" sz="1400" dirty="0">
                <a:effectLst/>
                <a:latin typeface="Calibri" panose="020F0502020204030204" pitchFamily="34" charset="0"/>
                <a:ea typeface="Calibri" panose="020F0502020204030204" pitchFamily="34" charset="0"/>
                <a:cs typeface="Times New Roman" panose="02020603050405020304" pitchFamily="18" charset="0"/>
              </a:rPr>
              <a:t>Britton R.</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Davies A.V. </a:t>
            </a:r>
            <a:r>
              <a:rPr lang="en-GB" sz="1400" dirty="0">
                <a:latin typeface="Calibri" panose="020F0502020204030204" pitchFamily="34" charset="0"/>
                <a:ea typeface="Calibri" panose="020F0502020204030204" pitchFamily="34" charset="0"/>
                <a:cs typeface="Times New Roman" panose="02020603050405020304" pitchFamily="18" charset="0"/>
              </a:rPr>
              <a:t>Next-Generation Particulate Monitoring. </a:t>
            </a:r>
            <a:r>
              <a:rPr lang="en-GB" sz="1400" i="1" dirty="0">
                <a:latin typeface="Calibri" panose="020F0502020204030204" pitchFamily="34" charset="0"/>
                <a:ea typeface="Calibri" panose="020F0502020204030204" pitchFamily="34" charset="0"/>
                <a:cs typeface="Times New Roman" panose="02020603050405020304" pitchFamily="18" charset="0"/>
              </a:rPr>
              <a:t>Applied Radiation and Isotopes,</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latin typeface="Calibri" panose="020F0502020204030204" pitchFamily="34" charset="0"/>
                <a:ea typeface="Calibri" panose="020F0502020204030204" pitchFamily="34" charset="0"/>
                <a:cs typeface="Times New Roman" panose="02020603050405020304" pitchFamily="18" charset="0"/>
              </a:rPr>
              <a:t>184</a:t>
            </a:r>
            <a:r>
              <a:rPr lang="en-GB" sz="1400" dirty="0">
                <a:latin typeface="Calibri" panose="020F0502020204030204" pitchFamily="34" charset="0"/>
                <a:ea typeface="Calibri" panose="020F0502020204030204" pitchFamily="34" charset="0"/>
                <a:cs typeface="Times New Roman" panose="02020603050405020304" pitchFamily="18" charset="0"/>
              </a:rPr>
              <a:t>, 110156 (2022)</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 Britton R., Davies A.V. Limits of detection — Enhancing Identification of </a:t>
            </a:r>
            <a:r>
              <a:rPr lang="en-GB" sz="1400" dirty="0">
                <a:latin typeface="Calibri" panose="020F0502020204030204" pitchFamily="34" charset="0"/>
                <a:ea typeface="Calibri" panose="020F0502020204030204" pitchFamily="34" charset="0"/>
                <a:cs typeface="Times New Roman" panose="02020603050405020304" pitchFamily="18" charset="0"/>
              </a:rPr>
              <a:t>A</a:t>
            </a:r>
            <a:r>
              <a:rPr lang="en-GB" sz="1400" dirty="0">
                <a:effectLst/>
                <a:latin typeface="Calibri" panose="020F0502020204030204" pitchFamily="34" charset="0"/>
                <a:ea typeface="Calibri" panose="020F0502020204030204" pitchFamily="34" charset="0"/>
                <a:cs typeface="Times New Roman" panose="02020603050405020304" pitchFamily="18" charset="0"/>
              </a:rPr>
              <a:t>nthropogenic Radionuclides.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Nuclear Instruments and Methods in Physics Research Section A: Accelerators, Spectrometers, Detectors and Associated Equipment,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947</a:t>
            </a:r>
            <a:r>
              <a:rPr lang="en-GB" sz="1400" dirty="0">
                <a:effectLst/>
                <a:latin typeface="Calibri" panose="020F0502020204030204" pitchFamily="34" charset="0"/>
                <a:ea typeface="Calibri" panose="020F0502020204030204" pitchFamily="34" charset="0"/>
                <a:cs typeface="Times New Roman" panose="02020603050405020304" pitchFamily="18" charset="0"/>
              </a:rPr>
              <a:t>, 162818 (2019)</a:t>
            </a:r>
          </a:p>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[5] </a:t>
            </a:r>
            <a:r>
              <a:rPr lang="en-GB" sz="1400" dirty="0">
                <a:effectLst/>
                <a:latin typeface="Calibri" panose="020F0502020204030204" pitchFamily="34" charset="0"/>
                <a:ea typeface="Calibri" panose="020F0502020204030204" pitchFamily="34" charset="0"/>
                <a:cs typeface="Times New Roman" panose="02020603050405020304" pitchFamily="18" charset="0"/>
              </a:rPr>
              <a:t>Britton R., Davies A.V.</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Goodwin M.A. </a:t>
            </a:r>
            <a:r>
              <a:rPr lang="en-GB" sz="1400" i="1" dirty="0">
                <a:latin typeface="Calibri" panose="020F0502020204030204" pitchFamily="34" charset="0"/>
                <a:ea typeface="Calibri" panose="020F0502020204030204" pitchFamily="34" charset="0"/>
                <a:cs typeface="Times New Roman" panose="02020603050405020304" pitchFamily="18" charset="0"/>
              </a:rPr>
              <a:t>Hyper-sensitive Gamma Spectrometry – Approaching the Ultimate Limit</a:t>
            </a:r>
            <a:r>
              <a:rPr lang="en-GB" sz="1400" dirty="0">
                <a:latin typeface="Calibri" panose="020F0502020204030204" pitchFamily="34" charset="0"/>
                <a:ea typeface="Calibri" panose="020F0502020204030204" pitchFamily="34" charset="0"/>
                <a:cs typeface="Times New Roman" panose="02020603050405020304" pitchFamily="18" charset="0"/>
              </a:rPr>
              <a:t>. [Poster]. CTBT Science and Technology Conference (2019)</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[6]</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0" i="0" dirty="0">
                <a:effectLst/>
                <a:latin typeface="-apple-system"/>
              </a:rPr>
              <a:t>Bowyer, T.W. A Review of Global Radioxenon Background Research and Issues. </a:t>
            </a:r>
            <a:r>
              <a:rPr lang="en-GB" sz="1400" b="0" i="1" dirty="0">
                <a:effectLst/>
                <a:latin typeface="-apple-system"/>
              </a:rPr>
              <a:t>Pure Appl. Geophys,</a:t>
            </a:r>
            <a:r>
              <a:rPr lang="en-GB" sz="1400" b="0" i="0" dirty="0">
                <a:effectLst/>
                <a:latin typeface="-apple-system"/>
              </a:rPr>
              <a:t> </a:t>
            </a:r>
            <a:r>
              <a:rPr lang="en-GB" sz="1400" b="1" i="0" dirty="0">
                <a:effectLst/>
                <a:latin typeface="-apple-system"/>
              </a:rPr>
              <a:t>178</a:t>
            </a:r>
            <a:r>
              <a:rPr lang="en-GB" sz="1400" b="0" i="0" dirty="0">
                <a:effectLst/>
                <a:latin typeface="-apple-system"/>
              </a:rPr>
              <a:t>, 2665–2675 (2021)</a:t>
            </a:r>
          </a:p>
          <a:p>
            <a:pPr algn="just">
              <a:lnSpc>
                <a:spcPct val="107000"/>
              </a:lnSpc>
              <a:spcAft>
                <a:spcPts val="800"/>
              </a:spcAft>
            </a:pPr>
            <a:r>
              <a:rPr lang="en-GB" sz="1400" dirty="0">
                <a:latin typeface="-apple-system"/>
              </a:rPr>
              <a:t>[7] </a:t>
            </a:r>
            <a:r>
              <a:rPr lang="en-GB" sz="1400" dirty="0">
                <a:effectLst/>
                <a:latin typeface="Calibri" panose="020F0502020204030204" pitchFamily="34" charset="0"/>
                <a:ea typeface="Calibri" panose="020F0502020204030204" pitchFamily="34" charset="0"/>
                <a:cs typeface="Times New Roman" panose="02020603050405020304" pitchFamily="18" charset="0"/>
              </a:rPr>
              <a:t>Goodwin M.A., Britton R., Davies A.V. Analysis of Environmental Radioxenon </a:t>
            </a:r>
            <a:r>
              <a:rPr lang="en-GB" sz="1400" dirty="0">
                <a:latin typeface="Calibri" panose="020F0502020204030204" pitchFamily="34" charset="0"/>
                <a:ea typeface="Calibri" panose="020F0502020204030204" pitchFamily="34" charset="0"/>
                <a:cs typeface="Times New Roman" panose="02020603050405020304" pitchFamily="18" charset="0"/>
              </a:rPr>
              <a:t>D</a:t>
            </a:r>
            <a:r>
              <a:rPr lang="en-GB" sz="1400" dirty="0">
                <a:effectLst/>
                <a:latin typeface="Calibri" panose="020F0502020204030204" pitchFamily="34" charset="0"/>
                <a:ea typeface="Calibri" panose="020F0502020204030204" pitchFamily="34" charset="0"/>
                <a:cs typeface="Times New Roman" panose="02020603050405020304" pitchFamily="18" charset="0"/>
              </a:rPr>
              <a:t>etections in the UK.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Journal of Environmental Radioactivity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234</a:t>
            </a:r>
            <a:r>
              <a:rPr lang="en-GB" sz="1400" dirty="0">
                <a:effectLst/>
                <a:latin typeface="Calibri" panose="020F0502020204030204" pitchFamily="34" charset="0"/>
                <a:ea typeface="Calibri" panose="020F0502020204030204" pitchFamily="34" charset="0"/>
                <a:cs typeface="Times New Roman" panose="02020603050405020304" pitchFamily="18" charset="0"/>
              </a:rPr>
              <a:t>, 106629 (2021)</a:t>
            </a:r>
            <a:endParaRPr lang="en-GB" sz="1400" b="0" dirty="0">
              <a:effectLst/>
              <a:latin typeface="-apple-system"/>
            </a:endParaRPr>
          </a:p>
          <a:p>
            <a:pPr algn="just">
              <a:lnSpc>
                <a:spcPct val="107000"/>
              </a:lnSpc>
              <a:spcAft>
                <a:spcPts val="800"/>
              </a:spcAft>
            </a:pPr>
            <a:r>
              <a:rPr lang="en-GB" sz="1400" dirty="0">
                <a:latin typeface="-apple-system"/>
                <a:ea typeface="Calibri" panose="020F0502020204030204" pitchFamily="34" charset="0"/>
                <a:cs typeface="Times New Roman" panose="02020603050405020304" pitchFamily="18" charset="0"/>
              </a:rPr>
              <a:t>[8] Greenwood L.R., Cantaloub M.G, Burnett J.L., Myers A.W., Overman C.T., Forrester J.B., Glasgow B.G., Miley H.S. Low-Background Gamma-Ray Spectrometry for the International Monitoring System. </a:t>
            </a:r>
            <a:r>
              <a:rPr lang="en-GB" sz="1400" i="1" dirty="0">
                <a:latin typeface="-apple-system"/>
                <a:ea typeface="Calibri" panose="020F0502020204030204" pitchFamily="34" charset="0"/>
                <a:cs typeface="Times New Roman" panose="02020603050405020304" pitchFamily="18" charset="0"/>
              </a:rPr>
              <a:t>Applied Radiation and Isotopes,</a:t>
            </a:r>
            <a:r>
              <a:rPr lang="en-GB" sz="1400" dirty="0">
                <a:latin typeface="-apple-system"/>
                <a:ea typeface="Calibri" panose="020F0502020204030204" pitchFamily="34" charset="0"/>
                <a:cs typeface="Times New Roman" panose="02020603050405020304" pitchFamily="18" charset="0"/>
              </a:rPr>
              <a:t> </a:t>
            </a:r>
            <a:r>
              <a:rPr lang="en-GB" sz="1400" b="1" dirty="0">
                <a:latin typeface="-apple-system"/>
                <a:ea typeface="Calibri" panose="020F0502020204030204" pitchFamily="34" charset="0"/>
                <a:cs typeface="Times New Roman" panose="02020603050405020304" pitchFamily="18" charset="0"/>
              </a:rPr>
              <a:t>126,</a:t>
            </a:r>
            <a:r>
              <a:rPr lang="en-GB" sz="1400" dirty="0">
                <a:latin typeface="-apple-system"/>
                <a:ea typeface="Calibri" panose="020F0502020204030204" pitchFamily="34" charset="0"/>
                <a:cs typeface="Times New Roman" panose="02020603050405020304" pitchFamily="18" charset="0"/>
              </a:rPr>
              <a:t> 240-242 (2017)</a:t>
            </a: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4301</TotalTime>
  <Words>2551</Words>
  <Application>Microsoft Office PowerPoint</Application>
  <PresentationFormat>Widescreen</PresentationFormat>
  <Paragraphs>65</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-apple-system</vt:lpstr>
      <vt:lpstr>Arial</vt:lpstr>
      <vt:lpstr>Arial Nova Cond Light</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Jenkins Ayrton AWE</cp:lastModifiedBy>
  <cp:revision>33</cp:revision>
  <dcterms:created xsi:type="dcterms:W3CDTF">2023-04-18T13:25:54Z</dcterms:created>
  <dcterms:modified xsi:type="dcterms:W3CDTF">2023-06-08T17:55:04Z</dcterms:modified>
</cp:coreProperties>
</file>