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82" d="100"/>
          <a:sy n="82" d="100"/>
        </p:scale>
        <p:origin x="8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06/13/2023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06/13/2023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06/13/2023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06/13/2023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06/13/2023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06/13/2023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06/13/2023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06/13/2023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06/13/2023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06/13/2023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06/13/2023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P3.2-746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1908699" y="26169"/>
            <a:ext cx="89323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Advanced Electrostatic Precipitator (ESP) for Radionuclide Particle Collection </a:t>
            </a:r>
            <a:b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Integration into RASA 2.0</a:t>
            </a:r>
            <a:endParaRPr lang="en-AT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E. Swanwick, Clive L. Devoy, Jessica M. Elliott, Katharine Fergusson, 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Sheldon D. Stokes, and Patrick J. Magari –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Creare LLC</a:t>
            </a:r>
            <a:endParaRPr lang="en-AT" sz="14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A93871-FD6E-A331-FD32-BC0C1CED60AC}"/>
              </a:ext>
            </a:extLst>
          </p:cNvPr>
          <p:cNvSpPr txBox="1"/>
          <p:nvPr/>
        </p:nvSpPr>
        <p:spPr>
          <a:xfrm>
            <a:off x="46527" y="1096293"/>
            <a:ext cx="3725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Impact Filter Replacement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972C31-0F72-F3D1-36DD-F738B8C8C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73" t="1176" r="27315" b="4213"/>
          <a:stretch/>
        </p:blipFill>
        <p:spPr>
          <a:xfrm>
            <a:off x="7568114" y="1131491"/>
            <a:ext cx="1925015" cy="2552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3B3316-317A-DEA8-603E-80AF0AE2A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88" r="3452" b="16091"/>
          <a:stretch/>
        </p:blipFill>
        <p:spPr>
          <a:xfrm rot="5400000">
            <a:off x="5686333" y="1761787"/>
            <a:ext cx="2386591" cy="13519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B99070-2572-4D81-C056-07A820C640BC}"/>
              </a:ext>
            </a:extLst>
          </p:cNvPr>
          <p:cNvSpPr txBox="1"/>
          <p:nvPr/>
        </p:nvSpPr>
        <p:spPr>
          <a:xfrm>
            <a:off x="3535148" y="1093623"/>
            <a:ext cx="2877453" cy="2531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System Highlights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Flexible webs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Compatible with dual detectors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450 samples between reloading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Compact design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Prototype size: 2.7 m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(8.9 ft) from floor to duct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76DE56-40B8-5B2D-D700-4D2A44340A90}"/>
              </a:ext>
            </a:extLst>
          </p:cNvPr>
          <p:cNvSpPr/>
          <p:nvPr/>
        </p:nvSpPr>
        <p:spPr>
          <a:xfrm>
            <a:off x="0" y="6396335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This work is sponsored by U.S. Defense Threat Reduction Agency (DTRA) </a:t>
            </a:r>
          </a:p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SBIR Contract # HDTRA220C0013</a:t>
            </a:r>
          </a:p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DISTRIBUTION STATEMENT: Cleared for Release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832D95-8961-D6D7-10A8-30DA5001A55A}"/>
              </a:ext>
            </a:extLst>
          </p:cNvPr>
          <p:cNvSpPr txBox="1"/>
          <p:nvPr/>
        </p:nvSpPr>
        <p:spPr>
          <a:xfrm>
            <a:off x="667524" y="5477921"/>
            <a:ext cx="2232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CTBT 80% Efficiency Requirement at 0.2 µm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CAEE13-D2BE-58FD-F1B4-E361238C910C}"/>
              </a:ext>
            </a:extLst>
          </p:cNvPr>
          <p:cNvSpPr txBox="1"/>
          <p:nvPr/>
        </p:nvSpPr>
        <p:spPr>
          <a:xfrm>
            <a:off x="5243061" y="5897540"/>
            <a:ext cx="1315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Packaging System Spins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0BE61C7-D398-EA84-4DA0-0EEC341674D5}"/>
              </a:ext>
            </a:extLst>
          </p:cNvPr>
          <p:cNvCxnSpPr>
            <a:cxnSpLocks/>
          </p:cNvCxnSpPr>
          <p:nvPr/>
        </p:nvCxnSpPr>
        <p:spPr>
          <a:xfrm flipV="1">
            <a:off x="6096000" y="5288008"/>
            <a:ext cx="285138" cy="63298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  <a:effectLst>
            <a:glow rad="50800">
              <a:schemeClr val="bg1">
                <a:alpha val="6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139A24A0-3334-F78C-3728-AE367C3B005A}"/>
              </a:ext>
            </a:extLst>
          </p:cNvPr>
          <p:cNvSpPr/>
          <p:nvPr/>
        </p:nvSpPr>
        <p:spPr>
          <a:xfrm rot="1168643">
            <a:off x="8263607" y="2726247"/>
            <a:ext cx="589487" cy="26133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3D23C06-4434-038E-346E-5034D4036223}"/>
              </a:ext>
            </a:extLst>
          </p:cNvPr>
          <p:cNvCxnSpPr>
            <a:cxnSpLocks/>
          </p:cNvCxnSpPr>
          <p:nvPr/>
        </p:nvCxnSpPr>
        <p:spPr>
          <a:xfrm flipV="1">
            <a:off x="8015953" y="3044148"/>
            <a:ext cx="589838" cy="82787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  <a:effectLst>
            <a:glow rad="50800">
              <a:schemeClr val="bg1">
                <a:alpha val="6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37ED3ED-A5D7-4F7D-93AF-8132CB0D155C}"/>
              </a:ext>
            </a:extLst>
          </p:cNvPr>
          <p:cNvSpPr txBox="1"/>
          <p:nvPr/>
        </p:nvSpPr>
        <p:spPr>
          <a:xfrm>
            <a:off x="4698853" y="3762309"/>
            <a:ext cx="3317100" cy="369332"/>
          </a:xfrm>
          <a:prstGeom prst="rect">
            <a:avLst/>
          </a:prstGeom>
          <a:noFill/>
          <a:ln>
            <a:solidFill>
              <a:srgbClr val="FF6B4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6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 Sample Handler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2F82880-B6DE-FABA-668E-A41D8C866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" t="3073" r="6538" b="3929"/>
          <a:stretch/>
        </p:blipFill>
        <p:spPr bwMode="auto">
          <a:xfrm>
            <a:off x="9387377" y="2494855"/>
            <a:ext cx="2718405" cy="16678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D5B7545-7BA5-38BF-07A0-E3454D0E4CD3}"/>
              </a:ext>
            </a:extLst>
          </p:cNvPr>
          <p:cNvSpPr txBox="1"/>
          <p:nvPr/>
        </p:nvSpPr>
        <p:spPr>
          <a:xfrm>
            <a:off x="9276736" y="1084670"/>
            <a:ext cx="3012485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Next Steps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Build and test ruggedized version of radionuclide collection system in support of RASA 2.0</a:t>
            </a:r>
            <a:endParaRPr lang="en-US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123E5A-E273-8740-BA2C-B27CA2F6C01C}"/>
              </a:ext>
            </a:extLst>
          </p:cNvPr>
          <p:cNvSpPr txBox="1"/>
          <p:nvPr/>
        </p:nvSpPr>
        <p:spPr>
          <a:xfrm>
            <a:off x="9935275" y="4108546"/>
            <a:ext cx="2238663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Conclusions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 lab-based full-size collection prototype has been built and tested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Sample compacting has started with design and component-level validation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1A1E3E9-9BF6-237D-126D-1FB72C90801D}"/>
              </a:ext>
            </a:extLst>
          </p:cNvPr>
          <p:cNvGrpSpPr/>
          <p:nvPr/>
        </p:nvGrpSpPr>
        <p:grpSpPr>
          <a:xfrm>
            <a:off x="2724990" y="4155161"/>
            <a:ext cx="7191800" cy="2712712"/>
            <a:chOff x="2898726" y="4109441"/>
            <a:chExt cx="7191800" cy="271271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BC45700-BBDE-30E9-0EF7-EF9F4C0A4E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638"/>
            <a:stretch/>
          </p:blipFill>
          <p:spPr>
            <a:xfrm>
              <a:off x="2898726" y="4109441"/>
              <a:ext cx="7191800" cy="2284597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EABF0BB-C84C-6656-69C5-F9AE9E0E9166}"/>
                </a:ext>
              </a:extLst>
            </p:cNvPr>
            <p:cNvSpPr txBox="1"/>
            <p:nvPr/>
          </p:nvSpPr>
          <p:spPr>
            <a:xfrm>
              <a:off x="3844821" y="4181669"/>
              <a:ext cx="16472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Notional Detector (2x)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AD2A495-37F7-D1FE-83B1-25841F1D05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48382" y="4443767"/>
              <a:ext cx="283846" cy="15133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>
              <a:glow rad="50800">
                <a:schemeClr val="bg1">
                  <a:alpha val="67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D41743C-62C4-9A73-31E6-54A4D1D54709}"/>
                </a:ext>
              </a:extLst>
            </p:cNvPr>
            <p:cNvSpPr txBox="1"/>
            <p:nvPr/>
          </p:nvSpPr>
          <p:spPr>
            <a:xfrm>
              <a:off x="6273027" y="4175505"/>
              <a:ext cx="10421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Take Up Spool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F34C9B2-0A6F-18C3-27BC-92DA7AE4D2FC}"/>
                </a:ext>
              </a:extLst>
            </p:cNvPr>
            <p:cNvSpPr txBox="1"/>
            <p:nvPr/>
          </p:nvSpPr>
          <p:spPr>
            <a:xfrm>
              <a:off x="8157360" y="6083489"/>
              <a:ext cx="1315442" cy="73866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400" dirty="0">
                  <a:latin typeface="Arial"/>
                  <a:cs typeface="Arial"/>
                </a:rPr>
                <a:t>Detectors Move to the Sample Puck 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EECDB94-F42D-4EDF-C7B7-A653358235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09987" y="5883458"/>
              <a:ext cx="167269" cy="25754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>
              <a:glow rad="50800">
                <a:schemeClr val="bg1">
                  <a:alpha val="67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798CAE9-F366-5EDF-C3F4-653AA000F7A0}"/>
                </a:ext>
              </a:extLst>
            </p:cNvPr>
            <p:cNvCxnSpPr>
              <a:cxnSpLocks/>
            </p:cNvCxnSpPr>
            <p:nvPr/>
          </p:nvCxnSpPr>
          <p:spPr>
            <a:xfrm>
              <a:off x="6851473" y="4514496"/>
              <a:ext cx="305396" cy="806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>
              <a:glow rad="50800">
                <a:schemeClr val="bg1">
                  <a:alpha val="67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6ED9B0B-99DE-4DF9-12B2-B17C5FF01693}"/>
              </a:ext>
            </a:extLst>
          </p:cNvPr>
          <p:cNvGrpSpPr/>
          <p:nvPr/>
        </p:nvGrpSpPr>
        <p:grpSpPr>
          <a:xfrm>
            <a:off x="159365" y="4354683"/>
            <a:ext cx="2411333" cy="2459855"/>
            <a:chOff x="195624" y="4354683"/>
            <a:chExt cx="2411333" cy="2459855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E2669BD-E83A-D0A3-B702-9F7FAACD8776}"/>
                </a:ext>
              </a:extLst>
            </p:cNvPr>
            <p:cNvGrpSpPr/>
            <p:nvPr/>
          </p:nvGrpSpPr>
          <p:grpSpPr>
            <a:xfrm>
              <a:off x="195624" y="4491348"/>
              <a:ext cx="2411333" cy="2323190"/>
              <a:chOff x="124677" y="4538650"/>
              <a:chExt cx="2411333" cy="2323190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FDB0D2FF-A3A4-E0BD-858E-0527EA36C2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24677" y="4538650"/>
                <a:ext cx="2411333" cy="2323190"/>
                <a:chOff x="5881534" y="1417323"/>
                <a:chExt cx="3523705" cy="3394901"/>
              </a:xfrm>
            </p:grpSpPr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7C1512C5-F3FB-5D3A-AAD0-25681F30FC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7542" t="8421" b="11040"/>
                <a:stretch/>
              </p:blipFill>
              <p:spPr>
                <a:xfrm>
                  <a:off x="6176072" y="1952785"/>
                  <a:ext cx="2967928" cy="2859439"/>
                </a:xfrm>
                <a:prstGeom prst="rect">
                  <a:avLst/>
                </a:prstGeom>
              </p:spPr>
            </p:pic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D52814A2-9487-906C-F113-E4CB93270C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7542" t="8421" b="11040"/>
                <a:stretch/>
              </p:blipFill>
              <p:spPr>
                <a:xfrm>
                  <a:off x="5881534" y="1417323"/>
                  <a:ext cx="3523705" cy="3394901"/>
                </a:xfrm>
                <a:prstGeom prst="rect">
                  <a:avLst/>
                </a:prstGeom>
              </p:spPr>
            </p:pic>
          </p:grpSp>
          <p:pic>
            <p:nvPicPr>
              <p:cNvPr id="31" name="Picture 2">
                <a:extLst>
                  <a:ext uri="{FF2B5EF4-FFF2-40B4-BE49-F238E27FC236}">
                    <a16:creationId xmlns:a16="http://schemas.microsoft.com/office/drawing/2014/main" id="{17EE681F-E3D4-9A1B-B8DF-39A41DC5B0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9914" y="6031758"/>
                <a:ext cx="1779396" cy="176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3">
                <a:extLst>
                  <a:ext uri="{FF2B5EF4-FFF2-40B4-BE49-F238E27FC236}">
                    <a16:creationId xmlns:a16="http://schemas.microsoft.com/office/drawing/2014/main" id="{FEA358FB-382F-680B-8578-06CD4AC80B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442" y="6239022"/>
                <a:ext cx="1779395" cy="175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2EAE28D-F2CF-E4E4-D608-394E416646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4262" y="5379856"/>
                <a:ext cx="1872978" cy="0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14C592E-6801-FF58-0A5E-04EE3631BE31}"/>
                </a:ext>
              </a:extLst>
            </p:cNvPr>
            <p:cNvSpPr txBox="1"/>
            <p:nvPr/>
          </p:nvSpPr>
          <p:spPr>
            <a:xfrm>
              <a:off x="652261" y="4354683"/>
              <a:ext cx="16788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Experimental Data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AB0BCCD-4B61-B7FB-CAC9-0502101D0A19}"/>
              </a:ext>
            </a:extLst>
          </p:cNvPr>
          <p:cNvGrpSpPr/>
          <p:nvPr/>
        </p:nvGrpSpPr>
        <p:grpSpPr>
          <a:xfrm>
            <a:off x="18062" y="2935456"/>
            <a:ext cx="3608453" cy="1347944"/>
            <a:chOff x="18062" y="2935456"/>
            <a:chExt cx="3608453" cy="134794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7F4DB95-9DAB-5F35-7A4B-DE9CCC5647AE}"/>
                </a:ext>
              </a:extLst>
            </p:cNvPr>
            <p:cNvSpPr txBox="1"/>
            <p:nvPr/>
          </p:nvSpPr>
          <p:spPr>
            <a:xfrm>
              <a:off x="746086" y="2935456"/>
              <a:ext cx="20045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Advanced ESP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2062F57C-E6D8-62E7-B201-782EA6ACDB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14"/>
            <a:stretch/>
          </p:blipFill>
          <p:spPr bwMode="auto">
            <a:xfrm>
              <a:off x="18062" y="3159532"/>
              <a:ext cx="3608453" cy="112386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CAD1609-32A2-9056-2734-1C2DC59092E4}"/>
              </a:ext>
            </a:extLst>
          </p:cNvPr>
          <p:cNvGrpSpPr/>
          <p:nvPr/>
        </p:nvGrpSpPr>
        <p:grpSpPr>
          <a:xfrm>
            <a:off x="14952" y="1527799"/>
            <a:ext cx="3570366" cy="1647833"/>
            <a:chOff x="14952" y="1527799"/>
            <a:chExt cx="3570366" cy="1647833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A9BD368-2B7F-D073-E595-391E25E29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52" y="1574412"/>
              <a:ext cx="3570366" cy="1417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A144B1B-8730-5607-30AB-4A40A8CA6D19}"/>
                </a:ext>
              </a:extLst>
            </p:cNvPr>
            <p:cNvSpPr txBox="1"/>
            <p:nvPr/>
          </p:nvSpPr>
          <p:spPr>
            <a:xfrm>
              <a:off x="778502" y="1527799"/>
              <a:ext cx="20045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RASA 1.0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DE6E5AA0-CC63-D815-8FA7-1FB52F0BBCCA}"/>
                </a:ext>
              </a:extLst>
            </p:cNvPr>
            <p:cNvSpPr/>
            <p:nvPr/>
          </p:nvSpPr>
          <p:spPr>
            <a:xfrm>
              <a:off x="154966" y="1733770"/>
              <a:ext cx="796534" cy="1015837"/>
            </a:xfrm>
            <a:prstGeom prst="round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D59CED0D-41A6-07D2-55D5-7A4DE584DF8B}"/>
                </a:ext>
              </a:extLst>
            </p:cNvPr>
            <p:cNvCxnSpPr>
              <a:cxnSpLocks/>
            </p:cNvCxnSpPr>
            <p:nvPr/>
          </p:nvCxnSpPr>
          <p:spPr>
            <a:xfrm>
              <a:off x="639868" y="2765961"/>
              <a:ext cx="106218" cy="40967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2747</TotalTime>
  <Words>176</Words>
  <Application>Microsoft Office PowerPoint</Application>
  <PresentationFormat>Widescreen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Michael Swanwick</cp:lastModifiedBy>
  <cp:revision>21</cp:revision>
  <dcterms:created xsi:type="dcterms:W3CDTF">2023-04-18T13:25:54Z</dcterms:created>
  <dcterms:modified xsi:type="dcterms:W3CDTF">2023-06-13T20:32:57Z</dcterms:modified>
</cp:coreProperties>
</file>