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9"/>
    <p:restoredTop sz="94685"/>
  </p:normalViewPr>
  <p:slideViewPr>
    <p:cSldViewPr snapToGrid="0">
      <p:cViewPr varScale="1">
        <p:scale>
          <a:sx n="124" d="100"/>
          <a:sy n="124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Silver Exchanged Zeolite Stability for Noble Gas Processes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Celian</a:t>
            </a:r>
            <a:r>
              <a:rPr lang="fr-FR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Courtney</a:t>
            </a:r>
            <a:r>
              <a:rPr lang="fr-FR" sz="1600" u="sng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[1,2]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Gabriel </a:t>
            </a:r>
            <a:r>
              <a:rPr lang="fr-FR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Couchaux</a:t>
            </a:r>
            <a:r>
              <a:rPr lang="fr-FR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Alain </a:t>
            </a:r>
            <a:r>
              <a:rPr lang="fr-FR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Tuel</a:t>
            </a:r>
            <a:r>
              <a:rPr lang="fr-FR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Sylvain Topin</a:t>
            </a:r>
            <a:r>
              <a:rPr lang="fr-FR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</a:t>
            </a:r>
            <a:r>
              <a:rPr lang="fr-FR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Farrusseng</a:t>
            </a:r>
            <a:r>
              <a:rPr lang="fr-FR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n-AT" sz="1600" u="sng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CEA/DAM  // [2] </a:t>
            </a:r>
            <a:r>
              <a:rPr lang="fr-F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IRCELyon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lack of understanding of relationship between the structure of the silver-doped zeolites and their low-pressure xenon adsorption. We aim to study the influence of several parameters on the low-pressure xenon adsorption capacity.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P3.2-233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 selected seven sodium-form zeolites (4 ZSM-5, 2 BEA and 1 MOR) with various Si/Al ratios and aluminum coordination.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 then fully exchanged them with silver, quantified the amount of silver inserted and measured their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adsorption isotherms.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nature and strength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« strong sites » depends on the type of zeolite and the pressure range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considered.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highest Ag loading can be achieved only when the zeolite contains the highest concentration of framework aluminum. 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cationic exchange sites = Increase in concentration of strong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adsorption sites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much silver : pore blockage, nanoparticles agglomeration 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coalescence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Aluminum coordination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 a determinant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parameter in silver loading and low-pressure xenon adsorption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91" y="278271"/>
            <a:ext cx="1275774" cy="10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83070" y="53804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1126" y="1095263"/>
            <a:ext cx="91636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	For the </a:t>
            </a:r>
            <a:r>
              <a:rPr lang="en-US" sz="1600" dirty="0" smtClean="0"/>
              <a:t>past</a:t>
            </a:r>
            <a:r>
              <a:rPr lang="fr-FR" sz="1600" dirty="0" smtClean="0"/>
              <a:t> 20 </a:t>
            </a:r>
            <a:r>
              <a:rPr lang="fr-FR" sz="1600" dirty="0" err="1" smtClean="0"/>
              <a:t>years</a:t>
            </a:r>
            <a:r>
              <a:rPr lang="fr-FR" sz="1600" dirty="0" smtClean="0"/>
              <a:t>, CEA/DAM has </a:t>
            </a:r>
            <a:r>
              <a:rPr lang="fr-FR" sz="1600" dirty="0" err="1" smtClean="0"/>
              <a:t>worked</a:t>
            </a:r>
            <a:r>
              <a:rPr lang="fr-FR" sz="1600" dirty="0" smtClean="0"/>
              <a:t> on the </a:t>
            </a:r>
            <a:r>
              <a:rPr lang="en-US" sz="1600" dirty="0" smtClean="0"/>
              <a:t>development</a:t>
            </a:r>
            <a:r>
              <a:rPr lang="fr-FR" sz="1600" dirty="0" smtClean="0"/>
              <a:t> and </a:t>
            </a:r>
            <a:r>
              <a:rPr lang="fr-FR" sz="1600" dirty="0" err="1" smtClean="0"/>
              <a:t>improvement</a:t>
            </a:r>
            <a:r>
              <a:rPr lang="fr-FR" sz="1600" dirty="0" smtClean="0"/>
              <a:t> of the SPALAX</a:t>
            </a:r>
            <a:r>
              <a:rPr lang="fr-FR" sz="1600" baseline="30000" dirty="0" smtClean="0"/>
              <a:t>TM</a:t>
            </a:r>
            <a:r>
              <a:rPr lang="fr-FR" sz="1600" dirty="0" smtClean="0"/>
              <a:t>, one of the </a:t>
            </a:r>
            <a:r>
              <a:rPr lang="fr-FR" sz="1600" dirty="0" err="1" smtClean="0"/>
              <a:t>systems</a:t>
            </a:r>
            <a:r>
              <a:rPr lang="fr-FR" sz="1600" dirty="0" smtClean="0"/>
              <a:t> </a:t>
            </a:r>
            <a:r>
              <a:rPr lang="fr-FR" sz="1600" dirty="0" err="1" smtClean="0"/>
              <a:t>used</a:t>
            </a:r>
            <a:r>
              <a:rPr lang="fr-FR" sz="1600" dirty="0" smtClean="0"/>
              <a:t> to monitor fission </a:t>
            </a:r>
            <a:r>
              <a:rPr lang="fr-FR" sz="1600" dirty="0" err="1" smtClean="0"/>
              <a:t>products</a:t>
            </a:r>
            <a:r>
              <a:rPr lang="fr-FR" sz="1600" dirty="0" smtClean="0"/>
              <a:t> </a:t>
            </a:r>
            <a:r>
              <a:rPr lang="fr-FR" sz="1600" dirty="0" err="1" smtClean="0"/>
              <a:t>released</a:t>
            </a:r>
            <a:r>
              <a:rPr lang="fr-FR" sz="1600" dirty="0" smtClean="0"/>
              <a:t> </a:t>
            </a:r>
            <a:r>
              <a:rPr lang="fr-FR" sz="1600" dirty="0" err="1" smtClean="0"/>
              <a:t>upon</a:t>
            </a:r>
            <a:r>
              <a:rPr lang="fr-FR" sz="1600" dirty="0" smtClean="0"/>
              <a:t> underground </a:t>
            </a:r>
            <a:r>
              <a:rPr lang="fr-FR" sz="1600" dirty="0" err="1" smtClean="0"/>
              <a:t>nuclear</a:t>
            </a:r>
            <a:r>
              <a:rPr lang="fr-FR" sz="1600" dirty="0" smtClean="0"/>
              <a:t> tests in the </a:t>
            </a:r>
            <a:r>
              <a:rPr lang="fr-FR" sz="1600" dirty="0" err="1" smtClean="0"/>
              <a:t>context</a:t>
            </a:r>
            <a:r>
              <a:rPr lang="fr-FR" sz="1600" dirty="0" smtClean="0"/>
              <a:t> of the CTBT</a:t>
            </a:r>
            <a:r>
              <a:rPr lang="fr-FR" sz="1600" baseline="30000" dirty="0" smtClean="0"/>
              <a:t>[1]</a:t>
            </a:r>
            <a:r>
              <a:rPr lang="fr-FR" sz="1600" dirty="0" smtClean="0"/>
              <a:t>. This system relies on the use of adsorbent </a:t>
            </a:r>
            <a:r>
              <a:rPr lang="fr-FR" sz="1600" dirty="0" err="1" smtClean="0"/>
              <a:t>materials</a:t>
            </a:r>
            <a:r>
              <a:rPr lang="fr-FR" sz="1600" dirty="0" smtClean="0"/>
              <a:t> in a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Swing Adsorption (TSA) </a:t>
            </a:r>
            <a:r>
              <a:rPr lang="fr-FR" sz="1600" dirty="0" err="1" smtClean="0"/>
              <a:t>process</a:t>
            </a:r>
            <a:r>
              <a:rPr lang="fr-FR" sz="1600" dirty="0" smtClean="0"/>
              <a:t> to </a:t>
            </a:r>
            <a:r>
              <a:rPr lang="fr-FR" sz="1600" dirty="0" err="1" smtClean="0"/>
              <a:t>concentrate</a:t>
            </a:r>
            <a:r>
              <a:rPr lang="fr-FR" sz="1600" dirty="0" smtClean="0"/>
              <a:t> </a:t>
            </a:r>
            <a:r>
              <a:rPr lang="fr-FR" sz="1600" dirty="0" err="1" smtClean="0"/>
              <a:t>xenon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0.087 ppm in the </a:t>
            </a:r>
            <a:r>
              <a:rPr lang="fr-FR" sz="1600" dirty="0" err="1" smtClean="0"/>
              <a:t>atmosphere</a:t>
            </a:r>
            <a:r>
              <a:rPr lang="fr-FR" sz="1600" dirty="0" smtClean="0"/>
              <a:t> to </a:t>
            </a:r>
            <a:r>
              <a:rPr lang="fr-FR" sz="1600" dirty="0" err="1" smtClean="0"/>
              <a:t>around</a:t>
            </a:r>
            <a:r>
              <a:rPr lang="fr-FR" sz="1600" dirty="0" smtClean="0"/>
              <a:t> 30% in the </a:t>
            </a:r>
            <a:r>
              <a:rPr lang="fr-FR" sz="1600" dirty="0" err="1" smtClean="0"/>
              <a:t>detection</a:t>
            </a:r>
            <a:r>
              <a:rPr lang="fr-FR" sz="1600" dirty="0" smtClean="0"/>
              <a:t> </a:t>
            </a:r>
            <a:r>
              <a:rPr lang="fr-FR" sz="1600" dirty="0" err="1" smtClean="0"/>
              <a:t>cell</a:t>
            </a:r>
            <a:r>
              <a:rPr lang="fr-FR" sz="1600" dirty="0" smtClean="0"/>
              <a:t>. </a:t>
            </a:r>
            <a:r>
              <a:rPr lang="fr-FR" sz="1600" dirty="0" err="1" smtClean="0"/>
              <a:t>Previous</a:t>
            </a:r>
            <a:r>
              <a:rPr lang="fr-FR" sz="1600" dirty="0" smtClean="0"/>
              <a:t> </a:t>
            </a:r>
            <a:r>
              <a:rPr lang="fr-FR" sz="1600" dirty="0" err="1" smtClean="0"/>
              <a:t>studies</a:t>
            </a:r>
            <a:r>
              <a:rPr lang="fr-FR" sz="1600" dirty="0" smtClean="0"/>
              <a:t> have </a:t>
            </a:r>
            <a:r>
              <a:rPr lang="fr-FR" sz="1600" dirty="0" err="1" smtClean="0"/>
              <a:t>shown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silver</a:t>
            </a:r>
            <a:r>
              <a:rPr lang="fr-FR" sz="1600" dirty="0" smtClean="0"/>
              <a:t> </a:t>
            </a:r>
            <a:r>
              <a:rPr lang="fr-FR" sz="1600" dirty="0" err="1" smtClean="0"/>
              <a:t>nanoparticles</a:t>
            </a:r>
            <a:r>
              <a:rPr lang="fr-FR" sz="1600" dirty="0" smtClean="0"/>
              <a:t> </a:t>
            </a:r>
            <a:r>
              <a:rPr lang="fr-FR" sz="1600" dirty="0" err="1" smtClean="0"/>
              <a:t>supported</a:t>
            </a:r>
            <a:r>
              <a:rPr lang="fr-FR" sz="1600" dirty="0" smtClean="0"/>
              <a:t> on ZSM-5 display an </a:t>
            </a:r>
            <a:r>
              <a:rPr lang="fr-FR" sz="1600" dirty="0" err="1" smtClean="0"/>
              <a:t>unmatched</a:t>
            </a:r>
            <a:r>
              <a:rPr lang="fr-FR" sz="1600" dirty="0" smtClean="0"/>
              <a:t> Xe/Kr </a:t>
            </a:r>
            <a:r>
              <a:rPr lang="fr-FR" sz="1600" dirty="0" err="1" smtClean="0"/>
              <a:t>selectivity</a:t>
            </a:r>
            <a:r>
              <a:rPr lang="fr-FR" sz="1600" dirty="0" smtClean="0"/>
              <a:t> and a Xe capture </a:t>
            </a:r>
            <a:r>
              <a:rPr lang="fr-FR" sz="1600" dirty="0" err="1" smtClean="0"/>
              <a:t>capacity</a:t>
            </a:r>
            <a:r>
              <a:rPr lang="fr-FR" sz="1600" dirty="0" smtClean="0"/>
              <a:t> more </a:t>
            </a:r>
            <a:r>
              <a:rPr lang="fr-FR" sz="1600" dirty="0" err="1" smtClean="0"/>
              <a:t>than</a:t>
            </a:r>
            <a:r>
              <a:rPr lang="fr-FR" sz="1600" dirty="0" smtClean="0"/>
              <a:t> an </a:t>
            </a:r>
            <a:r>
              <a:rPr lang="fr-FR" sz="1600" dirty="0" err="1" smtClean="0"/>
              <a:t>order</a:t>
            </a:r>
            <a:r>
              <a:rPr lang="fr-FR" sz="1600" dirty="0" smtClean="0"/>
              <a:t> of magnitude </a:t>
            </a:r>
            <a:r>
              <a:rPr lang="fr-FR" sz="1600" dirty="0" err="1" smtClean="0"/>
              <a:t>greater</a:t>
            </a:r>
            <a:r>
              <a:rPr lang="fr-FR" sz="1600" dirty="0" smtClean="0"/>
              <a:t> </a:t>
            </a:r>
            <a:r>
              <a:rPr lang="fr-FR" sz="1600" dirty="0" err="1" smtClean="0"/>
              <a:t>than</a:t>
            </a:r>
            <a:r>
              <a:rPr lang="fr-FR" sz="1600" dirty="0" smtClean="0"/>
              <a:t> </a:t>
            </a:r>
            <a:r>
              <a:rPr lang="fr-FR" sz="1600" dirty="0" err="1" smtClean="0"/>
              <a:t>typical</a:t>
            </a:r>
            <a:r>
              <a:rPr lang="fr-FR" sz="1600" dirty="0" smtClean="0"/>
              <a:t> </a:t>
            </a:r>
            <a:r>
              <a:rPr lang="fr-FR" sz="1600" dirty="0" err="1" smtClean="0"/>
              <a:t>activated</a:t>
            </a:r>
            <a:r>
              <a:rPr lang="fr-FR" sz="1600" dirty="0" smtClean="0"/>
              <a:t> </a:t>
            </a:r>
            <a:r>
              <a:rPr lang="fr-FR" sz="1600" dirty="0" err="1" smtClean="0"/>
              <a:t>carbons</a:t>
            </a:r>
            <a:r>
              <a:rPr lang="fr-FR" sz="1600" dirty="0" smtClean="0"/>
              <a:t>.</a:t>
            </a:r>
            <a:r>
              <a:rPr lang="fr-FR" sz="1600" baseline="30000" dirty="0" smtClean="0"/>
              <a:t>[2,3,4]</a:t>
            </a:r>
            <a:r>
              <a:rPr lang="fr-FR" sz="1600" dirty="0" smtClean="0"/>
              <a:t> 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sz="1600" dirty="0"/>
              <a:t>	</a:t>
            </a:r>
            <a:r>
              <a:rPr lang="fr-FR" sz="1600" dirty="0" err="1" smtClean="0"/>
              <a:t>While</a:t>
            </a:r>
            <a:r>
              <a:rPr lang="fr-FR" sz="1600" dirty="0" smtClean="0"/>
              <a:t> Ag@ZSM-5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already</a:t>
            </a:r>
            <a:r>
              <a:rPr lang="fr-FR" sz="1600" dirty="0" smtClean="0"/>
              <a:t> </a:t>
            </a:r>
            <a:r>
              <a:rPr lang="fr-FR" sz="1600" dirty="0" err="1" smtClean="0"/>
              <a:t>partly</a:t>
            </a:r>
            <a:r>
              <a:rPr lang="fr-FR" sz="1600" dirty="0" smtClean="0"/>
              <a:t> </a:t>
            </a:r>
            <a:r>
              <a:rPr lang="fr-FR" sz="1600" dirty="0" err="1" smtClean="0"/>
              <a:t>used</a:t>
            </a:r>
            <a:r>
              <a:rPr lang="fr-FR" sz="1600" dirty="0" smtClean="0"/>
              <a:t> in the SPALAX, </a:t>
            </a:r>
            <a:r>
              <a:rPr lang="fr-FR" sz="1600" dirty="0" err="1" smtClean="0"/>
              <a:t>its</a:t>
            </a:r>
            <a:r>
              <a:rPr lang="fr-FR" sz="1600" dirty="0" smtClean="0"/>
              <a:t> usage in the main purification </a:t>
            </a:r>
            <a:r>
              <a:rPr lang="fr-FR" sz="1600" dirty="0" err="1" smtClean="0"/>
              <a:t>step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prevented</a:t>
            </a:r>
            <a:r>
              <a:rPr lang="fr-FR" sz="1600" dirty="0" smtClean="0"/>
              <a:t> by </a:t>
            </a:r>
            <a:r>
              <a:rPr lang="fr-FR" sz="1600" dirty="0" err="1" smtClean="0"/>
              <a:t>deactivation</a:t>
            </a:r>
            <a:r>
              <a:rPr lang="fr-FR" sz="1600" dirty="0" smtClean="0"/>
              <a:t> </a:t>
            </a:r>
            <a:r>
              <a:rPr lang="fr-FR" sz="1600" dirty="0" err="1" smtClean="0"/>
              <a:t>phenomena</a:t>
            </a:r>
            <a:r>
              <a:rPr lang="fr-FR" sz="1600" dirty="0" smtClean="0"/>
              <a:t>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in </a:t>
            </a:r>
            <a:r>
              <a:rPr lang="fr-FR" sz="1600" dirty="0" err="1" smtClean="0"/>
              <a:t>process</a:t>
            </a:r>
            <a:r>
              <a:rPr lang="fr-FR" sz="1600" dirty="0" smtClean="0"/>
              <a:t> conditions</a:t>
            </a:r>
            <a:r>
              <a:rPr lang="fr-FR" sz="1600" baseline="30000" dirty="0" smtClean="0"/>
              <a:t>[5]</a:t>
            </a:r>
            <a:r>
              <a:rPr lang="fr-FR" sz="1600" dirty="0" smtClean="0"/>
              <a:t>. </a:t>
            </a:r>
            <a:r>
              <a:rPr lang="fr-FR" sz="1600" dirty="0" err="1" smtClean="0"/>
              <a:t>Moreover</a:t>
            </a:r>
            <a:r>
              <a:rPr lang="fr-FR" sz="1600" dirty="0" smtClean="0"/>
              <a:t>, the </a:t>
            </a:r>
            <a:r>
              <a:rPr lang="fr-FR" sz="1600" dirty="0" err="1" smtClean="0"/>
              <a:t>differences</a:t>
            </a:r>
            <a:r>
              <a:rPr lang="fr-FR" sz="1600" dirty="0" smtClean="0"/>
              <a:t> in Xe adsorption </a:t>
            </a:r>
            <a:r>
              <a:rPr lang="fr-FR" sz="1600" dirty="0" err="1" smtClean="0"/>
              <a:t>capacity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one </a:t>
            </a:r>
            <a:r>
              <a:rPr lang="fr-FR" sz="1600" dirty="0" err="1" smtClean="0"/>
              <a:t>zeolite</a:t>
            </a:r>
            <a:r>
              <a:rPr lang="fr-FR" sz="1600" dirty="0" smtClean="0"/>
              <a:t> to </a:t>
            </a:r>
            <a:r>
              <a:rPr lang="fr-FR" sz="1600" dirty="0" err="1" smtClean="0"/>
              <a:t>another</a:t>
            </a:r>
            <a:r>
              <a:rPr lang="fr-FR" sz="1600" dirty="0" smtClean="0"/>
              <a:t> show the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</a:t>
            </a:r>
            <a:r>
              <a:rPr lang="fr-FR" sz="1600" dirty="0" err="1" smtClean="0"/>
              <a:t>lack</a:t>
            </a:r>
            <a:r>
              <a:rPr lang="fr-FR" sz="1600" dirty="0" smtClean="0"/>
              <a:t> of </a:t>
            </a:r>
            <a:r>
              <a:rPr lang="fr-FR" sz="1600" dirty="0" err="1" smtClean="0"/>
              <a:t>knowledge</a:t>
            </a:r>
            <a:r>
              <a:rPr lang="fr-FR" sz="1600" dirty="0" smtClean="0"/>
              <a:t> on the structure-</a:t>
            </a:r>
            <a:r>
              <a:rPr lang="fr-FR" sz="1600" dirty="0" err="1" smtClean="0"/>
              <a:t>property</a:t>
            </a:r>
            <a:r>
              <a:rPr lang="fr-FR" sz="1600" dirty="0" smtClean="0"/>
              <a:t> </a:t>
            </a:r>
            <a:r>
              <a:rPr lang="fr-FR" sz="1600" dirty="0" err="1" smtClean="0"/>
              <a:t>relationship</a:t>
            </a:r>
            <a:r>
              <a:rPr lang="fr-FR" sz="1600" dirty="0" smtClean="0"/>
              <a:t> in </a:t>
            </a:r>
            <a:r>
              <a:rPr lang="fr-FR" sz="1600" dirty="0" err="1" smtClean="0"/>
              <a:t>these</a:t>
            </a:r>
            <a:r>
              <a:rPr lang="fr-FR" sz="1600" dirty="0" smtClean="0"/>
              <a:t> </a:t>
            </a:r>
            <a:r>
              <a:rPr lang="fr-FR" sz="1600" dirty="0" err="1" smtClean="0"/>
              <a:t>materials</a:t>
            </a:r>
            <a:endParaRPr lang="fr-FR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57" y="4142250"/>
            <a:ext cx="3376879" cy="2477179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3"/>
          <a:stretch/>
        </p:blipFill>
        <p:spPr>
          <a:xfrm>
            <a:off x="6068018" y="4147020"/>
            <a:ext cx="3735342" cy="2472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5903" y="172431"/>
            <a:ext cx="953850" cy="7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13899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objectives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429" y="1315415"/>
            <a:ext cx="1027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Hypothesis</a:t>
            </a:r>
            <a:r>
              <a:rPr lang="fr-FR" b="1" dirty="0" smtClean="0"/>
              <a:t> :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fr-FR" dirty="0" err="1" smtClean="0"/>
              <a:t>silver</a:t>
            </a:r>
            <a:r>
              <a:rPr lang="fr-FR" dirty="0" smtClean="0"/>
              <a:t> </a:t>
            </a:r>
            <a:r>
              <a:rPr lang="fr-FR" dirty="0" err="1" smtClean="0"/>
              <a:t>loading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high dispersion = </a:t>
            </a:r>
            <a:r>
              <a:rPr lang="fr-FR" dirty="0" err="1" smtClean="0"/>
              <a:t>increase</a:t>
            </a:r>
            <a:r>
              <a:rPr lang="fr-FR" dirty="0" smtClean="0"/>
              <a:t> in Xe adsorption at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pressure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29" y="5191420"/>
            <a:ext cx="1115204" cy="88224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94" y="5210015"/>
            <a:ext cx="1091740" cy="8802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21" y="5205578"/>
            <a:ext cx="1091740" cy="89959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406504" y="6118563"/>
            <a:ext cx="192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MFI (ZSM-5)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950246" y="6129442"/>
            <a:ext cx="192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Beta (BEA)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311263" y="6090229"/>
            <a:ext cx="192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Mordenite</a:t>
            </a:r>
            <a:r>
              <a:rPr lang="fr-FR" dirty="0" smtClean="0"/>
              <a:t> (MOR)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441173" y="4545089"/>
            <a:ext cx="913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chose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zeolites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Si/Al ratios and </a:t>
            </a:r>
            <a:r>
              <a:rPr lang="fr-FR" dirty="0" err="1" smtClean="0"/>
              <a:t>tetra-coordinated</a:t>
            </a:r>
            <a:r>
              <a:rPr lang="fr-FR" dirty="0" smtClean="0"/>
              <a:t> </a:t>
            </a:r>
            <a:r>
              <a:rPr lang="fr-FR" dirty="0" err="1" smtClean="0"/>
              <a:t>aluminum</a:t>
            </a:r>
            <a:r>
              <a:rPr lang="fr-FR" dirty="0" smtClean="0"/>
              <a:t> proportions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0429" y="1670409"/>
            <a:ext cx="1070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Can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achieved</a:t>
            </a:r>
            <a:r>
              <a:rPr lang="fr-FR" i="1" dirty="0" smtClean="0"/>
              <a:t> by </a:t>
            </a:r>
            <a:r>
              <a:rPr lang="fr-FR" i="1" dirty="0" err="1" smtClean="0"/>
              <a:t>increasing</a:t>
            </a:r>
            <a:r>
              <a:rPr lang="fr-FR" i="1" dirty="0" smtClean="0"/>
              <a:t> the </a:t>
            </a:r>
            <a:r>
              <a:rPr lang="fr-FR" i="1" dirty="0" err="1" smtClean="0"/>
              <a:t>number</a:t>
            </a:r>
            <a:r>
              <a:rPr lang="fr-FR" i="1" dirty="0" smtClean="0"/>
              <a:t> of </a:t>
            </a:r>
            <a:r>
              <a:rPr lang="fr-FR" i="1" dirty="0" err="1" smtClean="0"/>
              <a:t>exchangeable</a:t>
            </a:r>
            <a:r>
              <a:rPr lang="fr-FR" i="1" dirty="0" smtClean="0"/>
              <a:t> cations, i.e. </a:t>
            </a:r>
            <a:r>
              <a:rPr lang="fr-FR" i="1" dirty="0" err="1" smtClean="0"/>
              <a:t>increasing</a:t>
            </a:r>
            <a:r>
              <a:rPr lang="fr-FR" i="1" dirty="0" smtClean="0"/>
              <a:t> the </a:t>
            </a:r>
            <a:r>
              <a:rPr lang="fr-FR" i="1" dirty="0" err="1" smtClean="0"/>
              <a:t>tetra-coordinated</a:t>
            </a:r>
            <a:r>
              <a:rPr lang="fr-FR" i="1" dirty="0" smtClean="0"/>
              <a:t> Al concentration of the </a:t>
            </a:r>
            <a:r>
              <a:rPr lang="fr-FR" i="1" dirty="0" err="1" smtClean="0"/>
              <a:t>zeolites</a:t>
            </a:r>
            <a:r>
              <a:rPr lang="fr-FR" i="1" dirty="0" smtClean="0"/>
              <a:t> ?</a:t>
            </a:r>
            <a:endParaRPr lang="fr-FR" i="1" dirty="0"/>
          </a:p>
        </p:txBody>
      </p:sp>
      <p:sp>
        <p:nvSpPr>
          <p:cNvPr id="18" name="Flèche à angle droit 17"/>
          <p:cNvSpPr/>
          <p:nvPr/>
        </p:nvSpPr>
        <p:spPr>
          <a:xfrm rot="5400000">
            <a:off x="322723" y="4295484"/>
            <a:ext cx="924339" cy="11585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0429" y="2963071"/>
            <a:ext cx="10279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Hypothesis</a:t>
            </a:r>
            <a:r>
              <a:rPr lang="fr-FR" b="1" dirty="0" smtClean="0"/>
              <a:t> : </a:t>
            </a:r>
            <a:r>
              <a:rPr lang="fr-FR" dirty="0" err="1" smtClean="0"/>
              <a:t>Mordenite</a:t>
            </a:r>
            <a:r>
              <a:rPr lang="fr-FR" dirty="0" smtClean="0"/>
              <a:t> </a:t>
            </a:r>
            <a:r>
              <a:rPr lang="fr-FR" dirty="0" err="1" smtClean="0"/>
              <a:t>zeolite</a:t>
            </a:r>
            <a:r>
              <a:rPr lang="fr-FR" dirty="0" smtClean="0"/>
              <a:t>, </a:t>
            </a:r>
            <a:r>
              <a:rPr lang="fr-FR" dirty="0" err="1" smtClean="0"/>
              <a:t>also</a:t>
            </a:r>
            <a:r>
              <a:rPr lang="fr-FR" dirty="0" smtClean="0"/>
              <a:t> made of </a:t>
            </a:r>
            <a:r>
              <a:rPr lang="fr-FR" dirty="0" err="1" smtClean="0"/>
              <a:t>pentasil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r>
              <a:rPr lang="fr-FR" dirty="0" smtClean="0"/>
              <a:t>, </a:t>
            </a:r>
            <a:r>
              <a:rPr lang="fr-FR" dirty="0" err="1" smtClean="0"/>
              <a:t>presents</a:t>
            </a:r>
            <a:r>
              <a:rPr lang="fr-FR" dirty="0" smtClean="0"/>
              <a:t> a </a:t>
            </a:r>
            <a:r>
              <a:rPr lang="fr-FR" dirty="0" err="1" smtClean="0"/>
              <a:t>lower</a:t>
            </a:r>
            <a:r>
              <a:rPr lang="fr-FR" dirty="0" smtClean="0"/>
              <a:t> Si/Al ratio </a:t>
            </a:r>
            <a:r>
              <a:rPr lang="fr-FR" dirty="0" err="1" smtClean="0"/>
              <a:t>than</a:t>
            </a:r>
            <a:r>
              <a:rPr lang="fr-FR" dirty="0" smtClean="0"/>
              <a:t> ZSM-5 and BEA (i.e. </a:t>
            </a:r>
            <a:r>
              <a:rPr lang="fr-FR" dirty="0" err="1" smtClean="0"/>
              <a:t>contains</a:t>
            </a:r>
            <a:r>
              <a:rPr lang="fr-FR" dirty="0" smtClean="0"/>
              <a:t> more </a:t>
            </a:r>
            <a:r>
              <a:rPr lang="fr-FR" dirty="0" err="1" smtClean="0"/>
              <a:t>aluminum</a:t>
            </a:r>
            <a:r>
              <a:rPr lang="fr-FR" dirty="0" smtClean="0"/>
              <a:t>). It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an </a:t>
            </a:r>
            <a:r>
              <a:rPr lang="fr-FR" dirty="0" err="1" smtClean="0"/>
              <a:t>appropriate</a:t>
            </a:r>
            <a:r>
              <a:rPr lang="fr-FR" dirty="0" smtClean="0"/>
              <a:t> </a:t>
            </a:r>
            <a:r>
              <a:rPr lang="fr-FR" dirty="0" err="1" smtClean="0"/>
              <a:t>canditate</a:t>
            </a:r>
            <a:r>
              <a:rPr lang="fr-FR" dirty="0" smtClean="0"/>
              <a:t> in </a:t>
            </a:r>
            <a:r>
              <a:rPr lang="fr-FR" dirty="0" err="1" smtClean="0"/>
              <a:t>view</a:t>
            </a:r>
            <a:r>
              <a:rPr lang="fr-FR" dirty="0" smtClean="0"/>
              <a:t> of </a:t>
            </a:r>
            <a:r>
              <a:rPr lang="fr-FR" dirty="0" err="1" smtClean="0"/>
              <a:t>achieving</a:t>
            </a:r>
            <a:r>
              <a:rPr lang="fr-FR" dirty="0" smtClean="0"/>
              <a:t> a </a:t>
            </a:r>
            <a:r>
              <a:rPr lang="fr-FR" dirty="0" err="1" smtClean="0"/>
              <a:t>silver-exchanged</a:t>
            </a:r>
            <a:r>
              <a:rPr lang="fr-FR" dirty="0" smtClean="0"/>
              <a:t> </a:t>
            </a:r>
            <a:r>
              <a:rPr lang="fr-FR" dirty="0" err="1" smtClean="0"/>
              <a:t>zeolite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silver</a:t>
            </a:r>
            <a:r>
              <a:rPr lang="fr-FR" dirty="0" smtClean="0"/>
              <a:t> </a:t>
            </a:r>
            <a:r>
              <a:rPr lang="fr-FR" dirty="0" err="1" smtClean="0"/>
              <a:t>loading</a:t>
            </a:r>
            <a:r>
              <a:rPr lang="fr-FR" dirty="0" smtClean="0"/>
              <a:t> and </a:t>
            </a:r>
            <a:r>
              <a:rPr lang="fr-FR" dirty="0" err="1" smtClean="0"/>
              <a:t>isolated</a:t>
            </a:r>
            <a:r>
              <a:rPr lang="fr-FR" dirty="0"/>
              <a:t> </a:t>
            </a:r>
            <a:r>
              <a:rPr lang="fr-FR" dirty="0" smtClean="0"/>
              <a:t>Ag</a:t>
            </a:r>
            <a:r>
              <a:rPr lang="fr-FR" baseline="30000" dirty="0" smtClean="0"/>
              <a:t>+</a:t>
            </a:r>
            <a:r>
              <a:rPr lang="fr-FR" dirty="0" smtClean="0"/>
              <a:t> adsorption sites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5903" y="172431"/>
            <a:ext cx="953850" cy="7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01956" y="8675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Data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" y="1409110"/>
            <a:ext cx="3154268" cy="188576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552155" y="1096637"/>
            <a:ext cx="4734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Cationic</a:t>
            </a:r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exchange of Na-</a:t>
            </a:r>
            <a:r>
              <a:rPr lang="fr-FR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Zeolites</a:t>
            </a:r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Ag@Zeolites</a:t>
            </a:r>
            <a:endParaRPr lang="fr-FR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050864" y="1082639"/>
            <a:ext cx="4734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of Xe adsorption </a:t>
            </a:r>
            <a:r>
              <a:rPr lang="fr-FR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isotherms</a:t>
            </a:r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at 25°C</a:t>
            </a:r>
            <a:endParaRPr lang="fr-FR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340589" y="1053613"/>
            <a:ext cx="334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Isotherms</a:t>
            </a:r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Double Site Langmuir-Freundlich (DSLF) model</a:t>
            </a:r>
            <a:endParaRPr lang="fr-FR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447472" y="1591086"/>
                <a:ext cx="3157339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1400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1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1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fr-FR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400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fr-FR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fr-FR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1400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fr-FR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1400" i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fr-FR" sz="1400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fr-FR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1400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fr-FR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1400" i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472" y="1591086"/>
                <a:ext cx="3157339" cy="788421"/>
              </a:xfrm>
              <a:prstGeom prst="rect">
                <a:avLst/>
              </a:prstGeom>
              <a:blipFill>
                <a:blip r:embed="rId3"/>
                <a:stretch>
                  <a:fillRect t="-13953" b="-6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ccolade ouvrante 26"/>
          <p:cNvSpPr/>
          <p:nvPr/>
        </p:nvSpPr>
        <p:spPr>
          <a:xfrm rot="16200000">
            <a:off x="8177902" y="1603430"/>
            <a:ext cx="102856" cy="1563715"/>
          </a:xfrm>
          <a:prstGeom prst="leftBrace">
            <a:avLst>
              <a:gd name="adj1" fmla="val 8333"/>
              <a:gd name="adj2" fmla="val 5181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263614" y="2465372"/>
            <a:ext cx="19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« </a:t>
            </a:r>
            <a:r>
              <a:rPr lang="fr-FR" sz="1600" i="1" dirty="0" err="1" smtClean="0"/>
              <a:t>weak</a:t>
            </a:r>
            <a:r>
              <a:rPr lang="fr-FR" sz="1600" i="1" dirty="0" smtClean="0"/>
              <a:t> » sites</a:t>
            </a:r>
            <a:endParaRPr lang="fr-FR" sz="1600" i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8759104" y="2495406"/>
            <a:ext cx="19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« </a:t>
            </a:r>
            <a:r>
              <a:rPr lang="fr-FR" sz="1600" i="1" dirty="0" err="1" smtClean="0"/>
              <a:t>strong</a:t>
            </a:r>
            <a:r>
              <a:rPr lang="fr-FR" sz="1600" i="1" dirty="0" smtClean="0"/>
              <a:t> » sites</a:t>
            </a:r>
            <a:endParaRPr lang="fr-FR" sz="1600" i="1" dirty="0"/>
          </a:p>
        </p:txBody>
      </p:sp>
      <p:grpSp>
        <p:nvGrpSpPr>
          <p:cNvPr id="35" name="Groupe 34"/>
          <p:cNvGrpSpPr/>
          <p:nvPr/>
        </p:nvGrpSpPr>
        <p:grpSpPr>
          <a:xfrm>
            <a:off x="4050864" y="1414668"/>
            <a:ext cx="3075027" cy="2373562"/>
            <a:chOff x="580065" y="4084644"/>
            <a:chExt cx="3590925" cy="2771775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065" y="4084644"/>
              <a:ext cx="3590925" cy="2771775"/>
            </a:xfrm>
            <a:prstGeom prst="rect">
              <a:avLst/>
            </a:prstGeom>
          </p:spPr>
        </p:pic>
        <p:sp>
          <p:nvSpPr>
            <p:cNvPr id="31" name="Ellipse 30"/>
            <p:cNvSpPr/>
            <p:nvPr/>
          </p:nvSpPr>
          <p:spPr>
            <a:xfrm rot="20578736">
              <a:off x="1868064" y="6019717"/>
              <a:ext cx="1196117" cy="4400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 rot="17938622">
              <a:off x="2773051" y="5201745"/>
              <a:ext cx="1544187" cy="4400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 rot="20326101">
              <a:off x="1775865" y="5651301"/>
              <a:ext cx="1140018" cy="61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FF0000"/>
                  </a:solidFill>
                </a:rPr>
                <a:t>q</a:t>
              </a:r>
              <a:r>
                <a:rPr lang="fr-FR" sz="1400" baseline="-25000" dirty="0" smtClean="0">
                  <a:solidFill>
                    <a:srgbClr val="FF0000"/>
                  </a:solidFill>
                </a:rPr>
                <a:t>2</a:t>
              </a:r>
              <a:br>
                <a:rPr lang="fr-FR" sz="1400" baseline="-25000" dirty="0" smtClean="0">
                  <a:solidFill>
                    <a:srgbClr val="FF0000"/>
                  </a:solidFill>
                </a:rPr>
              </a:br>
              <a:endParaRPr lang="fr-FR" sz="1400" dirty="0">
                <a:solidFill>
                  <a:srgbClr val="FF0000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 rot="18363630">
              <a:off x="3100480" y="4711886"/>
              <a:ext cx="447131" cy="61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1"/>
                  </a:solidFill>
                </a:rPr>
                <a:t>q</a:t>
              </a:r>
              <a:r>
                <a:rPr lang="fr-FR" sz="1400" baseline="-25000" dirty="0" smtClean="0">
                  <a:solidFill>
                    <a:schemeClr val="accent1"/>
                  </a:solidFill>
                </a:rPr>
                <a:t>1</a:t>
              </a:r>
              <a:r>
                <a:rPr lang="fr-FR" sz="1400" dirty="0" smtClean="0">
                  <a:solidFill>
                    <a:schemeClr val="accent1"/>
                  </a:solidFill>
                </a:rPr>
                <a:t/>
              </a:r>
              <a:br>
                <a:rPr lang="fr-FR" sz="1400" dirty="0" smtClean="0">
                  <a:solidFill>
                    <a:schemeClr val="accent1"/>
                  </a:solidFill>
                </a:rPr>
              </a:br>
              <a:endParaRPr lang="fr-FR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7" name="Accolade ouvrante 36"/>
          <p:cNvSpPr/>
          <p:nvPr/>
        </p:nvSpPr>
        <p:spPr>
          <a:xfrm rot="16200000">
            <a:off x="9775297" y="1603429"/>
            <a:ext cx="102856" cy="1563715"/>
          </a:xfrm>
          <a:prstGeom prst="leftBrace">
            <a:avLst>
              <a:gd name="adj1" fmla="val 8333"/>
              <a:gd name="adj2" fmla="val 518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-27926" y="3747670"/>
            <a:ext cx="3686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of Al coordination by </a:t>
            </a:r>
            <a:r>
              <a:rPr lang="fr-FR" sz="1200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fr-FR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 NMR</a:t>
            </a:r>
            <a:endParaRPr lang="fr-FR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t="8644" r="11160" b="2564"/>
          <a:stretch/>
        </p:blipFill>
        <p:spPr>
          <a:xfrm>
            <a:off x="378122" y="4110022"/>
            <a:ext cx="2874029" cy="2663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3382708" y="5484530"/>
                <a:ext cx="2180276" cy="509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55 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𝑝𝑝𝑚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𝑝𝑒𝑎𝑘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𝑝𝑒𝑎𝑘𝑠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𝑎𝑟𝑒𝑎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708" y="5484530"/>
                <a:ext cx="2180276" cy="5091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/>
          <p:cNvSpPr txBox="1"/>
          <p:nvPr/>
        </p:nvSpPr>
        <p:spPr>
          <a:xfrm>
            <a:off x="6529283" y="3979422"/>
            <a:ext cx="385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Ag@Zeolite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49466"/>
              </p:ext>
            </p:extLst>
          </p:nvPr>
        </p:nvGraphicFramePr>
        <p:xfrm>
          <a:off x="6082997" y="4387867"/>
          <a:ext cx="4646296" cy="2412988"/>
        </p:xfrm>
        <a:graphic>
          <a:graphicData uri="http://schemas.openxmlformats.org/drawingml/2006/table">
            <a:tbl>
              <a:tblPr firstRow="1" firstCol="1" bandRow="1"/>
              <a:tblGrid>
                <a:gridCol w="802348">
                  <a:extLst>
                    <a:ext uri="{9D8B030D-6E8A-4147-A177-3AD203B41FA5}">
                      <a16:colId xmlns:a16="http://schemas.microsoft.com/office/drawing/2014/main" val="3501628666"/>
                    </a:ext>
                  </a:extLst>
                </a:gridCol>
                <a:gridCol w="634128">
                  <a:extLst>
                    <a:ext uri="{9D8B030D-6E8A-4147-A177-3AD203B41FA5}">
                      <a16:colId xmlns:a16="http://schemas.microsoft.com/office/drawing/2014/main" val="2175131125"/>
                    </a:ext>
                  </a:extLst>
                </a:gridCol>
                <a:gridCol w="855583">
                  <a:extLst>
                    <a:ext uri="{9D8B030D-6E8A-4147-A177-3AD203B41FA5}">
                      <a16:colId xmlns:a16="http://schemas.microsoft.com/office/drawing/2014/main" val="2350673453"/>
                    </a:ext>
                  </a:extLst>
                </a:gridCol>
                <a:gridCol w="787017">
                  <a:extLst>
                    <a:ext uri="{9D8B030D-6E8A-4147-A177-3AD203B41FA5}">
                      <a16:colId xmlns:a16="http://schemas.microsoft.com/office/drawing/2014/main" val="1209662304"/>
                    </a:ext>
                  </a:extLst>
                </a:gridCol>
                <a:gridCol w="787017">
                  <a:extLst>
                    <a:ext uri="{9D8B030D-6E8A-4147-A177-3AD203B41FA5}">
                      <a16:colId xmlns:a16="http://schemas.microsoft.com/office/drawing/2014/main" val="3049164143"/>
                    </a:ext>
                  </a:extLst>
                </a:gridCol>
                <a:gridCol w="780203">
                  <a:extLst>
                    <a:ext uri="{9D8B030D-6E8A-4147-A177-3AD203B41FA5}">
                      <a16:colId xmlns:a16="http://schemas.microsoft.com/office/drawing/2014/main" val="1282575537"/>
                    </a:ext>
                  </a:extLst>
                </a:gridCol>
              </a:tblGrid>
              <a:tr h="340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Zeolite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x</a:t>
                      </a:r>
                      <a:r>
                        <a:rPr lang="en-US" sz="1000" baseline="-25000" dirty="0" err="1">
                          <a:effectLst/>
                        </a:rPr>
                        <a:t>R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Ag loading (</a:t>
                      </a: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%)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Si/Al ratio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 ≡ C</a:t>
                      </a:r>
                      <a:r>
                        <a:rPr lang="en-US" sz="1000" baseline="-25000" dirty="0">
                          <a:effectLst/>
                        </a:rPr>
                        <a:t>SAS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(</a:t>
                      </a:r>
                      <a:r>
                        <a:rPr lang="en-US" sz="1000" dirty="0" err="1">
                          <a:effectLst/>
                        </a:rPr>
                        <a:t>mmol</a:t>
                      </a:r>
                      <a:r>
                        <a:rPr lang="en-US" sz="1000" dirty="0">
                          <a:effectLst/>
                        </a:rPr>
                        <a:t> g</a:t>
                      </a:r>
                      <a:r>
                        <a:rPr lang="en-US" sz="1000" baseline="30000" dirty="0">
                          <a:effectLst/>
                        </a:rPr>
                        <a:t>-1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Ag loading (</a:t>
                      </a:r>
                      <a:r>
                        <a:rPr lang="en-US" sz="1000" dirty="0" err="1">
                          <a:effectLst/>
                        </a:rPr>
                        <a:t>wt</a:t>
                      </a:r>
                      <a:r>
                        <a:rPr lang="en-US" sz="1000" dirty="0">
                          <a:effectLst/>
                        </a:rPr>
                        <a:t>%)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72046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PZ-2/25 batch #1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&gt;0.95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8.4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14.4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0.49  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0.87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52253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PZ-2/25 batch #2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0.64</a:t>
                      </a:r>
                      <a:endParaRPr lang="fr-FR" sz="13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9.3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10.3</a:t>
                      </a:r>
                      <a:endParaRPr lang="fr-FR" sz="13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0.39  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0.70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697264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PZ-2/25 batch #3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0.35</a:t>
                      </a:r>
                      <a:endParaRPr lang="fr-FR" sz="13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4.9</a:t>
                      </a:r>
                      <a:endParaRPr lang="fr-FR" sz="13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10.6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0.21  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0.36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559278"/>
                  </a:ext>
                </a:extLst>
              </a:tr>
              <a:tr h="196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Tosoh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&gt;0.95</a:t>
                      </a:r>
                      <a:endParaRPr lang="fr-FR" sz="13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8.3</a:t>
                      </a:r>
                      <a:endParaRPr lang="fr-FR" sz="13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15.7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0.49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0.91</a:t>
                      </a:r>
                      <a:endParaRPr lang="fr-FR" sz="13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20935"/>
                  </a:ext>
                </a:extLst>
              </a:tr>
              <a:tr h="196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BEA PB/25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87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0.63</a:t>
                      </a:r>
                      <a:endParaRPr lang="fr-FR" sz="13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6.4</a:t>
                      </a:r>
                      <a:endParaRPr lang="fr-FR" sz="13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11.9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0.32  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0.57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904030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BEA Lab-made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3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0.74</a:t>
                      </a:r>
                      <a:endParaRPr lang="fr-FR" sz="13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7.2</a:t>
                      </a:r>
                      <a:endParaRPr lang="fr-FR" sz="13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14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0.41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0.75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05676"/>
                  </a:ext>
                </a:extLst>
              </a:tr>
              <a:tr h="442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MOR </a:t>
                      </a:r>
                      <a:r>
                        <a:rPr lang="en-US" sz="1000" dirty="0" err="1">
                          <a:effectLst/>
                        </a:rPr>
                        <a:t>ZeoFlair</a:t>
                      </a:r>
                      <a:r>
                        <a:rPr lang="en-US" sz="1000" dirty="0">
                          <a:effectLst/>
                        </a:rPr>
                        <a:t> 800</a:t>
                      </a:r>
                      <a:endParaRPr lang="fr-FR" sz="1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&gt;0.95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18.7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6.3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0.30</a:t>
                      </a:r>
                      <a:endParaRPr lang="fr-FR" sz="1300" b="1" dirty="0"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0.99</a:t>
                      </a:r>
                      <a:endParaRPr lang="fr-FR" sz="13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74" marR="5537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4A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42389"/>
                  </a:ext>
                </a:extLst>
              </a:tr>
            </a:tbl>
          </a:graphicData>
        </a:graphic>
      </p:graphicFrame>
      <p:sp>
        <p:nvSpPr>
          <p:cNvPr id="47" name="ZoneTexte 46"/>
          <p:cNvSpPr txBox="1"/>
          <p:nvPr/>
        </p:nvSpPr>
        <p:spPr>
          <a:xfrm>
            <a:off x="3521364" y="4621048"/>
            <a:ext cx="21035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1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1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proportion of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tetra-coordinated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Aluminum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5903" y="172431"/>
            <a:ext cx="953850" cy="7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53561" y="11726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5770" r="9026" b="2925"/>
          <a:stretch/>
        </p:blipFill>
        <p:spPr>
          <a:xfrm>
            <a:off x="490629" y="1492985"/>
            <a:ext cx="3953854" cy="31204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t="10291" r="10750" b="3945"/>
          <a:stretch/>
        </p:blipFill>
        <p:spPr>
          <a:xfrm>
            <a:off x="6268810" y="1576571"/>
            <a:ext cx="3871916" cy="313561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048" y="1108526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Zeolite-specific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adsorption sites</a:t>
            </a:r>
            <a:endParaRPr lang="fr-F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862119" y="1125763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site – </a:t>
            </a:r>
            <a:r>
              <a:rPr lang="fr-FR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site </a:t>
            </a:r>
            <a:r>
              <a:rPr lang="fr-FR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endParaRPr lang="fr-F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070" y="4738695"/>
            <a:ext cx="5226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trend : 1 mole of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adsorption site (SAS) for 1,7 mole of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ZSM-5 and BEA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zeolites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Twice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fr-FR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</a:p>
          <a:p>
            <a:pPr algn="just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Silver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fr-F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yields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another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type of « 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strong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site » in a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pressure range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048" y="6062134"/>
            <a:ext cx="526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nature of « 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sites » 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type of 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zeolite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pressure range 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2118" y="4793664"/>
            <a:ext cx="46853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linear causality between the initial framework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aluminum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concentration and the final silver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(C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33217" y="5823743"/>
            <a:ext cx="4831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highest Ag loading can be achieved only when the zeolite contains the highest concentration of framework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aluminum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5903" y="172431"/>
            <a:ext cx="953850" cy="7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4706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6469" y="1669774"/>
            <a:ext cx="96380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ZSM-5 and BEA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zeolites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type of « 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adsorption site »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zeolites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20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Silver</a:t>
            </a:r>
            <a:r>
              <a:rPr lang="fr-FR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stabilized</a:t>
            </a:r>
            <a:r>
              <a:rPr lang="fr-FR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a </a:t>
            </a:r>
            <a:r>
              <a:rPr lang="fr-FR" sz="20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different</a:t>
            </a:r>
            <a:r>
              <a:rPr lang="fr-FR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state?</a:t>
            </a: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Increase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cationic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exchange sites =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Increase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concentration of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strong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adsorption sites</a:t>
            </a:r>
          </a:p>
          <a:p>
            <a:pPr algn="ctr"/>
            <a:r>
              <a:rPr lang="fr-FR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TRUE,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only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up to a certain point</a:t>
            </a:r>
          </a:p>
          <a:p>
            <a:pPr algn="ctr"/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Too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much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silver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 pore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blockage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nanoparticles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agglomeration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coalescence</a:t>
            </a:r>
          </a:p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Influence of </a:t>
            </a:r>
            <a:r>
              <a:rPr lang="fr-F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silver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loading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fr-F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silver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state?</a:t>
            </a:r>
          </a:p>
          <a:p>
            <a:pPr marL="285750" indent="-285750" algn="ctr">
              <a:buFont typeface="Wingdings" panose="05000000000000000000" pitchFamily="2" charset="2"/>
              <a:buChar char="è"/>
            </a:pPr>
            <a:endPara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Zeolite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quality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must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systematically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verified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especially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Aluminum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coordination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Determinant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parameter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silver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loading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-pressure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xenon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adsorption</a:t>
            </a:r>
          </a:p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903" y="172431"/>
            <a:ext cx="953850" cy="7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53680" y="158175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2284" y="1356852"/>
            <a:ext cx="9497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[1] S. Topin et al.; J. Environ. </a:t>
            </a:r>
            <a:r>
              <a:rPr lang="fr-FR" dirty="0" err="1" smtClean="0"/>
              <a:t>Radioact</a:t>
            </a:r>
            <a:r>
              <a:rPr lang="fr-FR" dirty="0" smtClean="0"/>
              <a:t>. 2015, </a:t>
            </a:r>
            <a:r>
              <a:rPr lang="fr-FR" i="1" dirty="0" smtClean="0"/>
              <a:t>149</a:t>
            </a:r>
            <a:r>
              <a:rPr lang="fr-FR" dirty="0" smtClean="0"/>
              <a:t>, 43-50</a:t>
            </a:r>
          </a:p>
          <a:p>
            <a:r>
              <a:rPr lang="fr-FR" dirty="0" smtClean="0"/>
              <a:t>[2] C. Daniel et al.; J. Phys. </a:t>
            </a:r>
            <a:r>
              <a:rPr lang="fr-FR" dirty="0" err="1" smtClean="0"/>
              <a:t>Chem</a:t>
            </a:r>
            <a:r>
              <a:rPr lang="fr-FR" dirty="0" smtClean="0"/>
              <a:t>. C, 2013, </a:t>
            </a:r>
            <a:r>
              <a:rPr lang="fr-FR" i="1" dirty="0" smtClean="0"/>
              <a:t>117</a:t>
            </a:r>
            <a:r>
              <a:rPr lang="fr-FR" dirty="0" smtClean="0"/>
              <a:t>, 15122-15129</a:t>
            </a:r>
          </a:p>
          <a:p>
            <a:r>
              <a:rPr lang="fr-FR" dirty="0" smtClean="0"/>
              <a:t>[3] L. </a:t>
            </a:r>
            <a:r>
              <a:rPr lang="fr-FR" dirty="0" err="1" smtClean="0"/>
              <a:t>Delière</a:t>
            </a:r>
            <a:r>
              <a:rPr lang="fr-FR" dirty="0" smtClean="0"/>
              <a:t> et al.; J. Phys. </a:t>
            </a:r>
            <a:r>
              <a:rPr lang="fr-FR" dirty="0" err="1" smtClean="0"/>
              <a:t>Chem</a:t>
            </a:r>
            <a:r>
              <a:rPr lang="fr-FR" dirty="0" smtClean="0"/>
              <a:t>. C, 2017, </a:t>
            </a:r>
            <a:r>
              <a:rPr lang="fr-FR" i="1" dirty="0" smtClean="0"/>
              <a:t>118</a:t>
            </a:r>
            <a:r>
              <a:rPr lang="fr-FR" dirty="0" smtClean="0"/>
              <a:t>, 25032-25040</a:t>
            </a:r>
          </a:p>
          <a:p>
            <a:r>
              <a:rPr lang="fr-FR" dirty="0" smtClean="0"/>
              <a:t>[4] L. </a:t>
            </a:r>
            <a:r>
              <a:rPr lang="fr-FR" dirty="0" err="1" smtClean="0"/>
              <a:t>Delière</a:t>
            </a:r>
            <a:r>
              <a:rPr lang="fr-FR" dirty="0" smtClean="0"/>
              <a:t> et al.; </a:t>
            </a:r>
            <a:r>
              <a:rPr lang="fr-FR" dirty="0" err="1" smtClean="0"/>
              <a:t>Microp</a:t>
            </a:r>
            <a:r>
              <a:rPr lang="fr-FR" dirty="0" smtClean="0"/>
              <a:t>. </a:t>
            </a:r>
            <a:r>
              <a:rPr lang="fr-FR" dirty="0" err="1" smtClean="0"/>
              <a:t>Mesop</a:t>
            </a:r>
            <a:r>
              <a:rPr lang="fr-FR" dirty="0" smtClean="0"/>
              <a:t>. Mat. 2016, </a:t>
            </a:r>
            <a:r>
              <a:rPr lang="fr-FR" i="1" dirty="0" smtClean="0"/>
              <a:t>229</a:t>
            </a:r>
            <a:r>
              <a:rPr lang="fr-FR" dirty="0" smtClean="0"/>
              <a:t>, 145-154</a:t>
            </a:r>
          </a:p>
          <a:p>
            <a:r>
              <a:rPr lang="fr-FR" dirty="0" smtClean="0"/>
              <a:t>[5] A. </a:t>
            </a:r>
            <a:r>
              <a:rPr lang="fr-FR" dirty="0" err="1" smtClean="0"/>
              <a:t>Monpezat</a:t>
            </a:r>
            <a:r>
              <a:rPr lang="fr-FR" dirty="0" smtClean="0"/>
              <a:t> et al., ACS Nano, 2019, </a:t>
            </a:r>
            <a:r>
              <a:rPr lang="fr-FR" i="1" dirty="0" smtClean="0"/>
              <a:t>2</a:t>
            </a:r>
            <a:r>
              <a:rPr lang="fr-FR" dirty="0" smtClean="0"/>
              <a:t>, 6452-6461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903" y="172431"/>
            <a:ext cx="953850" cy="7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1171</Words>
  <Application>Microsoft Office PowerPoint</Application>
  <PresentationFormat>Grand écran</PresentationFormat>
  <Paragraphs>122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Custom Design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COURTNEY Celian 610621</cp:lastModifiedBy>
  <cp:revision>56</cp:revision>
  <dcterms:created xsi:type="dcterms:W3CDTF">2023-04-18T13:25:54Z</dcterms:created>
  <dcterms:modified xsi:type="dcterms:W3CDTF">2023-06-09T15:03:12Z</dcterms:modified>
</cp:coreProperties>
</file>