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4" d="100"/>
          <a:sy n="124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00282-3553-4634-8A47-6F34AE062193}" type="datetimeFigureOut">
              <a:rPr lang="sv-SE" smtClean="0"/>
              <a:t>2023-06-09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F8DA4-1DA6-466A-901A-BE05288D2B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537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F8DA4-1DA6-466A-901A-BE05288D2B4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21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P3.2-463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SEL63 – A SAUNA lab system for measurements of a high diversity of xenon samples</a:t>
            </a: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Catharina Söderström, Mattias Aldener and Tomas </a:t>
            </a:r>
            <a:r>
              <a:rPr lang="sv-SE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Fritioff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Agency (FOI)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ntranet.foi.se/images/18.31b2467115a3d2a174ab97/1487166291168/FOI-logotyp-fa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06" y="1125582"/>
            <a:ext cx="1582171" cy="113365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 5"/>
          <p:cNvGrpSpPr/>
          <p:nvPr/>
        </p:nvGrpSpPr>
        <p:grpSpPr>
          <a:xfrm>
            <a:off x="3003892" y="3642952"/>
            <a:ext cx="5975720" cy="544851"/>
            <a:chOff x="475856" y="3741804"/>
            <a:chExt cx="5975720" cy="544851"/>
          </a:xfrm>
        </p:grpSpPr>
        <p:grpSp>
          <p:nvGrpSpPr>
            <p:cNvPr id="7" name="Grupp 6"/>
            <p:cNvGrpSpPr/>
            <p:nvPr/>
          </p:nvGrpSpPr>
          <p:grpSpPr>
            <a:xfrm>
              <a:off x="475856" y="3741804"/>
              <a:ext cx="5975720" cy="463887"/>
              <a:chOff x="337420" y="3386052"/>
              <a:chExt cx="5975720" cy="463887"/>
            </a:xfrm>
          </p:grpSpPr>
          <p:sp>
            <p:nvSpPr>
              <p:cNvPr id="12" name="Rektangel med rundade hörn 11"/>
              <p:cNvSpPr/>
              <p:nvPr/>
            </p:nvSpPr>
            <p:spPr>
              <a:xfrm>
                <a:off x="337420" y="3415176"/>
                <a:ext cx="659356" cy="40563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sv-SE" sz="105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Archive</a:t>
                </a:r>
                <a:r>
                  <a:rPr lang="sv-SE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sv-SE" sz="1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bottle</a:t>
                </a:r>
                <a:endParaRPr lang="sv-SE" sz="1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Högerpil 12"/>
              <p:cNvSpPr/>
              <p:nvPr/>
            </p:nvSpPr>
            <p:spPr>
              <a:xfrm>
                <a:off x="1013332" y="3568568"/>
                <a:ext cx="306189" cy="9885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Högerpil 13"/>
              <p:cNvSpPr/>
              <p:nvPr/>
            </p:nvSpPr>
            <p:spPr>
              <a:xfrm>
                <a:off x="3853093" y="3568568"/>
                <a:ext cx="306189" cy="9885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Högerpil 14"/>
              <p:cNvSpPr/>
              <p:nvPr/>
            </p:nvSpPr>
            <p:spPr>
              <a:xfrm>
                <a:off x="5331037" y="3568568"/>
                <a:ext cx="306189" cy="9885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Högerpil 15"/>
              <p:cNvSpPr/>
              <p:nvPr/>
            </p:nvSpPr>
            <p:spPr>
              <a:xfrm>
                <a:off x="2490233" y="3568568"/>
                <a:ext cx="306189" cy="98854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" name="Ellips 16"/>
              <p:cNvSpPr/>
              <p:nvPr/>
            </p:nvSpPr>
            <p:spPr>
              <a:xfrm>
                <a:off x="2812978" y="3386052"/>
                <a:ext cx="1023559" cy="46388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β</a:t>
                </a:r>
                <a:r>
                  <a:rPr lang="sv-SE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 </a:t>
                </a:r>
                <a:r>
                  <a:rPr lang="el-GR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γ</a:t>
                </a:r>
                <a:r>
                  <a:rPr lang="sv-SE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sv-SE" sz="1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detector</a:t>
                </a:r>
                <a:endParaRPr lang="sv-SE" sz="1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Rektangel med rundade hörn 17"/>
              <p:cNvSpPr/>
              <p:nvPr/>
            </p:nvSpPr>
            <p:spPr>
              <a:xfrm>
                <a:off x="1336077" y="3420756"/>
                <a:ext cx="1137600" cy="3944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sv-SE" sz="1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Xe</a:t>
                </a:r>
                <a:r>
                  <a:rPr lang="sv-SE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sv-SE" sz="1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quantification</a:t>
                </a:r>
                <a:r>
                  <a:rPr lang="sv-SE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in GC</a:t>
                </a:r>
                <a:endParaRPr lang="sv-SE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Rektangel med rundade hörn 18"/>
              <p:cNvSpPr/>
              <p:nvPr/>
            </p:nvSpPr>
            <p:spPr>
              <a:xfrm>
                <a:off x="4175838" y="3420756"/>
                <a:ext cx="1138643" cy="3944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sv-SE" sz="1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Xe</a:t>
                </a:r>
                <a:r>
                  <a:rPr lang="sv-SE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sv-SE" sz="1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requantification</a:t>
                </a:r>
                <a:r>
                  <a:rPr lang="sv-SE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sv-SE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 GC</a:t>
                </a:r>
                <a:endParaRPr lang="sv-SE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Rektangel med rundade hörn 19"/>
              <p:cNvSpPr/>
              <p:nvPr/>
            </p:nvSpPr>
            <p:spPr>
              <a:xfrm>
                <a:off x="5653784" y="3415176"/>
                <a:ext cx="659356" cy="40563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r>
                  <a:rPr lang="sv-SE" sz="105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Archive</a:t>
                </a:r>
                <a:r>
                  <a:rPr lang="sv-SE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sv-SE" sz="1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bottle</a:t>
                </a:r>
                <a:endParaRPr lang="sv-SE" sz="1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textruta 7"/>
            <p:cNvSpPr txBox="1"/>
            <p:nvPr/>
          </p:nvSpPr>
          <p:spPr>
            <a:xfrm>
              <a:off x="1099145" y="3948101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solidFill>
                    <a:schemeClr val="accent1">
                      <a:lumMod val="75000"/>
                    </a:schemeClr>
                  </a:solidFill>
                </a:rPr>
                <a:t>T1</a:t>
              </a:r>
              <a:endParaRPr lang="sv-SE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585311" y="3948101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solidFill>
                    <a:schemeClr val="accent1">
                      <a:lumMod val="75000"/>
                    </a:schemeClr>
                  </a:solidFill>
                </a:rPr>
                <a:t>T2</a:t>
              </a:r>
              <a:endParaRPr lang="sv-SE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3930643" y="3948101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solidFill>
                    <a:schemeClr val="accent1">
                      <a:lumMod val="75000"/>
                    </a:schemeClr>
                  </a:solidFill>
                </a:rPr>
                <a:t>T3</a:t>
              </a:r>
              <a:endParaRPr lang="sv-SE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5395693" y="3948101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solidFill>
                    <a:schemeClr val="accent1">
                      <a:lumMod val="75000"/>
                    </a:schemeClr>
                  </a:solidFill>
                </a:rPr>
                <a:t>T4</a:t>
              </a:r>
              <a:endParaRPr lang="sv-SE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2928816" y="3327212"/>
            <a:ext cx="1459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accent1">
                    <a:lumMod val="75000"/>
                  </a:schemeClr>
                </a:solidFill>
              </a:rPr>
              <a:t>System process</a:t>
            </a:r>
            <a:endParaRPr lang="sv-SE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2771" r="5467"/>
          <a:stretch/>
        </p:blipFill>
        <p:spPr>
          <a:xfrm rot="5400000">
            <a:off x="9441242" y="4132787"/>
            <a:ext cx="2677669" cy="226074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6050320" y="1329440"/>
            <a:ext cx="3599386" cy="199120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Main system usage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Analysis of samples from SAUNA or SPALAX systems.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Analysis of samples from SAUNA Field system, i.e. sub soil samples.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Participation in PTE exercises and other </a:t>
            </a:r>
            <a:r>
              <a:rPr lang="en-GB" sz="1100" dirty="0" err="1"/>
              <a:t>intercomparison</a:t>
            </a:r>
            <a:r>
              <a:rPr lang="en-GB" sz="1100" dirty="0"/>
              <a:t> measurements.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/>
              <a:t>Quality assurance during development and installation of new systems.</a:t>
            </a:r>
          </a:p>
        </p:txBody>
      </p:sp>
      <p:pic>
        <p:nvPicPr>
          <p:cNvPr id="2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6" y="4510454"/>
            <a:ext cx="3597697" cy="2182138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585867" y="1358564"/>
            <a:ext cx="4915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The Swedish SAUNA LAB system has </a:t>
            </a:r>
            <a:r>
              <a:rPr lang="sv-SE" sz="1600" dirty="0" err="1" smtClean="0"/>
              <a:t>been</a:t>
            </a:r>
            <a:r>
              <a:rPr lang="sv-SE" sz="1600" dirty="0" smtClean="0"/>
              <a:t> </a:t>
            </a:r>
            <a:r>
              <a:rPr lang="sv-SE" sz="1600" dirty="0" err="1" smtClean="0"/>
              <a:t>characterized</a:t>
            </a:r>
            <a:r>
              <a:rPr lang="sv-SE" sz="1600" dirty="0" smtClean="0"/>
              <a:t> and </a:t>
            </a:r>
            <a:r>
              <a:rPr lang="sv-SE" sz="1600" dirty="0" err="1" smtClean="0"/>
              <a:t>calibrated</a:t>
            </a:r>
            <a:r>
              <a:rPr lang="sv-SE" sz="1600" dirty="0" smtClean="0"/>
              <a:t> to be </a:t>
            </a:r>
            <a:r>
              <a:rPr lang="sv-SE" sz="1600" dirty="0" err="1" smtClean="0"/>
              <a:t>able</a:t>
            </a:r>
            <a:r>
              <a:rPr lang="sv-SE" sz="1600" dirty="0" smtClean="0"/>
              <a:t> to </a:t>
            </a:r>
            <a:r>
              <a:rPr lang="sv-SE" sz="1600" dirty="0" err="1" smtClean="0"/>
              <a:t>measure</a:t>
            </a:r>
            <a:r>
              <a:rPr lang="sv-SE" sz="1600" dirty="0" smtClean="0"/>
              <a:t> xenon </a:t>
            </a:r>
            <a:r>
              <a:rPr lang="sv-SE" sz="1600" dirty="0" err="1" smtClean="0"/>
              <a:t>samples</a:t>
            </a:r>
            <a:r>
              <a:rPr lang="sv-SE" sz="1600" dirty="0" smtClean="0"/>
              <a:t> </a:t>
            </a:r>
            <a:r>
              <a:rPr lang="sv-SE" sz="1600" dirty="0" err="1" smtClean="0"/>
              <a:t>with</a:t>
            </a:r>
            <a:r>
              <a:rPr lang="sv-SE" sz="1600" dirty="0" smtClean="0"/>
              <a:t> xenon </a:t>
            </a:r>
            <a:r>
              <a:rPr lang="sv-SE" sz="1600" dirty="0" err="1" smtClean="0"/>
              <a:t>volumes</a:t>
            </a:r>
            <a:r>
              <a:rPr lang="sv-SE" sz="1600" dirty="0" smtClean="0"/>
              <a:t> from 0.2 ml </a:t>
            </a:r>
            <a:r>
              <a:rPr lang="sv-SE" sz="1600" dirty="0" err="1" smtClean="0"/>
              <a:t>up</a:t>
            </a:r>
            <a:r>
              <a:rPr lang="sv-SE" sz="1600" dirty="0" smtClean="0"/>
              <a:t> to </a:t>
            </a:r>
            <a:r>
              <a:rPr lang="sv-SE" sz="1600" dirty="0" smtClean="0"/>
              <a:t>6 </a:t>
            </a:r>
            <a:r>
              <a:rPr lang="sv-SE" sz="1600" dirty="0" smtClean="0"/>
              <a:t>ml.</a:t>
            </a:r>
          </a:p>
          <a:p>
            <a:r>
              <a:rPr lang="sv-SE" sz="1600" dirty="0" smtClean="0"/>
              <a:t>System </a:t>
            </a:r>
            <a:r>
              <a:rPr lang="sv-SE" sz="1600" dirty="0" err="1" smtClean="0"/>
              <a:t>performance</a:t>
            </a:r>
            <a:r>
              <a:rPr lang="sv-SE" sz="1600" dirty="0" smtClean="0"/>
              <a:t> has </a:t>
            </a:r>
            <a:r>
              <a:rPr lang="sv-SE" sz="1600" dirty="0" err="1" smtClean="0"/>
              <a:t>been</a:t>
            </a:r>
            <a:r>
              <a:rPr lang="sv-SE" sz="1600" dirty="0" smtClean="0"/>
              <a:t> </a:t>
            </a:r>
            <a:r>
              <a:rPr lang="sv-SE" sz="1600" dirty="0" err="1" smtClean="0"/>
              <a:t>verified</a:t>
            </a:r>
            <a:r>
              <a:rPr lang="sv-SE" sz="1600" dirty="0" smtClean="0"/>
              <a:t> by participation in PTE </a:t>
            </a:r>
            <a:r>
              <a:rPr lang="sv-SE" sz="1600" dirty="0" err="1" smtClean="0"/>
              <a:t>exercises</a:t>
            </a:r>
            <a:r>
              <a:rPr lang="sv-SE" sz="1600" dirty="0" smtClean="0"/>
              <a:t> and by re-</a:t>
            </a:r>
            <a:r>
              <a:rPr lang="sv-SE" sz="1600" dirty="0" err="1" smtClean="0"/>
              <a:t>measurement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IMS </a:t>
            </a:r>
            <a:r>
              <a:rPr lang="sv-SE" sz="1600" dirty="0" err="1" smtClean="0"/>
              <a:t>samples</a:t>
            </a:r>
            <a:r>
              <a:rPr lang="sv-SE" sz="1600" dirty="0" smtClean="0"/>
              <a:t> from SEX63. </a:t>
            </a:r>
            <a:endParaRPr lang="sv-SE" sz="1600" dirty="0"/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10" y="4508183"/>
            <a:ext cx="3593098" cy="21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146</Words>
  <Application>Microsoft Office PowerPoint</Application>
  <PresentationFormat>Bredbild</PresentationFormat>
  <Paragraphs>24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Catharina Söderström</cp:lastModifiedBy>
  <cp:revision>25</cp:revision>
  <dcterms:created xsi:type="dcterms:W3CDTF">2023-04-18T13:25:54Z</dcterms:created>
  <dcterms:modified xsi:type="dcterms:W3CDTF">2023-06-09T14:53:45Z</dcterms:modified>
</cp:coreProperties>
</file>