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14"/>
  </p:notesMasterIdLst>
  <p:sldIdLst>
    <p:sldId id="261" r:id="rId3"/>
    <p:sldId id="267" r:id="rId4"/>
    <p:sldId id="256" r:id="rId5"/>
    <p:sldId id="262" r:id="rId6"/>
    <p:sldId id="263" r:id="rId7"/>
    <p:sldId id="264" r:id="rId8"/>
    <p:sldId id="268" r:id="rId9"/>
    <p:sldId id="269" r:id="rId10"/>
    <p:sldId id="270" r:id="rId11"/>
    <p:sldId id="265" r:id="rId12"/>
    <p:sldId id="266" r:id="rId13"/>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67"/>
            <p14:sldId id="256"/>
            <p14:sldId id="262"/>
            <p14:sldId id="263"/>
            <p14:sldId id="264"/>
            <p14:sldId id="268"/>
            <p14:sldId id="269"/>
            <p14:sldId id="270"/>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579"/>
    <p:restoredTop sz="94685"/>
  </p:normalViewPr>
  <p:slideViewPr>
    <p:cSldViewPr snapToGrid="0">
      <p:cViewPr>
        <p:scale>
          <a:sx n="60" d="100"/>
          <a:sy n="60" d="100"/>
        </p:scale>
        <p:origin x="1524"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8E816-B2E3-49CC-9482-73A74658ABDE}" type="doc">
      <dgm:prSet loTypeId="urn:microsoft.com/office/officeart/2005/8/layout/hProcess9" loCatId="process" qsTypeId="urn:microsoft.com/office/officeart/2005/8/quickstyle/simple1" qsCatId="simple" csTypeId="urn:microsoft.com/office/officeart/2005/8/colors/accent1_2" csCatId="accent1" phldr="1"/>
      <dgm:spPr/>
    </dgm:pt>
    <dgm:pt modelId="{D2A6218C-3DAC-4CF2-9F57-4835A0BCFBA3}">
      <dgm:prSet phldrT="[Текст]" custT="1"/>
      <dgm:spPr/>
      <dgm:t>
        <a:bodyPr/>
        <a:lstStyle/>
        <a:p>
          <a:r>
            <a:rPr lang="en-US" sz="1400" b="1" dirty="0" smtClean="0">
              <a:solidFill>
                <a:schemeClr val="tx1"/>
              </a:solidFill>
              <a:latin typeface="Arial" pitchFamily="34" charset="0"/>
              <a:cs typeface="Arial" pitchFamily="34" charset="0"/>
            </a:rPr>
            <a:t>Sampling and concentration</a:t>
          </a:r>
          <a:endParaRPr lang="ru-RU" sz="1400" b="1" dirty="0">
            <a:solidFill>
              <a:schemeClr val="tx1"/>
            </a:solidFill>
            <a:latin typeface="Arial" pitchFamily="34" charset="0"/>
            <a:cs typeface="Arial" pitchFamily="34" charset="0"/>
          </a:endParaRPr>
        </a:p>
      </dgm:t>
    </dgm:pt>
    <dgm:pt modelId="{A42DA34F-25AF-453D-A9C6-98E082CDB499}" type="parTrans" cxnId="{3A01C196-08D5-46A9-9EA2-535D7609EAB8}">
      <dgm:prSet/>
      <dgm:spPr/>
      <dgm:t>
        <a:bodyPr/>
        <a:lstStyle/>
        <a:p>
          <a:endParaRPr lang="ru-RU"/>
        </a:p>
      </dgm:t>
    </dgm:pt>
    <dgm:pt modelId="{AD12A42C-7489-4533-9FE5-95893F8839B5}" type="sibTrans" cxnId="{3A01C196-08D5-46A9-9EA2-535D7609EAB8}">
      <dgm:prSet/>
      <dgm:spPr/>
      <dgm:t>
        <a:bodyPr/>
        <a:lstStyle/>
        <a:p>
          <a:endParaRPr lang="ru-RU"/>
        </a:p>
      </dgm:t>
    </dgm:pt>
    <dgm:pt modelId="{B08959F5-CFEE-429D-8E2B-8B782AD1D501}">
      <dgm:prSet phldrT="[Текст]" custT="1"/>
      <dgm:spPr/>
      <dgm:t>
        <a:bodyPr/>
        <a:lstStyle/>
        <a:p>
          <a:r>
            <a:rPr lang="en-US" sz="1400" b="1" dirty="0" smtClean="0">
              <a:solidFill>
                <a:schemeClr val="tx1"/>
              </a:solidFill>
              <a:latin typeface="Arial" pitchFamily="34" charset="0"/>
              <a:cs typeface="Arial" pitchFamily="34" charset="0"/>
            </a:rPr>
            <a:t>Purification</a:t>
          </a:r>
          <a:endParaRPr lang="ru-RU" sz="1400" b="1" dirty="0">
            <a:solidFill>
              <a:schemeClr val="tx1"/>
            </a:solidFill>
            <a:latin typeface="Arial" pitchFamily="34" charset="0"/>
            <a:cs typeface="Arial" pitchFamily="34" charset="0"/>
          </a:endParaRPr>
        </a:p>
      </dgm:t>
    </dgm:pt>
    <dgm:pt modelId="{0749A256-1638-4644-93E7-04D424898FEB}" type="parTrans" cxnId="{44172DE4-B811-4848-BF5E-39B188E28BEB}">
      <dgm:prSet/>
      <dgm:spPr/>
      <dgm:t>
        <a:bodyPr/>
        <a:lstStyle/>
        <a:p>
          <a:endParaRPr lang="ru-RU"/>
        </a:p>
      </dgm:t>
    </dgm:pt>
    <dgm:pt modelId="{C7FF2568-E29A-4F47-8BE1-452EE7182457}" type="sibTrans" cxnId="{44172DE4-B811-4848-BF5E-39B188E28BEB}">
      <dgm:prSet/>
      <dgm:spPr/>
      <dgm:t>
        <a:bodyPr/>
        <a:lstStyle/>
        <a:p>
          <a:endParaRPr lang="ru-RU"/>
        </a:p>
      </dgm:t>
    </dgm:pt>
    <dgm:pt modelId="{544B0012-66DE-41AA-A451-D7DCE67B679A}">
      <dgm:prSet phldrT="[Текст]" custT="1"/>
      <dgm:spPr/>
      <dgm:t>
        <a:bodyPr/>
        <a:lstStyle/>
        <a:p>
          <a:r>
            <a:rPr lang="en-US" sz="1400" b="1" dirty="0" smtClean="0">
              <a:solidFill>
                <a:schemeClr val="tx1"/>
              </a:solidFill>
              <a:latin typeface="Arial" pitchFamily="34" charset="0"/>
              <a:cs typeface="Arial" pitchFamily="34" charset="0"/>
            </a:rPr>
            <a:t>Measurement</a:t>
          </a:r>
          <a:endParaRPr lang="ru-RU" sz="1400" b="1" dirty="0">
            <a:solidFill>
              <a:schemeClr val="tx1"/>
            </a:solidFill>
            <a:latin typeface="Arial" pitchFamily="34" charset="0"/>
            <a:cs typeface="Arial" pitchFamily="34" charset="0"/>
          </a:endParaRPr>
        </a:p>
      </dgm:t>
    </dgm:pt>
    <dgm:pt modelId="{B429510A-FCD6-4415-838E-3B352595C765}" type="parTrans" cxnId="{995F61D5-F732-40F3-8DD5-CBE6456639B7}">
      <dgm:prSet/>
      <dgm:spPr/>
      <dgm:t>
        <a:bodyPr/>
        <a:lstStyle/>
        <a:p>
          <a:endParaRPr lang="ru-RU"/>
        </a:p>
      </dgm:t>
    </dgm:pt>
    <dgm:pt modelId="{B7F206D6-4E4B-4CAC-B9E6-BEC02F05FD30}" type="sibTrans" cxnId="{995F61D5-F732-40F3-8DD5-CBE6456639B7}">
      <dgm:prSet/>
      <dgm:spPr/>
      <dgm:t>
        <a:bodyPr/>
        <a:lstStyle/>
        <a:p>
          <a:endParaRPr lang="ru-RU"/>
        </a:p>
      </dgm:t>
    </dgm:pt>
    <dgm:pt modelId="{AB1BD477-4D0C-4208-A49E-762E0610157A}" type="pres">
      <dgm:prSet presAssocID="{50A8E816-B2E3-49CC-9482-73A74658ABDE}" presName="CompostProcess" presStyleCnt="0">
        <dgm:presLayoutVars>
          <dgm:dir/>
          <dgm:resizeHandles val="exact"/>
        </dgm:presLayoutVars>
      </dgm:prSet>
      <dgm:spPr/>
    </dgm:pt>
    <dgm:pt modelId="{B2E5103A-9C83-48BA-A799-6EBAC62A8262}" type="pres">
      <dgm:prSet presAssocID="{50A8E816-B2E3-49CC-9482-73A74658ABDE}" presName="arrow" presStyleLbl="bgShp" presStyleIdx="0" presStyleCnt="1"/>
      <dgm:spPr/>
    </dgm:pt>
    <dgm:pt modelId="{15BAC0EF-6A20-4485-913A-3F794BB375C4}" type="pres">
      <dgm:prSet presAssocID="{50A8E816-B2E3-49CC-9482-73A74658ABDE}" presName="linearProcess" presStyleCnt="0"/>
      <dgm:spPr/>
    </dgm:pt>
    <dgm:pt modelId="{568FDD58-88D6-4C18-95A8-9352B056F7CD}" type="pres">
      <dgm:prSet presAssocID="{D2A6218C-3DAC-4CF2-9F57-4835A0BCFBA3}" presName="textNode" presStyleLbl="node1" presStyleIdx="0" presStyleCnt="3">
        <dgm:presLayoutVars>
          <dgm:bulletEnabled val="1"/>
        </dgm:presLayoutVars>
      </dgm:prSet>
      <dgm:spPr/>
      <dgm:t>
        <a:bodyPr/>
        <a:lstStyle/>
        <a:p>
          <a:endParaRPr lang="ru-RU"/>
        </a:p>
      </dgm:t>
    </dgm:pt>
    <dgm:pt modelId="{3C61C222-DC8D-4A2A-9C9B-85D6247ECC6A}" type="pres">
      <dgm:prSet presAssocID="{AD12A42C-7489-4533-9FE5-95893F8839B5}" presName="sibTrans" presStyleCnt="0"/>
      <dgm:spPr/>
    </dgm:pt>
    <dgm:pt modelId="{2DF6F853-56F0-4109-AE61-C787C2B274D4}" type="pres">
      <dgm:prSet presAssocID="{B08959F5-CFEE-429D-8E2B-8B782AD1D501}" presName="textNode" presStyleLbl="node1" presStyleIdx="1" presStyleCnt="3">
        <dgm:presLayoutVars>
          <dgm:bulletEnabled val="1"/>
        </dgm:presLayoutVars>
      </dgm:prSet>
      <dgm:spPr/>
      <dgm:t>
        <a:bodyPr/>
        <a:lstStyle/>
        <a:p>
          <a:endParaRPr lang="ru-RU"/>
        </a:p>
      </dgm:t>
    </dgm:pt>
    <dgm:pt modelId="{67333DE0-908F-42CA-BCC8-7A43A2C842A2}" type="pres">
      <dgm:prSet presAssocID="{C7FF2568-E29A-4F47-8BE1-452EE7182457}" presName="sibTrans" presStyleCnt="0"/>
      <dgm:spPr/>
    </dgm:pt>
    <dgm:pt modelId="{83BE9D5F-DE54-411F-B297-E2F362A2BA06}" type="pres">
      <dgm:prSet presAssocID="{544B0012-66DE-41AA-A451-D7DCE67B679A}" presName="textNode" presStyleLbl="node1" presStyleIdx="2" presStyleCnt="3">
        <dgm:presLayoutVars>
          <dgm:bulletEnabled val="1"/>
        </dgm:presLayoutVars>
      </dgm:prSet>
      <dgm:spPr/>
      <dgm:t>
        <a:bodyPr/>
        <a:lstStyle/>
        <a:p>
          <a:endParaRPr lang="ru-RU"/>
        </a:p>
      </dgm:t>
    </dgm:pt>
  </dgm:ptLst>
  <dgm:cxnLst>
    <dgm:cxn modelId="{995F61D5-F732-40F3-8DD5-CBE6456639B7}" srcId="{50A8E816-B2E3-49CC-9482-73A74658ABDE}" destId="{544B0012-66DE-41AA-A451-D7DCE67B679A}" srcOrd="2" destOrd="0" parTransId="{B429510A-FCD6-4415-838E-3B352595C765}" sibTransId="{B7F206D6-4E4B-4CAC-B9E6-BEC02F05FD30}"/>
    <dgm:cxn modelId="{60E2CB7C-C79A-4158-8773-324B939747E8}" type="presOf" srcId="{50A8E816-B2E3-49CC-9482-73A74658ABDE}" destId="{AB1BD477-4D0C-4208-A49E-762E0610157A}" srcOrd="0" destOrd="0" presId="urn:microsoft.com/office/officeart/2005/8/layout/hProcess9"/>
    <dgm:cxn modelId="{BF155D50-1EC7-4D1F-82A3-274D2C8B91F4}" type="presOf" srcId="{B08959F5-CFEE-429D-8E2B-8B782AD1D501}" destId="{2DF6F853-56F0-4109-AE61-C787C2B274D4}" srcOrd="0" destOrd="0" presId="urn:microsoft.com/office/officeart/2005/8/layout/hProcess9"/>
    <dgm:cxn modelId="{49492F10-9E38-4029-A8C2-288EF78262C1}" type="presOf" srcId="{544B0012-66DE-41AA-A451-D7DCE67B679A}" destId="{83BE9D5F-DE54-411F-B297-E2F362A2BA06}" srcOrd="0" destOrd="0" presId="urn:microsoft.com/office/officeart/2005/8/layout/hProcess9"/>
    <dgm:cxn modelId="{3A01C196-08D5-46A9-9EA2-535D7609EAB8}" srcId="{50A8E816-B2E3-49CC-9482-73A74658ABDE}" destId="{D2A6218C-3DAC-4CF2-9F57-4835A0BCFBA3}" srcOrd="0" destOrd="0" parTransId="{A42DA34F-25AF-453D-A9C6-98E082CDB499}" sibTransId="{AD12A42C-7489-4533-9FE5-95893F8839B5}"/>
    <dgm:cxn modelId="{44172DE4-B811-4848-BF5E-39B188E28BEB}" srcId="{50A8E816-B2E3-49CC-9482-73A74658ABDE}" destId="{B08959F5-CFEE-429D-8E2B-8B782AD1D501}" srcOrd="1" destOrd="0" parTransId="{0749A256-1638-4644-93E7-04D424898FEB}" sibTransId="{C7FF2568-E29A-4F47-8BE1-452EE7182457}"/>
    <dgm:cxn modelId="{CB416BD2-0D69-42A3-BC5C-4781F9607728}" type="presOf" srcId="{D2A6218C-3DAC-4CF2-9F57-4835A0BCFBA3}" destId="{568FDD58-88D6-4C18-95A8-9352B056F7CD}" srcOrd="0" destOrd="0" presId="urn:microsoft.com/office/officeart/2005/8/layout/hProcess9"/>
    <dgm:cxn modelId="{5C1DE15E-39E0-4DA2-982D-490AB5A6D929}" type="presParOf" srcId="{AB1BD477-4D0C-4208-A49E-762E0610157A}" destId="{B2E5103A-9C83-48BA-A799-6EBAC62A8262}" srcOrd="0" destOrd="0" presId="urn:microsoft.com/office/officeart/2005/8/layout/hProcess9"/>
    <dgm:cxn modelId="{7DDAE0A2-624F-468E-842F-40381CE9EE1E}" type="presParOf" srcId="{AB1BD477-4D0C-4208-A49E-762E0610157A}" destId="{15BAC0EF-6A20-4485-913A-3F794BB375C4}" srcOrd="1" destOrd="0" presId="urn:microsoft.com/office/officeart/2005/8/layout/hProcess9"/>
    <dgm:cxn modelId="{E8FF70C1-E7B3-4EC7-BEEB-F8189FAB99FB}" type="presParOf" srcId="{15BAC0EF-6A20-4485-913A-3F794BB375C4}" destId="{568FDD58-88D6-4C18-95A8-9352B056F7CD}" srcOrd="0" destOrd="0" presId="urn:microsoft.com/office/officeart/2005/8/layout/hProcess9"/>
    <dgm:cxn modelId="{97BDD3C2-A0A6-43AE-9179-7136993B76EA}" type="presParOf" srcId="{15BAC0EF-6A20-4485-913A-3F794BB375C4}" destId="{3C61C222-DC8D-4A2A-9C9B-85D6247ECC6A}" srcOrd="1" destOrd="0" presId="urn:microsoft.com/office/officeart/2005/8/layout/hProcess9"/>
    <dgm:cxn modelId="{70F1B09F-9FF8-49DE-9B42-1C4510D39C3A}" type="presParOf" srcId="{15BAC0EF-6A20-4485-913A-3F794BB375C4}" destId="{2DF6F853-56F0-4109-AE61-C787C2B274D4}" srcOrd="2" destOrd="0" presId="urn:microsoft.com/office/officeart/2005/8/layout/hProcess9"/>
    <dgm:cxn modelId="{9982532A-1093-4B7B-931C-3CE0E5C86EEA}" type="presParOf" srcId="{15BAC0EF-6A20-4485-913A-3F794BB375C4}" destId="{67333DE0-908F-42CA-BCC8-7A43A2C842A2}" srcOrd="3" destOrd="0" presId="urn:microsoft.com/office/officeart/2005/8/layout/hProcess9"/>
    <dgm:cxn modelId="{D0ACD99F-5BA3-412B-9FF4-C634468D9584}" type="presParOf" srcId="{15BAC0EF-6A20-4485-913A-3F794BB375C4}" destId="{83BE9D5F-DE54-411F-B297-E2F362A2BA06}"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5103A-9C83-48BA-A799-6EBAC62A8262}">
      <dsp:nvSpPr>
        <dsp:cNvPr id="0" name=""/>
        <dsp:cNvSpPr/>
      </dsp:nvSpPr>
      <dsp:spPr>
        <a:xfrm>
          <a:off x="354403" y="0"/>
          <a:ext cx="4016576" cy="2448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8FDD58-88D6-4C18-95A8-9352B056F7CD}">
      <dsp:nvSpPr>
        <dsp:cNvPr id="0" name=""/>
        <dsp:cNvSpPr/>
      </dsp:nvSpPr>
      <dsp:spPr>
        <a:xfrm>
          <a:off x="0" y="734399"/>
          <a:ext cx="1417615" cy="97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Sampling and concentration</a:t>
          </a:r>
          <a:endParaRPr lang="ru-RU" sz="1400" b="1" kern="1200" dirty="0">
            <a:solidFill>
              <a:schemeClr val="tx1"/>
            </a:solidFill>
            <a:latin typeface="Arial" pitchFamily="34" charset="0"/>
            <a:cs typeface="Arial" pitchFamily="34" charset="0"/>
          </a:endParaRPr>
        </a:p>
      </dsp:txBody>
      <dsp:txXfrm>
        <a:off x="47801" y="782200"/>
        <a:ext cx="1322013" cy="883598"/>
      </dsp:txXfrm>
    </dsp:sp>
    <dsp:sp modelId="{2DF6F853-56F0-4109-AE61-C787C2B274D4}">
      <dsp:nvSpPr>
        <dsp:cNvPr id="0" name=""/>
        <dsp:cNvSpPr/>
      </dsp:nvSpPr>
      <dsp:spPr>
        <a:xfrm>
          <a:off x="1653884" y="734399"/>
          <a:ext cx="1417615" cy="97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Purification</a:t>
          </a:r>
          <a:endParaRPr lang="ru-RU" sz="1400" b="1" kern="1200" dirty="0">
            <a:solidFill>
              <a:schemeClr val="tx1"/>
            </a:solidFill>
            <a:latin typeface="Arial" pitchFamily="34" charset="0"/>
            <a:cs typeface="Arial" pitchFamily="34" charset="0"/>
          </a:endParaRPr>
        </a:p>
      </dsp:txBody>
      <dsp:txXfrm>
        <a:off x="1701685" y="782200"/>
        <a:ext cx="1322013" cy="883598"/>
      </dsp:txXfrm>
    </dsp:sp>
    <dsp:sp modelId="{83BE9D5F-DE54-411F-B297-E2F362A2BA06}">
      <dsp:nvSpPr>
        <dsp:cNvPr id="0" name=""/>
        <dsp:cNvSpPr/>
      </dsp:nvSpPr>
      <dsp:spPr>
        <a:xfrm>
          <a:off x="3307768" y="734399"/>
          <a:ext cx="1417615" cy="979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Arial" pitchFamily="34" charset="0"/>
              <a:cs typeface="Arial" pitchFamily="34" charset="0"/>
            </a:rPr>
            <a:t>Measurement</a:t>
          </a:r>
          <a:endParaRPr lang="ru-RU" sz="1400" b="1" kern="1200" dirty="0">
            <a:solidFill>
              <a:schemeClr val="tx1"/>
            </a:solidFill>
            <a:latin typeface="Arial" pitchFamily="34" charset="0"/>
            <a:cs typeface="Arial" pitchFamily="34" charset="0"/>
          </a:endParaRPr>
        </a:p>
      </dsp:txBody>
      <dsp:txXfrm>
        <a:off x="3355569" y="782200"/>
        <a:ext cx="1322013" cy="8835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7CC5FD-BCBB-4F83-B880-51BC5FD86C58}" type="datetimeFigureOut">
              <a:rPr lang="ru-RU" smtClean="0"/>
              <a:t>09.06.2023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99F78-1484-4042-BC7C-2487280AAA02}" type="slidenum">
              <a:rPr lang="ru-RU" smtClean="0"/>
              <a:t>‹#›</a:t>
            </a:fld>
            <a:endParaRPr lang="ru-RU"/>
          </a:p>
        </p:txBody>
      </p:sp>
    </p:spTree>
    <p:extLst>
      <p:ext uri="{BB962C8B-B14F-4D97-AF65-F5344CB8AC3E}">
        <p14:creationId xmlns:p14="http://schemas.microsoft.com/office/powerpoint/2010/main" val="4235808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299F78-1484-4042-BC7C-2487280AAA02}" type="slidenum">
              <a:rPr lang="ru-RU" smtClean="0"/>
              <a:t>7</a:t>
            </a:fld>
            <a:endParaRPr lang="ru-RU"/>
          </a:p>
        </p:txBody>
      </p:sp>
    </p:spTree>
    <p:extLst>
      <p:ext uri="{BB962C8B-B14F-4D97-AF65-F5344CB8AC3E}">
        <p14:creationId xmlns:p14="http://schemas.microsoft.com/office/powerpoint/2010/main" val="539490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7299F78-1484-4042-BC7C-2487280AAA02}" type="slidenum">
              <a:rPr lang="ru-RU" smtClean="0"/>
              <a:t>8</a:t>
            </a:fld>
            <a:endParaRPr lang="ru-RU"/>
          </a:p>
        </p:txBody>
      </p:sp>
    </p:spTree>
    <p:extLst>
      <p:ext uri="{BB962C8B-B14F-4D97-AF65-F5344CB8AC3E}">
        <p14:creationId xmlns:p14="http://schemas.microsoft.com/office/powerpoint/2010/main" val="3087963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5.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0.xml"/><Relationship Id="rId5" Type="http://schemas.openxmlformats.org/officeDocument/2006/relationships/slide" Target="../slides/slide3.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5.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3.xml"/><Relationship Id="rId25" Type="http://schemas.openxmlformats.org/officeDocument/2006/relationships/slide" Target="../slides/slide10.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4.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21/es201192u" TargetMode="External"/><Relationship Id="rId2" Type="http://schemas.openxmlformats.org/officeDocument/2006/relationships/hyperlink" Target="https://doi.org/10.1016/j.nima.2016.12.052" TargetMode="Externa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https://doi.org/10.1016/j.seppur.2016.06.01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Layout" Target="../diagrams/layout1.xml"/><Relationship Id="rId7" Type="http://schemas.openxmlformats.org/officeDocument/2006/relationships/image" Target="../media/image1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908215"/>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Obtaining Enriched Argon from an Air Mixture by Pressure Swing Adsorption </a:t>
            </a:r>
            <a:r>
              <a:rPr lang="en-US" b="1" dirty="0" smtClean="0">
                <a:solidFill>
                  <a:schemeClr val="bg1"/>
                </a:solidFill>
                <a:latin typeface="Arial" panose="020B0604020202020204" pitchFamily="34" charset="0"/>
                <a:cs typeface="Arial" panose="020B0604020202020204" pitchFamily="34" charset="0"/>
              </a:rPr>
              <a:t>Method</a:t>
            </a:r>
            <a:endParaRPr lang="en-AT" b="1" dirty="0" smtClean="0">
              <a:solidFill>
                <a:schemeClr val="bg1"/>
              </a:solidFill>
              <a:latin typeface="Arial" panose="020B0604020202020204" pitchFamily="34" charset="0"/>
              <a:cs typeface="Arial" panose="020B0604020202020204" pitchFamily="34" charset="0"/>
            </a:endParaRPr>
          </a:p>
          <a:p>
            <a:pPr algn="ctr"/>
            <a:endParaRPr lang="en-AT" b="1"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R.A. Aleksandrov</a:t>
            </a:r>
            <a:r>
              <a:rPr lang="en-US" dirty="0">
                <a:solidFill>
                  <a:schemeClr val="bg1"/>
                </a:solidFill>
                <a:latin typeface="Arial" panose="020B0604020202020204" pitchFamily="34" charset="0"/>
                <a:cs typeface="Arial" panose="020B0604020202020204" pitchFamily="34" charset="0"/>
              </a:rPr>
              <a:t>, M.S</a:t>
            </a:r>
            <a:r>
              <a:rPr lang="en-US" dirty="0" smtClean="0">
                <a:solidFill>
                  <a:schemeClr val="bg1"/>
                </a:solidFill>
                <a:latin typeface="Arial" panose="020B0604020202020204" pitchFamily="34" charset="0"/>
                <a:cs typeface="Arial" panose="020B0604020202020204" pitchFamily="34" charset="0"/>
              </a:rPr>
              <a:t>. Orlov</a:t>
            </a:r>
            <a:r>
              <a:rPr lang="en-US" dirty="0">
                <a:solidFill>
                  <a:schemeClr val="bg1"/>
                </a:solidFill>
                <a:latin typeface="Arial" panose="020B0604020202020204" pitchFamily="34" charset="0"/>
                <a:cs typeface="Arial" panose="020B0604020202020204" pitchFamily="34" charset="0"/>
              </a:rPr>
              <a:t>, D.V</a:t>
            </a:r>
            <a:r>
              <a:rPr lang="en-US" dirty="0" smtClean="0">
                <a:solidFill>
                  <a:schemeClr val="bg1"/>
                </a:solidFill>
                <a:latin typeface="Arial" panose="020B0604020202020204" pitchFamily="34" charset="0"/>
                <a:cs typeface="Arial" panose="020B0604020202020204" pitchFamily="34" charset="0"/>
              </a:rPr>
              <a:t>. Timofeev</a:t>
            </a:r>
            <a:r>
              <a:rPr lang="en-US" dirty="0">
                <a:solidFill>
                  <a:schemeClr val="bg1"/>
                </a:solidFill>
                <a:latin typeface="Arial" panose="020B0604020202020204" pitchFamily="34" charset="0"/>
                <a:cs typeface="Arial" panose="020B0604020202020204" pitchFamily="34" charset="0"/>
              </a:rPr>
              <a:t>, O.V</a:t>
            </a:r>
            <a:r>
              <a:rPr lang="en-US" dirty="0" smtClean="0">
                <a:solidFill>
                  <a:schemeClr val="bg1"/>
                </a:solidFill>
                <a:latin typeface="Arial" panose="020B0604020202020204" pitchFamily="34" charset="0"/>
                <a:cs typeface="Arial" panose="020B0604020202020204" pitchFamily="34" charset="0"/>
              </a:rPr>
              <a:t>. Tkachev</a:t>
            </a:r>
            <a:r>
              <a:rPr lang="en-US" dirty="0">
                <a:solidFill>
                  <a:schemeClr val="bg1"/>
                </a:solidFill>
                <a:latin typeface="Arial" panose="020B0604020202020204" pitchFamily="34" charset="0"/>
                <a:cs typeface="Arial" panose="020B0604020202020204" pitchFamily="34" charset="0"/>
              </a:rPr>
              <a:t>, </a:t>
            </a:r>
            <a:endParaRPr lang="en-US" dirty="0" smtClean="0">
              <a:solidFill>
                <a:schemeClr val="bg1"/>
              </a:solidFill>
              <a:latin typeface="Arial" panose="020B0604020202020204" pitchFamily="34" charset="0"/>
              <a:cs typeface="Arial" panose="020B0604020202020204" pitchFamily="34" charset="0"/>
            </a:endParaRPr>
          </a:p>
          <a:p>
            <a:pPr algn="ctr"/>
            <a:r>
              <a:rPr lang="en-US" dirty="0" smtClean="0">
                <a:solidFill>
                  <a:schemeClr val="bg1"/>
                </a:solidFill>
                <a:latin typeface="Arial" panose="020B0604020202020204" pitchFamily="34" charset="0"/>
                <a:cs typeface="Arial" panose="020B0604020202020204" pitchFamily="34" charset="0"/>
              </a:rPr>
              <a:t>D.E. Ergashev</a:t>
            </a:r>
            <a:r>
              <a:rPr lang="en-US" dirty="0">
                <a:solidFill>
                  <a:schemeClr val="bg1"/>
                </a:solidFill>
                <a:latin typeface="Arial" panose="020B0604020202020204" pitchFamily="34" charset="0"/>
                <a:cs typeface="Arial" panose="020B0604020202020204" pitchFamily="34" charset="0"/>
              </a:rPr>
              <a:t>, </a:t>
            </a:r>
            <a:r>
              <a:rPr lang="en-US" dirty="0" smtClean="0">
                <a:solidFill>
                  <a:schemeClr val="bg1"/>
                </a:solidFill>
                <a:latin typeface="Arial" panose="020B0604020202020204" pitchFamily="34" charset="0"/>
                <a:cs typeface="Arial" panose="020B0604020202020204" pitchFamily="34" charset="0"/>
              </a:rPr>
              <a:t>and </a:t>
            </a:r>
            <a:r>
              <a:rPr lang="en-US" dirty="0" err="1" smtClean="0">
                <a:solidFill>
                  <a:schemeClr val="bg1"/>
                </a:solidFill>
                <a:latin typeface="Arial" panose="020B0604020202020204" pitchFamily="34" charset="0"/>
                <a:cs typeface="Arial" panose="020B0604020202020204" pitchFamily="34" charset="0"/>
              </a:rPr>
              <a:t>Yu.D</a:t>
            </a:r>
            <a:r>
              <a:rPr lang="en-US" dirty="0" smtClean="0">
                <a:solidFill>
                  <a:schemeClr val="bg1"/>
                </a:solidFill>
                <a:latin typeface="Arial" panose="020B0604020202020204" pitchFamily="34" charset="0"/>
                <a:cs typeface="Arial" panose="020B0604020202020204" pitchFamily="34" charset="0"/>
              </a:rPr>
              <a:t>. Arapov</a:t>
            </a:r>
            <a:endParaRPr lang="en-AT" dirty="0">
              <a:solidFill>
                <a:schemeClr val="bg1"/>
              </a:solidFill>
              <a:latin typeface="Arial" panose="020B0604020202020204" pitchFamily="34" charset="0"/>
              <a:cs typeface="Arial" panose="020B0604020202020204" pitchFamily="34" charset="0"/>
            </a:endParaRPr>
          </a:p>
          <a:p>
            <a:pPr algn="ctr"/>
            <a:r>
              <a:rPr lang="en-US" sz="1400" dirty="0">
                <a:solidFill>
                  <a:schemeClr val="bg1"/>
                </a:solidFill>
                <a:latin typeface="Arial" panose="020B0604020202020204" pitchFamily="34" charset="0"/>
                <a:cs typeface="Arial" panose="020B0604020202020204" pitchFamily="34" charset="0"/>
              </a:rPr>
              <a:t>Dukhov Automatics Research Institute (VNIIA)</a:t>
            </a:r>
          </a:p>
          <a:p>
            <a:pPr algn="ct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work </a:t>
            </a:r>
            <a:r>
              <a:rPr lang="en-US" sz="1200" dirty="0" smtClean="0">
                <a:latin typeface="Arial" panose="020B0604020202020204" pitchFamily="34" charset="0"/>
                <a:cs typeface="Arial" panose="020B0604020202020204" pitchFamily="34" charset="0"/>
              </a:rPr>
              <a:t>presents results </a:t>
            </a:r>
            <a:r>
              <a:rPr lang="en-US" sz="1200" dirty="0">
                <a:latin typeface="Arial" panose="020B0604020202020204" pitchFamily="34" charset="0"/>
                <a:cs typeface="Arial" panose="020B0604020202020204" pitchFamily="34" charset="0"/>
              </a:rPr>
              <a:t>of the development and experimental investigations of the sampling unit of the automated system for monitoring the </a:t>
            </a:r>
            <a:r>
              <a:rPr lang="en-US" sz="1200" baseline="30000" dirty="0">
                <a:solidFill>
                  <a:prstClr val="black"/>
                </a:solidFill>
                <a:latin typeface="Arial" panose="020B0604020202020204" pitchFamily="34" charset="0"/>
                <a:ea typeface="+mn-ea"/>
                <a:cs typeface="Arial" panose="020B0604020202020204" pitchFamily="34" charset="0"/>
              </a:rPr>
              <a:t>37</a:t>
            </a:r>
            <a:r>
              <a:rPr lang="ru-RU" sz="1200" dirty="0">
                <a:solidFill>
                  <a:prstClr val="black"/>
                </a:solidFill>
                <a:latin typeface="Arial" panose="020B0604020202020204" pitchFamily="34" charset="0"/>
                <a:ea typeface="+mn-ea"/>
                <a:cs typeface="Arial" panose="020B0604020202020204" pitchFamily="34" charset="0"/>
              </a:rPr>
              <a:t>Ar</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content in the soil and the surface atmosphere.</a:t>
            </a: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P3.2-877</a:t>
            </a:r>
            <a:endParaRPr lang="en-AT" sz="12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78602C3A-EEB9-9EC8-F223-9D699EB1860B}"/>
              </a:ext>
            </a:extLst>
          </p:cNvPr>
          <p:cNvSpPr txBox="1">
            <a:spLocks/>
          </p:cNvSpPr>
          <p:nvPr/>
        </p:nvSpPr>
        <p:spPr>
          <a:xfrm>
            <a:off x="2682932" y="2958859"/>
            <a:ext cx="2086776"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The adsorption and separation characteristics of </a:t>
            </a:r>
            <a:r>
              <a:rPr lang="en-US" sz="1200" dirty="0" smtClean="0">
                <a:latin typeface="Arial" panose="020B0604020202020204" pitchFamily="34" charset="0"/>
                <a:cs typeface="Arial" panose="020B0604020202020204" pitchFamily="34" charset="0"/>
              </a:rPr>
              <a:t>materials (CaA </a:t>
            </a:r>
            <a:r>
              <a:rPr lang="en-US" sz="1200" dirty="0">
                <a:latin typeface="Arial" panose="020B0604020202020204" pitchFamily="34" charset="0"/>
                <a:cs typeface="Arial" panose="020B0604020202020204" pitchFamily="34" charset="0"/>
              </a:rPr>
              <a:t>(5A), PSA/VPSA (13XHP) NaX (13X), ZSM-5, and Ag-ZSM-5 zeolites, </a:t>
            </a:r>
            <a:r>
              <a:rPr lang="en-US" sz="1200" dirty="0" smtClean="0">
                <a:latin typeface="Arial" panose="020B0604020202020204" pitchFamily="34" charset="0"/>
                <a:cs typeface="Arial" panose="020B0604020202020204" pitchFamily="34" charset="0"/>
              </a:rPr>
              <a:t>coconut </a:t>
            </a:r>
            <a:r>
              <a:rPr lang="en-US" sz="1200" dirty="0">
                <a:latin typeface="Arial" panose="020B0604020202020204" pitchFamily="34" charset="0"/>
                <a:cs typeface="Arial" panose="020B0604020202020204" pitchFamily="34" charset="0"/>
              </a:rPr>
              <a:t>charcoal and activated </a:t>
            </a:r>
            <a:r>
              <a:rPr lang="en-US" sz="1200" dirty="0" smtClean="0">
                <a:latin typeface="Arial" panose="020B0604020202020204" pitchFamily="34" charset="0"/>
                <a:cs typeface="Arial" panose="020B0604020202020204" pitchFamily="34" charset="0"/>
              </a:rPr>
              <a:t>charcoal) </a:t>
            </a:r>
            <a:r>
              <a:rPr lang="en-US" sz="1200" dirty="0">
                <a:latin typeface="Arial" panose="020B0604020202020204" pitchFamily="34" charset="0"/>
                <a:cs typeface="Arial" panose="020B0604020202020204" pitchFamily="34" charset="0"/>
              </a:rPr>
              <a:t>for air separation and argon extraction from an air sample </a:t>
            </a:r>
            <a:r>
              <a:rPr lang="en-US" sz="1200" dirty="0" smtClean="0">
                <a:latin typeface="Arial" panose="020B0604020202020204" pitchFamily="34" charset="0"/>
                <a:cs typeface="Arial" panose="020B0604020202020204" pitchFamily="34" charset="0"/>
              </a:rPr>
              <a:t>using the </a:t>
            </a:r>
            <a:r>
              <a:rPr lang="en-US" sz="1200" dirty="0">
                <a:latin typeface="Arial" panose="020B0604020202020204" pitchFamily="34" charset="0"/>
                <a:cs typeface="Arial" panose="020B0604020202020204" pitchFamily="34" charset="0"/>
              </a:rPr>
              <a:t>volumetric method have been </a:t>
            </a:r>
            <a:r>
              <a:rPr lang="en-US" sz="1200" dirty="0" smtClean="0">
                <a:latin typeface="Arial" panose="020B0604020202020204" pitchFamily="34" charset="0"/>
                <a:cs typeface="Arial" panose="020B0604020202020204" pitchFamily="34" charset="0"/>
              </a:rPr>
              <a:t>studied.</a:t>
            </a:r>
            <a:endParaRPr lang="en-US" sz="1200" dirty="0">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lvl="0">
              <a:lnSpc>
                <a:spcPct val="100000"/>
              </a:lnSpc>
              <a:spcBef>
                <a:spcPts val="0"/>
              </a:spcBef>
            </a:pPr>
            <a:r>
              <a:rPr lang="en-US" sz="1200" dirty="0">
                <a:latin typeface="Arial" panose="020B0604020202020204" pitchFamily="34" charset="0"/>
                <a:cs typeface="Arial" panose="020B0604020202020204" pitchFamily="34" charset="0"/>
              </a:rPr>
              <a:t>Adsorption isotherms of the main air components (Ar, </a:t>
            </a:r>
            <a:r>
              <a:rPr lang="en-US" sz="1200" dirty="0">
                <a:latin typeface="Arial" pitchFamily="34" charset="0"/>
                <a:ea typeface="+mn-ea"/>
                <a:cs typeface="Arial" pitchFamily="34" charset="0"/>
              </a:rPr>
              <a:t>N</a:t>
            </a:r>
            <a:r>
              <a:rPr lang="ru-RU" sz="1200" baseline="-25000" dirty="0">
                <a:latin typeface="Arial" pitchFamily="34" charset="0"/>
                <a:ea typeface="+mn-ea"/>
                <a:cs typeface="Arial" pitchFamily="34" charset="0"/>
              </a:rPr>
              <a:t>2</a:t>
            </a:r>
            <a:r>
              <a:rPr lang="en-US" sz="1200" dirty="0" smtClean="0">
                <a:latin typeface="Arial" panose="020B0604020202020204" pitchFamily="34" charset="0"/>
                <a:cs typeface="Arial" panose="020B0604020202020204" pitchFamily="34" charset="0"/>
              </a:rPr>
              <a:t>, </a:t>
            </a:r>
            <a:r>
              <a:rPr lang="en-US" sz="1200" dirty="0">
                <a:latin typeface="Arial" pitchFamily="34" charset="0"/>
                <a:ea typeface="+mn-ea"/>
                <a:cs typeface="Arial" pitchFamily="34" charset="0"/>
              </a:rPr>
              <a:t>O</a:t>
            </a:r>
            <a:r>
              <a:rPr lang="ru-RU" sz="1200" baseline="-25000" dirty="0" smtClean="0">
                <a:latin typeface="Arial" pitchFamily="34" charset="0"/>
                <a:ea typeface="+mn-ea"/>
                <a:cs typeface="Arial" pitchFamily="34" charset="0"/>
              </a:rPr>
              <a:t>2</a:t>
            </a:r>
            <a:r>
              <a:rPr lang="en-US" sz="1200" dirty="0" smtClean="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on these sorbents at room temperature in the pressure range from 0 to 10 bar were obtained. Based on the study, a two-stage system of pressure swing adsorption (PSA) was created to obtain enriched argon. </a:t>
            </a: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dirty="0">
                <a:latin typeface="Arial" panose="020B0604020202020204" pitchFamily="34" charset="0"/>
                <a:cs typeface="Arial" panose="020B0604020202020204" pitchFamily="34" charset="0"/>
              </a:rPr>
              <a:t>A setup has been developed for investigation of the sorption and separation characteristics of materials. </a:t>
            </a:r>
          </a:p>
          <a:p>
            <a:r>
              <a:rPr lang="en-US" sz="1200" dirty="0" smtClean="0">
                <a:latin typeface="Arial" panose="020B0604020202020204" pitchFamily="34" charset="0"/>
                <a:cs typeface="Arial" panose="020B0604020202020204" pitchFamily="34" charset="0"/>
              </a:rPr>
              <a:t>The </a:t>
            </a:r>
            <a:r>
              <a:rPr lang="en-US" sz="1200" dirty="0">
                <a:latin typeface="Arial" panose="020B0604020202020204" pitchFamily="34" charset="0"/>
                <a:cs typeface="Arial" panose="020B0604020202020204" pitchFamily="34" charset="0"/>
              </a:rPr>
              <a:t>sorption and separation characteristics of materials have been </a:t>
            </a:r>
            <a:r>
              <a:rPr lang="en-US" sz="1200" dirty="0" smtClean="0">
                <a:latin typeface="Arial" panose="020B0604020202020204" pitchFamily="34" charset="0"/>
                <a:cs typeface="Arial" panose="020B0604020202020204" pitchFamily="34" charset="0"/>
              </a:rPr>
              <a:t>studied.</a:t>
            </a:r>
          </a:p>
          <a:p>
            <a:r>
              <a:rPr lang="en-US" sz="1200" dirty="0">
                <a:latin typeface="Arial" panose="020B0604020202020204" pitchFamily="34" charset="0"/>
                <a:cs typeface="Arial" panose="020B0604020202020204" pitchFamily="34" charset="0"/>
              </a:rPr>
              <a:t>A two-stage PSA system has been </a:t>
            </a:r>
            <a:r>
              <a:rPr lang="en-US" sz="1200" dirty="0" smtClean="0">
                <a:latin typeface="Arial" panose="020B0604020202020204" pitchFamily="34" charset="0"/>
                <a:cs typeface="Arial" panose="020B0604020202020204" pitchFamily="34" charset="0"/>
              </a:rPr>
              <a:t>developed.</a:t>
            </a: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3" descr="F:\Симутин\1\Распечатать\Logo2020-4-4.png"/>
          <p:cNvPicPr>
            <a:picLocks noChangeAspect="1" noChangeArrowheads="1"/>
          </p:cNvPicPr>
          <p:nvPr/>
        </p:nvPicPr>
        <p:blipFill>
          <a:blip r:embed="rId2"/>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2536716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Conclusion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Rectangle 1"/>
          <p:cNvSpPr>
            <a:spLocks noChangeArrowheads="1"/>
          </p:cNvSpPr>
          <p:nvPr/>
        </p:nvSpPr>
        <p:spPr bwMode="auto">
          <a:xfrm>
            <a:off x="437670" y="1814687"/>
            <a:ext cx="10132174"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539750" algn="just" fontAlgn="base">
              <a:lnSpc>
                <a:spcPct val="150000"/>
              </a:lnSpc>
              <a:spcBef>
                <a:spcPct val="0"/>
              </a:spcBef>
              <a:spcAft>
                <a:spcPts val="600"/>
              </a:spcAft>
            </a:pPr>
            <a:r>
              <a:rPr lang="ru-RU" sz="2000" dirty="0" smtClean="0">
                <a:solidFill>
                  <a:schemeClr val="tx1">
                    <a:lumMod val="50000"/>
                  </a:schemeClr>
                </a:solidFill>
                <a:latin typeface="Arial" pitchFamily="34" charset="0"/>
                <a:ea typeface="Calibri" pitchFamily="34" charset="0"/>
                <a:cs typeface="Arial" pitchFamily="34" charset="0"/>
              </a:rPr>
              <a:t>1. </a:t>
            </a:r>
            <a:r>
              <a:rPr lang="en-US" sz="2000" dirty="0">
                <a:solidFill>
                  <a:schemeClr val="tx1">
                    <a:lumMod val="50000"/>
                  </a:schemeClr>
                </a:solidFill>
                <a:latin typeface="Arial" pitchFamily="34" charset="0"/>
                <a:ea typeface="Calibri" pitchFamily="34" charset="0"/>
                <a:cs typeface="Arial" pitchFamily="34" charset="0"/>
              </a:rPr>
              <a:t>A setup has been developed for investigation of the sorption and separation characteristics of materials for argon extraction and processing.</a:t>
            </a:r>
          </a:p>
          <a:p>
            <a:pPr lvl="0" indent="539750" algn="just" fontAlgn="base">
              <a:lnSpc>
                <a:spcPct val="150000"/>
              </a:lnSpc>
              <a:spcBef>
                <a:spcPct val="0"/>
              </a:spcBef>
              <a:spcAft>
                <a:spcPts val="600"/>
              </a:spcAft>
            </a:pPr>
            <a:r>
              <a:rPr lang="ru-RU" sz="2000" dirty="0" smtClean="0">
                <a:solidFill>
                  <a:schemeClr val="tx1">
                    <a:lumMod val="50000"/>
                  </a:schemeClr>
                </a:solidFill>
                <a:latin typeface="Arial" pitchFamily="34" charset="0"/>
                <a:ea typeface="Calibri" pitchFamily="34" charset="0"/>
                <a:cs typeface="Arial" pitchFamily="34" charset="0"/>
              </a:rPr>
              <a:t>2. </a:t>
            </a:r>
            <a:r>
              <a:rPr lang="en-US" sz="2000" dirty="0">
                <a:solidFill>
                  <a:schemeClr val="tx1">
                    <a:lumMod val="50000"/>
                  </a:schemeClr>
                </a:solidFill>
                <a:latin typeface="Arial" pitchFamily="34" charset="0"/>
                <a:ea typeface="Calibri" pitchFamily="34" charset="0"/>
                <a:cs typeface="Arial" pitchFamily="34" charset="0"/>
              </a:rPr>
              <a:t>The </a:t>
            </a:r>
            <a:r>
              <a:rPr lang="en-US" sz="2000" dirty="0" smtClean="0">
                <a:solidFill>
                  <a:schemeClr val="tx1">
                    <a:lumMod val="50000"/>
                  </a:schemeClr>
                </a:solidFill>
                <a:latin typeface="Arial" pitchFamily="34" charset="0"/>
                <a:ea typeface="Calibri" pitchFamily="34" charset="0"/>
                <a:cs typeface="Arial" pitchFamily="34" charset="0"/>
              </a:rPr>
              <a:t>sorption and separation characteristics of materials for air </a:t>
            </a:r>
            <a:r>
              <a:rPr lang="en-US" sz="2000" dirty="0">
                <a:solidFill>
                  <a:schemeClr val="tx1">
                    <a:lumMod val="50000"/>
                  </a:schemeClr>
                </a:solidFill>
                <a:latin typeface="Arial" pitchFamily="34" charset="0"/>
                <a:ea typeface="Calibri" pitchFamily="34" charset="0"/>
                <a:cs typeface="Arial" pitchFamily="34" charset="0"/>
              </a:rPr>
              <a:t>separation and argon extraction from an air sample in the pressure range from 0 to 10 bar at room </a:t>
            </a:r>
            <a:r>
              <a:rPr lang="en-US" sz="2000" dirty="0" smtClean="0">
                <a:solidFill>
                  <a:schemeClr val="tx1">
                    <a:lumMod val="50000"/>
                  </a:schemeClr>
                </a:solidFill>
                <a:latin typeface="Arial" pitchFamily="34" charset="0"/>
                <a:ea typeface="Calibri" pitchFamily="34" charset="0"/>
                <a:cs typeface="Arial" pitchFamily="34" charset="0"/>
              </a:rPr>
              <a:t>temperature </a:t>
            </a:r>
            <a:r>
              <a:rPr lang="en-US" sz="2000" dirty="0">
                <a:solidFill>
                  <a:schemeClr val="tx1">
                    <a:lumMod val="50000"/>
                  </a:schemeClr>
                </a:solidFill>
                <a:latin typeface="Arial" pitchFamily="34" charset="0"/>
                <a:ea typeface="Calibri" pitchFamily="34" charset="0"/>
                <a:cs typeface="Arial" pitchFamily="34" charset="0"/>
              </a:rPr>
              <a:t>have been studied</a:t>
            </a:r>
            <a:r>
              <a:rPr lang="ru-RU" sz="2000" dirty="0" smtClean="0">
                <a:solidFill>
                  <a:schemeClr val="tx1">
                    <a:lumMod val="50000"/>
                  </a:schemeClr>
                </a:solidFill>
                <a:latin typeface="Arial" pitchFamily="34" charset="0"/>
                <a:ea typeface="Calibri" pitchFamily="34" charset="0"/>
                <a:cs typeface="Arial" pitchFamily="34" charset="0"/>
              </a:rPr>
              <a:t>.</a:t>
            </a:r>
          </a:p>
          <a:p>
            <a:pPr lvl="0" indent="539750" algn="just" fontAlgn="base">
              <a:lnSpc>
                <a:spcPct val="150000"/>
              </a:lnSpc>
              <a:spcBef>
                <a:spcPct val="0"/>
              </a:spcBef>
              <a:spcAft>
                <a:spcPct val="0"/>
              </a:spcAft>
            </a:pPr>
            <a:r>
              <a:rPr lang="ru-RU" sz="2000" dirty="0" smtClean="0">
                <a:solidFill>
                  <a:schemeClr val="tx1">
                    <a:lumMod val="50000"/>
                  </a:schemeClr>
                </a:solidFill>
                <a:latin typeface="Arial" pitchFamily="34" charset="0"/>
                <a:ea typeface="Calibri" pitchFamily="34" charset="0"/>
                <a:cs typeface="Arial" pitchFamily="34" charset="0"/>
              </a:rPr>
              <a:t>3.</a:t>
            </a:r>
            <a:r>
              <a:rPr lang="ru-RU" sz="2000" dirty="0" smtClean="0"/>
              <a:t> </a:t>
            </a:r>
            <a:r>
              <a:rPr lang="en-US" sz="2000" dirty="0">
                <a:solidFill>
                  <a:schemeClr val="tx1">
                    <a:lumMod val="50000"/>
                  </a:schemeClr>
                </a:solidFill>
                <a:latin typeface="Arial" pitchFamily="34" charset="0"/>
                <a:ea typeface="Calibri" pitchFamily="34" charset="0"/>
                <a:cs typeface="Arial" pitchFamily="34" charset="0"/>
              </a:rPr>
              <a:t>A two-stage </a:t>
            </a:r>
            <a:r>
              <a:rPr lang="en-US" sz="2000" dirty="0" smtClean="0">
                <a:solidFill>
                  <a:schemeClr val="tx1">
                    <a:lumMod val="50000"/>
                  </a:schemeClr>
                </a:solidFill>
                <a:latin typeface="Arial" pitchFamily="34" charset="0"/>
                <a:ea typeface="Calibri" pitchFamily="34" charset="0"/>
                <a:cs typeface="Arial" pitchFamily="34" charset="0"/>
              </a:rPr>
              <a:t>PSA </a:t>
            </a:r>
            <a:r>
              <a:rPr lang="en-US" sz="2000" dirty="0">
                <a:solidFill>
                  <a:schemeClr val="tx1">
                    <a:lumMod val="50000"/>
                  </a:schemeClr>
                </a:solidFill>
                <a:latin typeface="Arial" pitchFamily="34" charset="0"/>
                <a:ea typeface="Calibri" pitchFamily="34" charset="0"/>
                <a:cs typeface="Arial" pitchFamily="34" charset="0"/>
              </a:rPr>
              <a:t>system has been developed </a:t>
            </a:r>
            <a:r>
              <a:rPr lang="en-US" sz="2000" dirty="0" smtClean="0">
                <a:solidFill>
                  <a:schemeClr val="tx1">
                    <a:lumMod val="50000"/>
                  </a:schemeClr>
                </a:solidFill>
                <a:latin typeface="Arial" pitchFamily="34" charset="0"/>
                <a:ea typeface="Calibri" pitchFamily="34" charset="0"/>
                <a:cs typeface="Arial" pitchFamily="34" charset="0"/>
              </a:rPr>
              <a:t>for obtaining </a:t>
            </a:r>
            <a:r>
              <a:rPr lang="en-US" sz="2000" dirty="0">
                <a:solidFill>
                  <a:schemeClr val="tx1">
                    <a:lumMod val="50000"/>
                  </a:schemeClr>
                </a:solidFill>
                <a:latin typeface="Arial" pitchFamily="34" charset="0"/>
                <a:ea typeface="Calibri" pitchFamily="34" charset="0"/>
                <a:cs typeface="Arial" pitchFamily="34" charset="0"/>
              </a:rPr>
              <a:t>enriched </a:t>
            </a:r>
            <a:r>
              <a:rPr lang="en-US" sz="2000" dirty="0" smtClean="0">
                <a:solidFill>
                  <a:schemeClr val="tx1">
                    <a:lumMod val="50000"/>
                  </a:schemeClr>
                </a:solidFill>
                <a:latin typeface="Arial" pitchFamily="34" charset="0"/>
                <a:ea typeface="Calibri" pitchFamily="34" charset="0"/>
                <a:cs typeface="Arial" pitchFamily="34" charset="0"/>
              </a:rPr>
              <a:t>argon.</a:t>
            </a:r>
            <a:endParaRPr lang="ru-RU" sz="2000" dirty="0" smtClean="0">
              <a:solidFill>
                <a:schemeClr val="tx1">
                  <a:lumMod val="50000"/>
                </a:schemeClr>
              </a:solidFill>
              <a:latin typeface="Arial" pitchFamily="34" charset="0"/>
              <a:ea typeface="Calibri" pitchFamily="34" charset="0"/>
              <a:cs typeface="Arial" pitchFamily="34" charset="0"/>
            </a:endParaRPr>
          </a:p>
          <a:p>
            <a:pPr lvl="0" indent="539750" algn="just" fontAlgn="base">
              <a:lnSpc>
                <a:spcPct val="150000"/>
              </a:lnSpc>
              <a:spcBef>
                <a:spcPct val="0"/>
              </a:spcBef>
              <a:spcAft>
                <a:spcPct val="0"/>
              </a:spcAft>
            </a:pPr>
            <a:endParaRPr lang="ru-RU" sz="2000" dirty="0" smtClean="0">
              <a:solidFill>
                <a:schemeClr val="tx1">
                  <a:lumMod val="50000"/>
                </a:schemeClr>
              </a:solidFill>
              <a:latin typeface="Arial" pitchFamily="34" charset="0"/>
              <a:ea typeface="Calibri" pitchFamily="34" charset="0"/>
              <a:cs typeface="Arial" pitchFamily="34" charset="0"/>
            </a:endParaRPr>
          </a:p>
          <a:p>
            <a:pPr marL="0" marR="0" lvl="0" indent="539750" algn="just"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effectLst/>
              <a:latin typeface="Arial" pitchFamily="34" charset="0"/>
              <a:cs typeface="Arial" pitchFamily="34" charset="0"/>
            </a:endParaRPr>
          </a:p>
        </p:txBody>
      </p:sp>
      <p:sp>
        <p:nvSpPr>
          <p:cNvPr id="8" name="Прямоугольник 7"/>
          <p:cNvSpPr/>
          <p:nvPr/>
        </p:nvSpPr>
        <p:spPr>
          <a:xfrm>
            <a:off x="619701" y="5052385"/>
            <a:ext cx="9872600" cy="1420325"/>
          </a:xfrm>
          <a:prstGeom prst="rect">
            <a:avLst/>
          </a:prstGeom>
        </p:spPr>
        <p:txBody>
          <a:bodyPr wrap="square">
            <a:spAutoFit/>
          </a:bodyPr>
          <a:lstStyle/>
          <a:p>
            <a:pPr indent="457200" algn="just">
              <a:lnSpc>
                <a:spcPct val="150000"/>
              </a:lnSpc>
            </a:pPr>
            <a:r>
              <a:rPr lang="en-US" sz="2000" dirty="0">
                <a:solidFill>
                  <a:prstClr val="black">
                    <a:lumMod val="50000"/>
                  </a:prstClr>
                </a:solidFill>
                <a:latin typeface="Arial" pitchFamily="34" charset="0"/>
                <a:ea typeface="Calibri" pitchFamily="34" charset="0"/>
                <a:cs typeface="Arial" pitchFamily="34" charset="0"/>
              </a:rPr>
              <a:t>At the next stage of the work, we plan to study the dependence of the argon concentration in an enriched flow on the filling, </a:t>
            </a:r>
            <a:r>
              <a:rPr lang="en-US" sz="2000" dirty="0" smtClean="0">
                <a:solidFill>
                  <a:prstClr val="black">
                    <a:lumMod val="50000"/>
                  </a:prstClr>
                </a:solidFill>
                <a:latin typeface="Arial" pitchFamily="34" charset="0"/>
                <a:ea typeface="Calibri" pitchFamily="34" charset="0"/>
                <a:cs typeface="Arial" pitchFamily="34" charset="0"/>
              </a:rPr>
              <a:t>blowing, </a:t>
            </a:r>
            <a:r>
              <a:rPr lang="en-US" sz="2000" dirty="0">
                <a:solidFill>
                  <a:prstClr val="black">
                    <a:lumMod val="50000"/>
                  </a:prstClr>
                </a:solidFill>
                <a:latin typeface="Arial" pitchFamily="34" charset="0"/>
                <a:ea typeface="Calibri" pitchFamily="34" charset="0"/>
                <a:cs typeface="Arial" pitchFamily="34" charset="0"/>
              </a:rPr>
              <a:t>discharge, and regeneration times, sorbent types, and </a:t>
            </a:r>
            <a:r>
              <a:rPr lang="en-US" sz="2000" dirty="0" smtClean="0">
                <a:solidFill>
                  <a:prstClr val="black">
                    <a:lumMod val="50000"/>
                  </a:prstClr>
                </a:solidFill>
                <a:latin typeface="Arial" pitchFamily="34" charset="0"/>
                <a:ea typeface="Calibri" pitchFamily="34" charset="0"/>
                <a:cs typeface="Arial" pitchFamily="34" charset="0"/>
              </a:rPr>
              <a:t>adsorbers </a:t>
            </a:r>
            <a:r>
              <a:rPr lang="en-US" sz="2000" dirty="0">
                <a:solidFill>
                  <a:prstClr val="black">
                    <a:lumMod val="50000"/>
                  </a:prstClr>
                </a:solidFill>
                <a:latin typeface="Arial" pitchFamily="34" charset="0"/>
                <a:ea typeface="Calibri" pitchFamily="34" charset="0"/>
                <a:cs typeface="Arial" pitchFamily="34" charset="0"/>
              </a:rPr>
              <a:t>volumes.</a:t>
            </a:r>
            <a:endParaRPr lang="ru-RU" sz="2000" u="sng" dirty="0" smtClean="0">
              <a:solidFill>
                <a:srgbClr val="FFFF00"/>
              </a:solidFill>
              <a:latin typeface="Arial" pitchFamily="34" charset="0"/>
              <a:ea typeface="Calibri" pitchFamily="34" charset="0"/>
              <a:cs typeface="Arial" pitchFamily="34" charset="0"/>
            </a:endParaRPr>
          </a:p>
        </p:txBody>
      </p:sp>
      <p:pic>
        <p:nvPicPr>
          <p:cNvPr id="9" name="Picture 3" descr="F:\Симутин\1\Распечатать\Logo2020-4-4.png"/>
          <p:cNvPicPr>
            <a:picLocks noChangeAspect="1" noChangeArrowheads="1"/>
          </p:cNvPicPr>
          <p:nvPr/>
        </p:nvPicPr>
        <p:blipFill>
          <a:blip r:embed="rId2"/>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632205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7" name="Текст 3"/>
          <p:cNvSpPr txBox="1">
            <a:spLocks/>
          </p:cNvSpPr>
          <p:nvPr/>
        </p:nvSpPr>
        <p:spPr>
          <a:xfrm>
            <a:off x="348131" y="1461219"/>
            <a:ext cx="9682560" cy="8974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buNone/>
            </a:pPr>
            <a:r>
              <a:rPr lang="en-US" sz="1800" dirty="0">
                <a:latin typeface="Arial" panose="020B0604020202020204" pitchFamily="34" charset="0"/>
                <a:cs typeface="Arial" panose="020B0604020202020204" pitchFamily="34" charset="0"/>
              </a:rPr>
              <a:t>1. Liang Na, Discrimination of non-radiation backgrounds in the proportional counter of MARDS, Nuclear Instruments and Methods in Physics Research A, 2017, v. 848, pp. 99</a:t>
            </a:r>
            <a:r>
              <a:rPr lang="en-US" sz="1800" dirty="0">
                <a:latin typeface="Arial" panose="020B0604020202020204" pitchFamily="34" charset="0"/>
                <a:cs typeface="Arial" panose="020B0604020202020204" pitchFamily="34" charset="0"/>
                <a:sym typeface="Symbol" pitchFamily="18" charset="2"/>
              </a:rPr>
              <a:t></a:t>
            </a:r>
            <a:r>
              <a:rPr lang="en-US" sz="1800" dirty="0">
                <a:latin typeface="Arial" panose="020B0604020202020204" pitchFamily="34" charset="0"/>
                <a:cs typeface="Arial" panose="020B0604020202020204" pitchFamily="34" charset="0"/>
              </a:rPr>
              <a:t>105</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2" tooltip="Persistent link using digital object identifier"/>
              </a:rPr>
              <a:t>https://doi.org/10.1016/j.nima.2016.12.052</a:t>
            </a:r>
            <a:endParaRPr lang="en-US" sz="1800" dirty="0">
              <a:latin typeface="Arial" panose="020B0604020202020204" pitchFamily="34" charset="0"/>
              <a:cs typeface="Arial" panose="020B0604020202020204" pitchFamily="34" charset="0"/>
              <a:sym typeface="Symbol" pitchFamily="18" charset="2"/>
            </a:endParaRPr>
          </a:p>
          <a:p>
            <a:pPr marL="0" indent="0" algn="just">
              <a:buNone/>
            </a:pPr>
            <a:r>
              <a:rPr lang="en-US" sz="1800" dirty="0" smtClean="0">
                <a:latin typeface="Arial" panose="020B0604020202020204" pitchFamily="34" charset="0"/>
                <a:cs typeface="Arial" panose="020B0604020202020204" pitchFamily="34" charset="0"/>
              </a:rPr>
              <a:t>2. </a:t>
            </a:r>
            <a:r>
              <a:rPr lang="en-US" sz="1800" dirty="0">
                <a:latin typeface="Arial" panose="020B0604020202020204" pitchFamily="34" charset="0"/>
                <a:cs typeface="Arial" panose="020B0604020202020204" pitchFamily="34" charset="0"/>
              </a:rPr>
              <a:t>Ivashkin N.V. Study of the background and yields of 133Xe and 37Ar during camouflage UNEs / N.V. Ivashkin. - Snezhinsk: RFNC Publishing House - VNIITF, 2002. - 21 p.</a:t>
            </a:r>
            <a:endParaRPr lang="en-US" sz="1800" dirty="0" smtClean="0">
              <a:latin typeface="Arial" panose="020B0604020202020204" pitchFamily="34" charset="0"/>
              <a:cs typeface="Arial" panose="020B0604020202020204" pitchFamily="34" charset="0"/>
            </a:endParaRPr>
          </a:p>
          <a:p>
            <a:pPr marL="0" indent="0" algn="just">
              <a:buNone/>
            </a:pPr>
            <a:r>
              <a:rPr lang="en-US" sz="1800" dirty="0" smtClean="0">
                <a:latin typeface="Arial" panose="020B0604020202020204" pitchFamily="34" charset="0"/>
                <a:cs typeface="Arial" panose="020B0604020202020204" pitchFamily="34" charset="0"/>
              </a:rPr>
              <a:t>3. Riedmann R.A., Purtschert R. Natural </a:t>
            </a:r>
            <a:r>
              <a:rPr lang="en-US" sz="1800" baseline="30000" dirty="0" smtClean="0">
                <a:latin typeface="Arial" panose="020B0604020202020204" pitchFamily="34" charset="0"/>
                <a:cs typeface="Arial" panose="020B0604020202020204" pitchFamily="34" charset="0"/>
              </a:rPr>
              <a:t>37</a:t>
            </a:r>
            <a:r>
              <a:rPr lang="en-US" sz="1800" dirty="0" smtClean="0">
                <a:latin typeface="Arial" panose="020B0604020202020204" pitchFamily="34" charset="0"/>
                <a:cs typeface="Arial" panose="020B0604020202020204" pitchFamily="34" charset="0"/>
              </a:rPr>
              <a:t>Ar Concentrations in Soil Air: Implications for Monitoring Underground Nuclear Explosions// Environmental Science &amp; Technology. – 2011. – 45(20). – p. </a:t>
            </a:r>
            <a:r>
              <a:rPr lang="en-US" sz="1800" dirty="0" smtClean="0">
                <a:latin typeface="Arial" panose="020B0604020202020204" pitchFamily="34" charset="0"/>
                <a:cs typeface="Arial" panose="020B0604020202020204" pitchFamily="34" charset="0"/>
              </a:rPr>
              <a:t>8656-8664.</a:t>
            </a:r>
            <a:r>
              <a:rPr lang="en-US" sz="1800" dirty="0" smtClean="0">
                <a:latin typeface="Arial" panose="020B0604020202020204" pitchFamily="34" charset="0"/>
                <a:cs typeface="Arial" panose="020B0604020202020204" pitchFamily="34" charset="0"/>
                <a:hlinkClick r:id="rId3" tooltip="DOI URL"/>
              </a:rPr>
              <a:t>https</a:t>
            </a:r>
            <a:r>
              <a:rPr lang="en-US" sz="1800" dirty="0">
                <a:latin typeface="Arial" panose="020B0604020202020204" pitchFamily="34" charset="0"/>
                <a:cs typeface="Arial" panose="020B0604020202020204" pitchFamily="34" charset="0"/>
                <a:hlinkClick r:id="rId3" tooltip="DOI URL"/>
              </a:rPr>
              <a:t>://doi.org/10.1021/es201192u</a:t>
            </a:r>
            <a:endParaRPr lang="en-US" sz="1800" dirty="0">
              <a:latin typeface="Arial" panose="020B0604020202020204" pitchFamily="34" charset="0"/>
              <a:cs typeface="Arial" panose="020B0604020202020204" pitchFamily="34" charset="0"/>
            </a:endParaRPr>
          </a:p>
          <a:p>
            <a:pPr marL="0" lvl="0" indent="0" algn="just">
              <a:buNone/>
            </a:pPr>
            <a:r>
              <a:rPr lang="en-US" sz="1800" dirty="0">
                <a:latin typeface="Arial" panose="020B0604020202020204" pitchFamily="34" charset="0"/>
                <a:cs typeface="Arial" panose="020B0604020202020204" pitchFamily="34" charset="0"/>
              </a:rPr>
              <a:t>4. Grupen C. et al. Particle detectors. – Cambridge: Cambridge university press, 2008. – Т. 10.</a:t>
            </a:r>
          </a:p>
          <a:p>
            <a:pPr marL="0" lvl="0" indent="0" algn="just">
              <a:buNone/>
            </a:pPr>
            <a:r>
              <a:rPr lang="en-US" sz="1800" dirty="0" smtClean="0">
                <a:latin typeface="Arial" panose="020B0604020202020204" pitchFamily="34" charset="0"/>
                <a:cs typeface="Arial" panose="020B0604020202020204" pitchFamily="34" charset="0"/>
              </a:rPr>
              <a:t>5</a:t>
            </a:r>
            <a:r>
              <a:rPr lang="en-US" sz="1800" dirty="0">
                <a:latin typeface="Arial" panose="020B0604020202020204" pitchFamily="34" charset="0"/>
                <a:cs typeface="Arial" panose="020B0604020202020204" pitchFamily="34" charset="0"/>
              </a:rPr>
              <a:t>. Epifanova V.I., Axelrod L.S. (ed.). Air separation by deep cooling: Technology and equipment: In 2 volumes - 1973.</a:t>
            </a:r>
            <a:endParaRPr lang="ru-RU" sz="1800" dirty="0" smtClean="0">
              <a:latin typeface="Arial" panose="020B0604020202020204" pitchFamily="34" charset="0"/>
              <a:cs typeface="Arial" panose="020B0604020202020204" pitchFamily="34" charset="0"/>
            </a:endParaRPr>
          </a:p>
          <a:p>
            <a:pPr marL="0" lvl="0" indent="0" algn="just">
              <a:buNone/>
            </a:pPr>
            <a:r>
              <a:rPr lang="en-US" sz="1800" dirty="0" smtClean="0">
                <a:latin typeface="Arial" panose="020B0604020202020204" pitchFamily="34" charset="0"/>
                <a:cs typeface="Arial" panose="020B0604020202020204" pitchFamily="34" charset="0"/>
              </a:rPr>
              <a:t>6. Riedmann R.A., Purtschert R. Separation of argon from environmental samples for Ar-37 and Ar-39 analyses// Separation and Purification Technology. – 2016. – 170. – p. 217-223.</a:t>
            </a:r>
            <a:r>
              <a:rPr lang="en-US" dirty="0">
                <a:hlinkClick r:id="rId4" tooltip="Persistent link using digital object identifier"/>
              </a:rPr>
              <a:t> </a:t>
            </a:r>
            <a:r>
              <a:rPr lang="en-US" sz="1800" dirty="0">
                <a:latin typeface="Arial" panose="020B0604020202020204" pitchFamily="34" charset="0"/>
                <a:cs typeface="Arial" panose="020B0604020202020204" pitchFamily="34" charset="0"/>
                <a:hlinkClick r:id="rId4" tooltip="Persistent link using digital object identifier"/>
              </a:rPr>
              <a:t>https://doi.org/10.1016/j.seppur.2016.06.017</a:t>
            </a:r>
            <a:endParaRPr lang="en-US" sz="1800" dirty="0">
              <a:latin typeface="Arial" panose="020B0604020202020204" pitchFamily="34" charset="0"/>
              <a:cs typeface="Arial" panose="020B0604020202020204" pitchFamily="34" charset="0"/>
            </a:endParaRPr>
          </a:p>
          <a:p>
            <a:pPr marL="0" indent="0" algn="just">
              <a:buNone/>
            </a:pPr>
            <a:r>
              <a:rPr lang="en-US" sz="1800" dirty="0" smtClean="0">
                <a:latin typeface="Arial" panose="020B0604020202020204" pitchFamily="34" charset="0"/>
                <a:cs typeface="Arial" panose="020B0604020202020204" pitchFamily="34" charset="0"/>
              </a:rPr>
              <a:t>7</a:t>
            </a:r>
            <a:r>
              <a:rPr lang="ru-RU"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J.O. Hirschfelder, Ch.F. Curtiss, and R.B. Bird. Molecular Theory of Gases and Liquids. New York, Wiley; London, Chapman and Hall, 1954.</a:t>
            </a:r>
            <a:endParaRPr lang="ru-RU" sz="1800" dirty="0">
              <a:latin typeface="Arial" panose="020B0604020202020204" pitchFamily="34" charset="0"/>
              <a:cs typeface="Arial" panose="020B0604020202020204" pitchFamily="34" charset="0"/>
            </a:endParaRPr>
          </a:p>
          <a:p>
            <a:pPr marL="0" lvl="0" indent="0" algn="just">
              <a:buNone/>
            </a:pPr>
            <a:endParaRPr lang="en-US" sz="1400" dirty="0">
              <a:latin typeface="Arial" panose="020B0604020202020204" pitchFamily="34" charset="0"/>
              <a:cs typeface="Arial" panose="020B0604020202020204" pitchFamily="34" charset="0"/>
            </a:endParaRPr>
          </a:p>
          <a:p>
            <a:pPr marL="0" indent="0" algn="just">
              <a:buNone/>
            </a:pPr>
            <a:endParaRPr lang="ru-RU" sz="1400" dirty="0">
              <a:latin typeface="Arial" panose="020B0604020202020204" pitchFamily="34" charset="0"/>
              <a:cs typeface="Arial" panose="020B0604020202020204" pitchFamily="34" charset="0"/>
            </a:endParaRPr>
          </a:p>
        </p:txBody>
      </p:sp>
      <p:pic>
        <p:nvPicPr>
          <p:cNvPr id="8" name="Picture 3" descr="F:\Симутин\1\Распечатать\Logo2020-4-4.png"/>
          <p:cNvPicPr>
            <a:picLocks noChangeAspect="1" noChangeArrowheads="1"/>
          </p:cNvPicPr>
          <p:nvPr/>
        </p:nvPicPr>
        <p:blipFill>
          <a:blip r:embed="rId5"/>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448056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Monitoring the content </a:t>
            </a:r>
            <a:r>
              <a:rPr lang="en-US" sz="1800" dirty="0" smtClean="0">
                <a:solidFill>
                  <a:schemeClr val="bg1"/>
                </a:solidFill>
                <a:latin typeface="Arial" panose="020B0604020202020204" pitchFamily="34" charset="0"/>
                <a:cs typeface="Arial" panose="020B0604020202020204" pitchFamily="34" charset="0"/>
              </a:rPr>
              <a:t>of </a:t>
            </a:r>
            <a:r>
              <a:rPr lang="en-US" sz="1800" baseline="30000" dirty="0" smtClean="0">
                <a:solidFill>
                  <a:schemeClr val="bg1"/>
                </a:solidFill>
                <a:latin typeface="Arial" panose="020B0604020202020204" pitchFamily="34" charset="0"/>
                <a:ea typeface="+mn-ea"/>
                <a:cs typeface="Arial" panose="020B0604020202020204" pitchFamily="34" charset="0"/>
              </a:rPr>
              <a:t>37</a:t>
            </a:r>
            <a:r>
              <a:rPr lang="ru-RU" sz="1800" dirty="0" smtClean="0">
                <a:solidFill>
                  <a:schemeClr val="bg1"/>
                </a:solidFill>
                <a:latin typeface="Arial" panose="020B0604020202020204" pitchFamily="34" charset="0"/>
                <a:ea typeface="+mn-ea"/>
                <a:cs typeface="Arial" panose="020B0604020202020204" pitchFamily="34" charset="0"/>
              </a:rPr>
              <a:t>Ar</a:t>
            </a:r>
            <a:r>
              <a:rPr lang="en-US" sz="1800" dirty="0" smtClean="0">
                <a:solidFill>
                  <a:schemeClr val="bg1"/>
                </a:solidFill>
                <a:latin typeface="Arial" panose="020B0604020202020204" pitchFamily="34" charset="0"/>
                <a:cs typeface="Arial" panose="020B0604020202020204" pitchFamily="34" charset="0"/>
              </a:rPr>
              <a:t> </a:t>
            </a:r>
            <a:r>
              <a:rPr lang="en-US" sz="1800" dirty="0">
                <a:solidFill>
                  <a:schemeClr val="bg1"/>
                </a:solidFill>
                <a:latin typeface="Arial" panose="020B0604020202020204" pitchFamily="34" charset="0"/>
                <a:cs typeface="Arial" panose="020B0604020202020204" pitchFamily="34" charset="0"/>
              </a:rPr>
              <a:t>radioactive </a:t>
            </a:r>
            <a:r>
              <a:rPr lang="en-US" sz="1800" dirty="0" smtClean="0">
                <a:solidFill>
                  <a:schemeClr val="bg1"/>
                </a:solidFill>
                <a:latin typeface="Arial" panose="020B0604020202020204" pitchFamily="34" charset="0"/>
                <a:cs typeface="Arial" panose="020B0604020202020204" pitchFamily="34" charset="0"/>
              </a:rPr>
              <a:t>isotope</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6" name="Текст 1"/>
          <p:cNvSpPr txBox="1">
            <a:spLocks/>
          </p:cNvSpPr>
          <p:nvPr/>
        </p:nvSpPr>
        <p:spPr>
          <a:xfrm>
            <a:off x="366420" y="4778850"/>
            <a:ext cx="4329565" cy="123183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just">
              <a:lnSpc>
                <a:spcPct val="100000"/>
              </a:lnSpc>
              <a:spcBef>
                <a:spcPts val="0"/>
              </a:spcBef>
              <a:buFont typeface="Arial" pitchFamily="34" charset="0"/>
              <a:buChar char="•"/>
            </a:pPr>
            <a:r>
              <a:rPr lang="ru-RU"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global atmospheric background level of </a:t>
            </a:r>
            <a:r>
              <a:rPr lang="en-US" sz="1800" baseline="30000" dirty="0">
                <a:latin typeface="Arial" panose="020B0604020202020204" pitchFamily="34" charset="0"/>
                <a:cs typeface="Arial" panose="020B0604020202020204" pitchFamily="34" charset="0"/>
              </a:rPr>
              <a:t>37</a:t>
            </a:r>
            <a:r>
              <a:rPr lang="ru-RU" sz="1800" dirty="0">
                <a:latin typeface="Arial" panose="020B0604020202020204" pitchFamily="34" charset="0"/>
                <a:cs typeface="Arial" panose="020B0604020202020204" pitchFamily="34" charset="0"/>
              </a:rPr>
              <a:t>Ar</a:t>
            </a:r>
            <a:r>
              <a:rPr lang="en-US" sz="1800" dirty="0">
                <a:latin typeface="Arial" panose="020B0604020202020204" pitchFamily="34" charset="0"/>
                <a:cs typeface="Arial" panose="020B0604020202020204" pitchFamily="34" charset="0"/>
              </a:rPr>
              <a:t> is: </a:t>
            </a:r>
          </a:p>
          <a:p>
            <a:pPr algn="just"/>
            <a:r>
              <a:rPr lang="en-US"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0,3 </a:t>
            </a:r>
            <a:r>
              <a:rPr lang="en-US" sz="1800" dirty="0" smtClean="0">
                <a:latin typeface="Arial" panose="020B0604020202020204" pitchFamily="34" charset="0"/>
                <a:cs typeface="Arial" panose="020B0604020202020204" pitchFamily="34" charset="0"/>
              </a:rPr>
              <a:t>mBq</a:t>
            </a:r>
            <a:r>
              <a:rPr lang="ru-RU" sz="1800" dirty="0" smtClean="0">
                <a:latin typeface="Arial" panose="020B0604020202020204" pitchFamily="34" charset="0"/>
                <a:cs typeface="Arial" panose="020B0604020202020204" pitchFamily="34" charset="0"/>
              </a:rPr>
              <a:t>/</a:t>
            </a:r>
            <a:r>
              <a:rPr lang="en-US" sz="1800" dirty="0" smtClean="0">
                <a:latin typeface="Arial" panose="020B0604020202020204" pitchFamily="34" charset="0"/>
                <a:cs typeface="Arial" panose="020B0604020202020204" pitchFamily="34" charset="0"/>
              </a:rPr>
              <a:t>m</a:t>
            </a:r>
            <a:r>
              <a:rPr lang="ru-RU" sz="1800" baseline="30000" dirty="0" smtClean="0">
                <a:latin typeface="Arial" panose="020B0604020202020204" pitchFamily="34" charset="0"/>
                <a:cs typeface="Arial" panose="020B0604020202020204" pitchFamily="34" charset="0"/>
              </a:rPr>
              <a:t>3</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2</a:t>
            </a:r>
            <a:r>
              <a:rPr lang="ru-RU" sz="1800" dirty="0" smtClean="0">
                <a:latin typeface="Arial" panose="020B0604020202020204" pitchFamily="34" charset="0"/>
                <a:cs typeface="Arial" panose="020B0604020202020204" pitchFamily="34" charset="0"/>
              </a:rPr>
              <a:t>]</a:t>
            </a:r>
          </a:p>
          <a:p>
            <a:pPr algn="just"/>
            <a:r>
              <a:rPr lang="en-US" sz="1800" dirty="0" smtClean="0">
                <a:latin typeface="Arial" panose="020B0604020202020204" pitchFamily="34" charset="0"/>
                <a:cs typeface="Arial" panose="020B0604020202020204" pitchFamily="34" charset="0"/>
              </a:rPr>
              <a:t>- </a:t>
            </a:r>
            <a:r>
              <a:rPr lang="ru-RU" sz="1800" dirty="0" smtClean="0">
                <a:latin typeface="Arial" panose="020B0604020202020204" pitchFamily="34" charset="0"/>
                <a:cs typeface="Arial" panose="020B0604020202020204" pitchFamily="34" charset="0"/>
              </a:rPr>
              <a:t>1–5 </a:t>
            </a:r>
            <a:r>
              <a:rPr lang="en-US" sz="1800" dirty="0">
                <a:latin typeface="Arial" panose="020B0604020202020204" pitchFamily="34" charset="0"/>
                <a:cs typeface="Arial" panose="020B0604020202020204" pitchFamily="34" charset="0"/>
              </a:rPr>
              <a:t>mBq</a:t>
            </a:r>
            <a:r>
              <a:rPr lang="ru-RU"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m</a:t>
            </a:r>
            <a:r>
              <a:rPr lang="ru-RU" sz="1800" baseline="30000" dirty="0">
                <a:latin typeface="Arial" panose="020B0604020202020204" pitchFamily="34" charset="0"/>
                <a:cs typeface="Arial" panose="020B0604020202020204" pitchFamily="34" charset="0"/>
              </a:rPr>
              <a:t>3</a:t>
            </a:r>
            <a:r>
              <a:rPr lang="ru-RU"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3</a:t>
            </a:r>
            <a:r>
              <a:rPr lang="ru-RU" sz="1800" dirty="0" smtClean="0">
                <a:latin typeface="Arial" panose="020B0604020202020204" pitchFamily="34" charset="0"/>
                <a:cs typeface="Arial" panose="020B0604020202020204" pitchFamily="34" charset="0"/>
              </a:rPr>
              <a:t>] </a:t>
            </a:r>
          </a:p>
          <a:p>
            <a:pPr algn="just">
              <a:buFont typeface="Arial" panose="020B0604020202020204" pitchFamily="34" charset="0"/>
              <a:buChar char="•"/>
            </a:pPr>
            <a:r>
              <a:rPr lang="ru-RU"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underground background level of </a:t>
            </a:r>
            <a:r>
              <a:rPr lang="en-US" sz="1800" baseline="30000" dirty="0">
                <a:latin typeface="Arial" panose="020B0604020202020204" pitchFamily="34" charset="0"/>
                <a:cs typeface="Arial" panose="020B0604020202020204" pitchFamily="34" charset="0"/>
              </a:rPr>
              <a:t>37</a:t>
            </a:r>
            <a:r>
              <a:rPr lang="ru-RU" sz="1800" dirty="0">
                <a:latin typeface="Arial" panose="020B0604020202020204" pitchFamily="34" charset="0"/>
                <a:cs typeface="Arial" panose="020B0604020202020204" pitchFamily="34" charset="0"/>
              </a:rPr>
              <a:t>Ar</a:t>
            </a:r>
            <a:r>
              <a:rPr lang="en-US" sz="1800" dirty="0">
                <a:latin typeface="Arial" panose="020B0604020202020204" pitchFamily="34" charset="0"/>
                <a:cs typeface="Arial" panose="020B0604020202020204" pitchFamily="34" charset="0"/>
              </a:rPr>
              <a:t> is about</a:t>
            </a:r>
            <a:r>
              <a:rPr lang="ru-RU" sz="1800" dirty="0">
                <a:latin typeface="Arial" panose="020B0604020202020204" pitchFamily="34" charset="0"/>
                <a:cs typeface="Arial" panose="020B0604020202020204" pitchFamily="34" charset="0"/>
              </a:rPr>
              <a:t> 100 </a:t>
            </a:r>
            <a:r>
              <a:rPr lang="en-US" sz="1800" dirty="0">
                <a:latin typeface="Arial" panose="020B0604020202020204" pitchFamily="34" charset="0"/>
                <a:cs typeface="Arial" panose="020B0604020202020204" pitchFamily="34" charset="0"/>
              </a:rPr>
              <a:t>mBq</a:t>
            </a:r>
            <a:r>
              <a:rPr lang="ru-RU" sz="1800"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m</a:t>
            </a:r>
            <a:r>
              <a:rPr lang="ru-RU" sz="1800" baseline="30000" dirty="0">
                <a:latin typeface="Arial" panose="020B0604020202020204" pitchFamily="34" charset="0"/>
                <a:cs typeface="Arial" panose="020B0604020202020204" pitchFamily="34" charset="0"/>
              </a:rPr>
              <a:t>3</a:t>
            </a:r>
            <a:r>
              <a:rPr lang="ru-RU" sz="1800" dirty="0" smtClean="0">
                <a:latin typeface="Arial" panose="020B0604020202020204" pitchFamily="34" charset="0"/>
                <a:cs typeface="Arial" panose="020B0604020202020204" pitchFamily="34" charset="0"/>
              </a:rPr>
              <a:t> [2]. </a:t>
            </a:r>
            <a:endParaRPr lang="ru-RU" sz="1800" dirty="0">
              <a:latin typeface="Arial" panose="020B0604020202020204" pitchFamily="34" charset="0"/>
              <a:cs typeface="Arial" panose="020B0604020202020204" pitchFamily="34" charset="0"/>
            </a:endParaRPr>
          </a:p>
        </p:txBody>
      </p:sp>
      <p:pic>
        <p:nvPicPr>
          <p:cNvPr id="10" name="Picture 2" descr="C:\Users\RAAleksandrov\Desktop\НТК (до 28 февраля подать доклад)\Доклад\ПЯВ.jpg"/>
          <p:cNvPicPr>
            <a:picLocks noChangeAspect="1" noChangeArrowheads="1"/>
          </p:cNvPicPr>
          <p:nvPr/>
        </p:nvPicPr>
        <p:blipFill>
          <a:blip r:embed="rId2" cstate="print"/>
          <a:srcRect/>
          <a:stretch>
            <a:fillRect/>
          </a:stretch>
        </p:blipFill>
        <p:spPr bwMode="auto">
          <a:xfrm>
            <a:off x="366421" y="1329968"/>
            <a:ext cx="2623475" cy="3420000"/>
          </a:xfrm>
          <a:prstGeom prst="rect">
            <a:avLst/>
          </a:prstGeom>
          <a:noFill/>
        </p:spPr>
      </p:pic>
      <p:pic>
        <p:nvPicPr>
          <p:cNvPr id="11" name="Рисунок 10"/>
          <p:cNvPicPr>
            <a:picLocks noChangeAspect="1"/>
          </p:cNvPicPr>
          <p:nvPr/>
        </p:nvPicPr>
        <p:blipFill>
          <a:blip r:embed="rId3" cstate="print"/>
          <a:srcRect/>
          <a:stretch>
            <a:fillRect/>
          </a:stretch>
        </p:blipFill>
        <p:spPr bwMode="auto">
          <a:xfrm>
            <a:off x="5098832" y="4141494"/>
            <a:ext cx="4873079" cy="2628000"/>
          </a:xfrm>
          <a:prstGeom prst="rect">
            <a:avLst/>
          </a:prstGeom>
          <a:noFill/>
          <a:ln w="9525">
            <a:noFill/>
            <a:miter lim="800000"/>
            <a:headEnd/>
            <a:tailEnd/>
          </a:ln>
        </p:spPr>
      </p:pic>
      <p:sp>
        <p:nvSpPr>
          <p:cNvPr id="13" name="TextBox 12"/>
          <p:cNvSpPr txBox="1"/>
          <p:nvPr/>
        </p:nvSpPr>
        <p:spPr>
          <a:xfrm>
            <a:off x="4433455" y="3817966"/>
            <a:ext cx="6288085" cy="338554"/>
          </a:xfrm>
          <a:prstGeom prst="rect">
            <a:avLst/>
          </a:prstGeom>
          <a:noFill/>
        </p:spPr>
        <p:txBody>
          <a:bodyPr wrap="square" rtlCol="0">
            <a:spAutoFit/>
          </a:bodyPr>
          <a:lstStyle/>
          <a:p>
            <a:pPr algn="ctr"/>
            <a:r>
              <a:rPr lang="en-US" sz="1600" b="1" dirty="0">
                <a:latin typeface="Arial" pitchFamily="34" charset="0"/>
                <a:cs typeface="Arial" pitchFamily="34" charset="0"/>
              </a:rPr>
              <a:t>Radioactivity measurement system of </a:t>
            </a:r>
            <a:r>
              <a:rPr lang="en-US" sz="1600" b="1" dirty="0" smtClean="0">
                <a:latin typeface="Arial" pitchFamily="34" charset="0"/>
                <a:cs typeface="Arial" pitchFamily="34" charset="0"/>
              </a:rPr>
              <a:t>MARDS [</a:t>
            </a:r>
            <a:r>
              <a:rPr lang="en-US" sz="1600" b="1" dirty="0">
                <a:latin typeface="Arial" pitchFamily="34" charset="0"/>
                <a:cs typeface="Arial" pitchFamily="34" charset="0"/>
              </a:rPr>
              <a:t>1</a:t>
            </a:r>
            <a:r>
              <a:rPr lang="en-US" sz="1600" b="1" dirty="0" smtClean="0">
                <a:latin typeface="Arial" pitchFamily="34" charset="0"/>
                <a:cs typeface="Arial" pitchFamily="34" charset="0"/>
              </a:rPr>
              <a:t>]</a:t>
            </a:r>
            <a:endParaRPr lang="ru-RU" sz="1600" b="1" dirty="0">
              <a:latin typeface="Arial" pitchFamily="34" charset="0"/>
              <a:cs typeface="Arial" pitchFamily="34" charset="0"/>
            </a:endParaRPr>
          </a:p>
        </p:txBody>
      </p:sp>
      <p:sp>
        <p:nvSpPr>
          <p:cNvPr id="12" name="Прямоугольник 11"/>
          <p:cNvSpPr/>
          <p:nvPr/>
        </p:nvSpPr>
        <p:spPr>
          <a:xfrm>
            <a:off x="3138986" y="1309872"/>
            <a:ext cx="7554846" cy="1477328"/>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Monitoring the content of </a:t>
            </a:r>
            <a:r>
              <a:rPr lang="en-US" baseline="30000" dirty="0">
                <a:latin typeface="Arial" panose="020B0604020202020204" pitchFamily="34" charset="0"/>
                <a:cs typeface="Arial" panose="020B0604020202020204" pitchFamily="34" charset="0"/>
              </a:rPr>
              <a:t>37</a:t>
            </a:r>
            <a:r>
              <a:rPr lang="ru-RU" dirty="0" smtClean="0">
                <a:latin typeface="Arial" panose="020B0604020202020204" pitchFamily="34" charset="0"/>
                <a:cs typeface="Arial" panose="020B0604020202020204" pitchFamily="34" charset="0"/>
              </a:rPr>
              <a:t>Ar</a:t>
            </a:r>
            <a:r>
              <a:rPr lang="en-US" dirty="0">
                <a:latin typeface="Arial" panose="020B0604020202020204" pitchFamily="34" charset="0"/>
                <a:cs typeface="Arial" panose="020B0604020202020204" pitchFamily="34" charset="0"/>
              </a:rPr>
              <a:t> radioactive </a:t>
            </a:r>
            <a:r>
              <a:rPr lang="en-US" dirty="0" smtClean="0">
                <a:latin typeface="Arial" panose="020B0604020202020204" pitchFamily="34" charset="0"/>
                <a:cs typeface="Arial" panose="020B0604020202020204" pitchFamily="34" charset="0"/>
              </a:rPr>
              <a:t>argon isotope </a:t>
            </a:r>
            <a:r>
              <a:rPr lang="en-US" dirty="0">
                <a:latin typeface="Arial" panose="020B0604020202020204" pitchFamily="34" charset="0"/>
                <a:cs typeface="Arial" panose="020B0604020202020204" pitchFamily="34" charset="0"/>
              </a:rPr>
              <a:t>is </a:t>
            </a:r>
            <a:r>
              <a:rPr lang="en-US" dirty="0" smtClean="0">
                <a:latin typeface="Arial" panose="020B0604020202020204" pitchFamily="34" charset="0"/>
                <a:cs typeface="Arial" panose="020B0604020202020204" pitchFamily="34" charset="0"/>
              </a:rPr>
              <a:t>one of the most important methods for detecting </a:t>
            </a:r>
            <a:r>
              <a:rPr lang="en-US" dirty="0">
                <a:latin typeface="Arial" panose="020B0604020202020204" pitchFamily="34" charset="0"/>
                <a:cs typeface="Arial" panose="020B0604020202020204" pitchFamily="34" charset="0"/>
              </a:rPr>
              <a:t>clandestine </a:t>
            </a:r>
            <a:r>
              <a:rPr lang="en-US" dirty="0" smtClean="0">
                <a:latin typeface="Arial" panose="020B0604020202020204" pitchFamily="34" charset="0"/>
                <a:cs typeface="Arial" panose="020B0604020202020204" pitchFamily="34" charset="0"/>
              </a:rPr>
              <a:t>underground nuclear tests. For a number of years, work in this area supported by the Preparatory Commission for the Comprehensive Nuclear-Test-Ban Treaty Organization (CTBTO).</a:t>
            </a:r>
            <a:endParaRPr lang="ru-RU" dirty="0">
              <a:latin typeface="Arial" panose="020B0604020202020204" pitchFamily="34" charset="0"/>
              <a:cs typeface="Arial" panose="020B0604020202020204" pitchFamily="34" charset="0"/>
            </a:endParaRPr>
          </a:p>
        </p:txBody>
      </p:sp>
      <p:sp>
        <p:nvSpPr>
          <p:cNvPr id="14" name="Прямоугольник 13"/>
          <p:cNvSpPr/>
          <p:nvPr/>
        </p:nvSpPr>
        <p:spPr>
          <a:xfrm>
            <a:off x="3138987" y="2739909"/>
            <a:ext cx="7554844" cy="1200329"/>
          </a:xfrm>
          <a:prstGeom prst="rect">
            <a:avLst/>
          </a:prstGeom>
        </p:spPr>
        <p:txBody>
          <a:bodyPr wrap="square">
            <a:spAutoFit/>
          </a:bodyPr>
          <a:lstStyle/>
          <a:p>
            <a:pPr algn="just"/>
            <a:r>
              <a:rPr lang="en-US" dirty="0" smtClean="0">
                <a:latin typeface="Arial" panose="020B0604020202020204" pitchFamily="34" charset="0"/>
                <a:cs typeface="Arial" panose="020B0604020202020204" pitchFamily="34" charset="0"/>
              </a:rPr>
              <a:t>The </a:t>
            </a:r>
            <a:r>
              <a:rPr lang="en-US" baseline="30000" dirty="0" smtClean="0">
                <a:latin typeface="Arial" panose="020B0604020202020204" pitchFamily="34" charset="0"/>
                <a:cs typeface="Arial" panose="020B0604020202020204" pitchFamily="34" charset="0"/>
              </a:rPr>
              <a:t>37</a:t>
            </a:r>
            <a:r>
              <a:rPr lang="ru-RU" dirty="0" smtClean="0">
                <a:latin typeface="Arial" panose="020B0604020202020204" pitchFamily="34" charset="0"/>
                <a:cs typeface="Arial" panose="020B0604020202020204" pitchFamily="34" charset="0"/>
              </a:rPr>
              <a:t>Ar</a:t>
            </a:r>
            <a:r>
              <a:rPr lang="en-US" dirty="0" smtClean="0">
                <a:latin typeface="Arial" panose="020B0604020202020204" pitchFamily="34" charset="0"/>
                <a:cs typeface="Arial" panose="020B0604020202020204" pitchFamily="34" charset="0"/>
              </a:rPr>
              <a:t> radiation measurement method used by most monitoring stations is based on low-background proportional counters in which argon gas is </a:t>
            </a:r>
            <a:r>
              <a:rPr lang="en-US" dirty="0">
                <a:latin typeface="Arial" panose="020B0604020202020204" pitchFamily="34" charset="0"/>
                <a:cs typeface="Arial" panose="020B0604020202020204" pitchFamily="34" charset="0"/>
              </a:rPr>
              <a:t>a component </a:t>
            </a:r>
            <a:r>
              <a:rPr lang="en-US" dirty="0" smtClean="0">
                <a:latin typeface="Arial" panose="020B0604020202020204" pitchFamily="34" charset="0"/>
                <a:cs typeface="Arial" panose="020B0604020202020204" pitchFamily="34" charset="0"/>
              </a:rPr>
              <a:t>of the working mixture (10% methane and 90% argon).</a:t>
            </a:r>
            <a:endParaRPr lang="ru-RU" dirty="0">
              <a:latin typeface="Arial" panose="020B0604020202020204" pitchFamily="34" charset="0"/>
              <a:cs typeface="Arial" panose="020B0604020202020204" pitchFamily="34" charset="0"/>
            </a:endParaRPr>
          </a:p>
        </p:txBody>
      </p:sp>
      <p:pic>
        <p:nvPicPr>
          <p:cNvPr id="15" name="Picture 3" descr="F:\Симутин\1\Распечатать\Logo2020-4-4.png"/>
          <p:cNvPicPr>
            <a:picLocks noChangeAspect="1" noChangeArrowheads="1"/>
          </p:cNvPicPr>
          <p:nvPr/>
        </p:nvPicPr>
        <p:blipFill>
          <a:blip r:embed="rId4"/>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3643925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Прямоугольник 40"/>
          <p:cNvSpPr/>
          <p:nvPr/>
        </p:nvSpPr>
        <p:spPr>
          <a:xfrm>
            <a:off x="4336473" y="1299312"/>
            <a:ext cx="6380294" cy="1754326"/>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To ensure repeatability of measurements, nitrogen and oxygen must be completely removed from </a:t>
            </a:r>
            <a:r>
              <a:rPr lang="en-US" dirty="0" smtClean="0">
                <a:latin typeface="Arial" panose="020B0604020202020204" pitchFamily="34" charset="0"/>
                <a:cs typeface="Arial" panose="020B0604020202020204" pitchFamily="34" charset="0"/>
              </a:rPr>
              <a:t>air </a:t>
            </a:r>
            <a:r>
              <a:rPr lang="en-US" dirty="0">
                <a:latin typeface="Arial" panose="020B0604020202020204" pitchFamily="34" charset="0"/>
                <a:cs typeface="Arial" panose="020B0604020202020204" pitchFamily="34" charset="0"/>
              </a:rPr>
              <a:t>samples during the argon extraction process. In this regard, an urgent task is to find an effective method for extracting argon from soil gas, concentrating and purifying it for the purpose of further analysis for </a:t>
            </a:r>
            <a:r>
              <a:rPr lang="en-US" dirty="0" smtClean="0">
                <a:latin typeface="Arial" panose="020B0604020202020204" pitchFamily="34" charset="0"/>
                <a:cs typeface="Arial" panose="020B0604020202020204" pitchFamily="34" charset="0"/>
              </a:rPr>
              <a:t>radioactivity.</a:t>
            </a:r>
            <a:endParaRPr lang="ru-R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Introduction</a:t>
            </a:r>
            <a:r>
              <a:rPr lang="en-US" sz="1800" dirty="0">
                <a:solidFill>
                  <a:schemeClr val="bg1"/>
                </a:solidFill>
                <a:latin typeface="Arial" panose="020B0604020202020204" pitchFamily="34" charset="0"/>
                <a:cs typeface="Arial" panose="020B0604020202020204" pitchFamily="34" charset="0"/>
              </a:rPr>
              <a:t>: Gas separation system </a:t>
            </a:r>
            <a:endParaRPr lang="en-AT" sz="4800" dirty="0">
              <a:solidFill>
                <a:schemeClr val="bg1"/>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23" name="Схема 22"/>
          <p:cNvGraphicFramePr>
            <a:graphicFrameLocks noChangeAspect="1"/>
          </p:cNvGraphicFramePr>
          <p:nvPr>
            <p:extLst>
              <p:ext uri="{D42A27DB-BD31-4B8C-83A1-F6EECF244321}">
                <p14:modId xmlns:p14="http://schemas.microsoft.com/office/powerpoint/2010/main" val="926653315"/>
              </p:ext>
            </p:extLst>
          </p:nvPr>
        </p:nvGraphicFramePr>
        <p:xfrm>
          <a:off x="5489133" y="2659165"/>
          <a:ext cx="4725384" cy="244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4" name="Таблица 23"/>
          <p:cNvGraphicFramePr>
            <a:graphicFrameLocks noGrp="1"/>
          </p:cNvGraphicFramePr>
          <p:nvPr>
            <p:extLst>
              <p:ext uri="{D42A27DB-BD31-4B8C-83A1-F6EECF244321}">
                <p14:modId xmlns:p14="http://schemas.microsoft.com/office/powerpoint/2010/main" val="912067382"/>
              </p:ext>
            </p:extLst>
          </p:nvPr>
        </p:nvGraphicFramePr>
        <p:xfrm>
          <a:off x="569025" y="5008403"/>
          <a:ext cx="9645492" cy="1630680"/>
        </p:xfrm>
        <a:graphic>
          <a:graphicData uri="http://schemas.openxmlformats.org/drawingml/2006/table">
            <a:tbl>
              <a:tblPr firstRow="1" bandRow="1">
                <a:tableStyleId>{5C22544A-7EE6-4342-B048-85BDC9FD1C3A}</a:tableStyleId>
              </a:tblPr>
              <a:tblGrid>
                <a:gridCol w="2411373">
                  <a:extLst>
                    <a:ext uri="{9D8B030D-6E8A-4147-A177-3AD203B41FA5}">
                      <a16:colId xmlns:a16="http://schemas.microsoft.com/office/drawing/2014/main" val="20000"/>
                    </a:ext>
                  </a:extLst>
                </a:gridCol>
                <a:gridCol w="2411373">
                  <a:extLst>
                    <a:ext uri="{9D8B030D-6E8A-4147-A177-3AD203B41FA5}">
                      <a16:colId xmlns:a16="http://schemas.microsoft.com/office/drawing/2014/main" val="20001"/>
                    </a:ext>
                  </a:extLst>
                </a:gridCol>
                <a:gridCol w="2411373">
                  <a:extLst>
                    <a:ext uri="{9D8B030D-6E8A-4147-A177-3AD203B41FA5}">
                      <a16:colId xmlns:a16="http://schemas.microsoft.com/office/drawing/2014/main" val="20002"/>
                    </a:ext>
                  </a:extLst>
                </a:gridCol>
                <a:gridCol w="2411373">
                  <a:extLst>
                    <a:ext uri="{9D8B030D-6E8A-4147-A177-3AD203B41FA5}">
                      <a16:colId xmlns:a16="http://schemas.microsoft.com/office/drawing/2014/main" val="20003"/>
                    </a:ext>
                  </a:extLst>
                </a:gridCol>
              </a:tblGrid>
              <a:tr h="370840">
                <a:tc>
                  <a:txBody>
                    <a:bodyPr/>
                    <a:lstStyle/>
                    <a:p>
                      <a:pPr algn="ctr"/>
                      <a:r>
                        <a:rPr lang="en-US" sz="1400" b="1" dirty="0" smtClean="0">
                          <a:solidFill>
                            <a:schemeClr val="tx1">
                              <a:lumMod val="50000"/>
                            </a:schemeClr>
                          </a:solidFill>
                          <a:latin typeface="Arial" pitchFamily="34" charset="0"/>
                          <a:cs typeface="Arial" pitchFamily="34" charset="0"/>
                        </a:rPr>
                        <a:t>Method</a:t>
                      </a:r>
                      <a:endParaRPr lang="ru-RU" sz="1400" b="1" dirty="0">
                        <a:solidFill>
                          <a:schemeClr val="tx1">
                            <a:lumMod val="50000"/>
                          </a:schemeClr>
                        </a:solidFill>
                        <a:latin typeface="Arial" pitchFamily="34" charset="0"/>
                        <a:cs typeface="Arial" pitchFamily="34" charset="0"/>
                      </a:endParaRPr>
                    </a:p>
                  </a:txBody>
                  <a:tcPr/>
                </a:tc>
                <a:tc>
                  <a:txBody>
                    <a:bodyPr/>
                    <a:lstStyle/>
                    <a:p>
                      <a:pPr algn="ctr"/>
                      <a:r>
                        <a:rPr lang="en-US" sz="1400" dirty="0" smtClean="0">
                          <a:solidFill>
                            <a:schemeClr val="tx1">
                              <a:lumMod val="50000"/>
                            </a:schemeClr>
                          </a:solidFill>
                          <a:latin typeface="Arial" pitchFamily="34" charset="0"/>
                          <a:cs typeface="Arial" pitchFamily="34" charset="0"/>
                        </a:rPr>
                        <a:t>Rectification</a:t>
                      </a:r>
                      <a:r>
                        <a:rPr lang="ru-RU" sz="1400" dirty="0" smtClean="0">
                          <a:solidFill>
                            <a:schemeClr val="tx1">
                              <a:lumMod val="50000"/>
                            </a:schemeClr>
                          </a:solidFill>
                          <a:latin typeface="Arial" pitchFamily="34" charset="0"/>
                          <a:cs typeface="Arial" pitchFamily="34" charset="0"/>
                        </a:rPr>
                        <a:t> </a:t>
                      </a:r>
                      <a:r>
                        <a:rPr lang="en-US" sz="1400" dirty="0" smtClean="0">
                          <a:solidFill>
                            <a:schemeClr val="tx1">
                              <a:lumMod val="50000"/>
                            </a:schemeClr>
                          </a:solidFill>
                          <a:latin typeface="Arial" pitchFamily="34" charset="0"/>
                          <a:cs typeface="Arial" pitchFamily="34" charset="0"/>
                        </a:rPr>
                        <a:t>[5]</a:t>
                      </a:r>
                      <a:endParaRPr lang="ru-RU" sz="1400" dirty="0">
                        <a:solidFill>
                          <a:schemeClr val="tx1">
                            <a:lumMod val="50000"/>
                          </a:schemeClr>
                        </a:solidFill>
                        <a:latin typeface="Arial" pitchFamily="34" charset="0"/>
                        <a:cs typeface="Arial" pitchFamily="34" charset="0"/>
                      </a:endParaRPr>
                    </a:p>
                  </a:txBody>
                  <a:tcPr/>
                </a:tc>
                <a:tc>
                  <a:txBody>
                    <a:bodyPr/>
                    <a:lstStyle/>
                    <a:p>
                      <a:pPr algn="ctr"/>
                      <a:r>
                        <a:rPr lang="en-US" sz="1400" dirty="0" smtClean="0">
                          <a:solidFill>
                            <a:schemeClr val="tx1">
                              <a:lumMod val="50000"/>
                            </a:schemeClr>
                          </a:solidFill>
                          <a:latin typeface="Arial" pitchFamily="34" charset="0"/>
                          <a:cs typeface="Arial" pitchFamily="34" charset="0"/>
                        </a:rPr>
                        <a:t>Low temperature adsorption</a:t>
                      </a:r>
                      <a:r>
                        <a:rPr lang="en-US" sz="1400" baseline="0" dirty="0" smtClean="0">
                          <a:solidFill>
                            <a:schemeClr val="tx1">
                              <a:lumMod val="50000"/>
                            </a:schemeClr>
                          </a:solidFill>
                          <a:latin typeface="Arial" pitchFamily="34" charset="0"/>
                          <a:cs typeface="Arial" pitchFamily="34" charset="0"/>
                        </a:rPr>
                        <a:t> [6]</a:t>
                      </a:r>
                      <a:endParaRPr lang="ru-RU" sz="1400" dirty="0">
                        <a:solidFill>
                          <a:schemeClr val="tx1">
                            <a:lumMod val="50000"/>
                          </a:schemeClr>
                        </a:solidFill>
                        <a:latin typeface="Arial" pitchFamily="34" charset="0"/>
                        <a:cs typeface="Arial" pitchFamily="34" charset="0"/>
                      </a:endParaRPr>
                    </a:p>
                  </a:txBody>
                  <a:tcPr/>
                </a:tc>
                <a:tc>
                  <a:txBody>
                    <a:bodyPr/>
                    <a:lstStyle/>
                    <a:p>
                      <a:pPr algn="ctr"/>
                      <a:r>
                        <a:rPr lang="en-US" sz="1400" dirty="0" smtClean="0">
                          <a:solidFill>
                            <a:schemeClr val="tx1">
                              <a:lumMod val="50000"/>
                            </a:schemeClr>
                          </a:solidFill>
                          <a:latin typeface="Arial" pitchFamily="34" charset="0"/>
                          <a:cs typeface="Arial" pitchFamily="34" charset="0"/>
                        </a:rPr>
                        <a:t>Pressure swing adsorption</a:t>
                      </a:r>
                      <a:r>
                        <a:rPr lang="ru-RU" sz="1400" dirty="0" smtClean="0">
                          <a:solidFill>
                            <a:schemeClr val="tx1">
                              <a:lumMod val="50000"/>
                            </a:schemeClr>
                          </a:solidFill>
                          <a:latin typeface="Arial" pitchFamily="34" charset="0"/>
                          <a:cs typeface="Arial" pitchFamily="34" charset="0"/>
                        </a:rPr>
                        <a:t> </a:t>
                      </a:r>
                      <a:r>
                        <a:rPr lang="en-US" sz="1400" dirty="0" smtClean="0">
                          <a:solidFill>
                            <a:schemeClr val="tx1">
                              <a:lumMod val="50000"/>
                            </a:schemeClr>
                          </a:solidFill>
                          <a:latin typeface="Arial" pitchFamily="34" charset="0"/>
                          <a:cs typeface="Arial" pitchFamily="34" charset="0"/>
                        </a:rPr>
                        <a:t>(PSA)</a:t>
                      </a:r>
                      <a:endParaRPr lang="ru-RU" sz="1400" dirty="0">
                        <a:solidFill>
                          <a:schemeClr val="tx1">
                            <a:lumMod val="50000"/>
                          </a:schemeClr>
                        </a:solidFill>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en-US" sz="1400" b="0" dirty="0" smtClean="0">
                          <a:latin typeface="Arial" pitchFamily="34" charset="0"/>
                          <a:cs typeface="Arial" pitchFamily="34" charset="0"/>
                        </a:rPr>
                        <a:t>Simplicity of design</a:t>
                      </a:r>
                      <a:endParaRPr lang="ru-RU" sz="1400" b="0" dirty="0">
                        <a:latin typeface="Arial" pitchFamily="34" charset="0"/>
                        <a:cs typeface="Arial" pitchFamily="34" charset="0"/>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1"/>
                  </a:ext>
                </a:extLst>
              </a:tr>
              <a:tr h="370840">
                <a:tc>
                  <a:txBody>
                    <a:bodyPr/>
                    <a:lstStyle/>
                    <a:p>
                      <a:pPr algn="ctr"/>
                      <a:r>
                        <a:rPr lang="en-US" sz="1400" b="0" dirty="0" smtClean="0">
                          <a:latin typeface="Arial" pitchFamily="34" charset="0"/>
                          <a:cs typeface="Arial" pitchFamily="34" charset="0"/>
                        </a:rPr>
                        <a:t>Low energy consumption</a:t>
                      </a:r>
                      <a:endParaRPr lang="ru-RU" sz="1400" b="0" dirty="0">
                        <a:latin typeface="Arial" pitchFamily="34" charset="0"/>
                        <a:cs typeface="Arial" pitchFamily="34" charset="0"/>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2"/>
                  </a:ext>
                </a:extLst>
              </a:tr>
              <a:tr h="370840">
                <a:tc>
                  <a:txBody>
                    <a:bodyPr/>
                    <a:lstStyle/>
                    <a:p>
                      <a:pPr algn="ctr"/>
                      <a:r>
                        <a:rPr lang="en-US" sz="1400" b="0" dirty="0" smtClean="0">
                          <a:latin typeface="Arial" pitchFamily="34" charset="0"/>
                          <a:cs typeface="Arial" pitchFamily="34" charset="0"/>
                        </a:rPr>
                        <a:t>High specific productivity</a:t>
                      </a:r>
                      <a:endParaRPr lang="ru-RU" sz="1400" b="0" dirty="0">
                        <a:latin typeface="Arial" pitchFamily="34" charset="0"/>
                        <a:cs typeface="Arial" pitchFamily="34" charset="0"/>
                      </a:endParaRPr>
                    </a:p>
                  </a:txBody>
                  <a:tcPr/>
                </a:tc>
                <a:tc>
                  <a:txBody>
                    <a:bodyPr/>
                    <a:lstStyle/>
                    <a:p>
                      <a:endParaRPr lang="ru-RU" dirty="0"/>
                    </a:p>
                  </a:txBody>
                  <a:tcPr/>
                </a:tc>
                <a:tc>
                  <a:txBody>
                    <a:bodyPr/>
                    <a:lstStyle/>
                    <a:p>
                      <a:endParaRPr lang="ru-RU" dirty="0"/>
                    </a:p>
                  </a:txBody>
                  <a:tcPr/>
                </a:tc>
                <a:tc>
                  <a:txBody>
                    <a:bodyPr/>
                    <a:lstStyle/>
                    <a:p>
                      <a:endParaRPr lang="ru-RU" dirty="0"/>
                    </a:p>
                  </a:txBody>
                  <a:tcPr/>
                </a:tc>
                <a:extLst>
                  <a:ext uri="{0D108BD9-81ED-4DB2-BD59-A6C34878D82A}">
                    <a16:rowId xmlns:a16="http://schemas.microsoft.com/office/drawing/2014/main" val="10003"/>
                  </a:ext>
                </a:extLst>
              </a:tr>
            </a:tbl>
          </a:graphicData>
        </a:graphic>
      </p:graphicFrame>
      <p:sp>
        <p:nvSpPr>
          <p:cNvPr id="25" name="Прямоугольник 24"/>
          <p:cNvSpPr/>
          <p:nvPr/>
        </p:nvSpPr>
        <p:spPr>
          <a:xfrm>
            <a:off x="3781664" y="5204991"/>
            <a:ext cx="772289" cy="923330"/>
          </a:xfrm>
          <a:prstGeom prst="rect">
            <a:avLst/>
          </a:prstGeom>
          <a:noFill/>
        </p:spPr>
        <p:txBody>
          <a:bodyPr wrap="squar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a:t>
            </a:r>
            <a:endParaRPr lang="ru-RU" sz="5400" b="1" cap="none" spc="0" dirty="0">
              <a:ln w="1905"/>
              <a:solidFill>
                <a:srgbClr val="0070C0"/>
              </a:solidFill>
              <a:effectLst>
                <a:innerShdw blurRad="69850" dist="43180" dir="5400000">
                  <a:srgbClr val="000000">
                    <a:alpha val="65000"/>
                  </a:srgbClr>
                </a:innerShdw>
              </a:effectLst>
            </a:endParaRPr>
          </a:p>
        </p:txBody>
      </p:sp>
      <p:sp>
        <p:nvSpPr>
          <p:cNvPr id="26" name="Прямоугольник 25"/>
          <p:cNvSpPr/>
          <p:nvPr/>
        </p:nvSpPr>
        <p:spPr>
          <a:xfrm>
            <a:off x="3782989" y="5572357"/>
            <a:ext cx="772289" cy="923330"/>
          </a:xfrm>
          <a:prstGeom prst="rect">
            <a:avLst/>
          </a:prstGeom>
          <a:noFill/>
        </p:spPr>
        <p:txBody>
          <a:bodyPr wrap="squar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a:t>
            </a:r>
            <a:endParaRPr lang="ru-RU" sz="5400" b="1" cap="none" spc="0" dirty="0">
              <a:ln w="1905"/>
              <a:solidFill>
                <a:srgbClr val="0070C0"/>
              </a:solidFill>
              <a:effectLst>
                <a:innerShdw blurRad="69850" dist="43180" dir="5400000">
                  <a:srgbClr val="000000">
                    <a:alpha val="65000"/>
                  </a:srgbClr>
                </a:innerShdw>
              </a:effectLst>
            </a:endParaRPr>
          </a:p>
        </p:txBody>
      </p:sp>
      <p:sp>
        <p:nvSpPr>
          <p:cNvPr id="27" name="Прямоугольник 26"/>
          <p:cNvSpPr/>
          <p:nvPr/>
        </p:nvSpPr>
        <p:spPr>
          <a:xfrm>
            <a:off x="3785443" y="6074454"/>
            <a:ext cx="772289" cy="707886"/>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endParaRPr lang="ru-RU" sz="4000" b="1" cap="none" spc="0" dirty="0">
              <a:ln w="1905"/>
              <a:solidFill>
                <a:srgbClr val="0070C0"/>
              </a:solidFill>
              <a:effectLst>
                <a:innerShdw blurRad="69850" dist="43180" dir="5400000">
                  <a:srgbClr val="000000">
                    <a:alpha val="65000"/>
                  </a:srgbClr>
                </a:innerShdw>
              </a:effectLst>
            </a:endParaRPr>
          </a:p>
        </p:txBody>
      </p:sp>
      <p:sp>
        <p:nvSpPr>
          <p:cNvPr id="28" name="Прямоугольник 27"/>
          <p:cNvSpPr/>
          <p:nvPr/>
        </p:nvSpPr>
        <p:spPr>
          <a:xfrm>
            <a:off x="6118309" y="5335430"/>
            <a:ext cx="772289" cy="707886"/>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endParaRPr lang="ru-RU" sz="4000" b="1" cap="none" spc="0" dirty="0">
              <a:ln w="1905"/>
              <a:solidFill>
                <a:srgbClr val="0070C0"/>
              </a:solidFill>
              <a:effectLst>
                <a:innerShdw blurRad="69850" dist="43180" dir="5400000">
                  <a:srgbClr val="000000">
                    <a:alpha val="65000"/>
                  </a:srgbClr>
                </a:innerShdw>
              </a:effectLst>
            </a:endParaRPr>
          </a:p>
        </p:txBody>
      </p:sp>
      <p:sp>
        <p:nvSpPr>
          <p:cNvPr id="29" name="Прямоугольник 28"/>
          <p:cNvSpPr/>
          <p:nvPr/>
        </p:nvSpPr>
        <p:spPr>
          <a:xfrm>
            <a:off x="6123565" y="5558861"/>
            <a:ext cx="764276" cy="923330"/>
          </a:xfrm>
          <a:prstGeom prst="rect">
            <a:avLst/>
          </a:prstGeom>
          <a:noFill/>
        </p:spPr>
        <p:txBody>
          <a:bodyPr wrap="square" lIns="91440" tIns="45720" rIns="91440" bIns="45720">
            <a:spAutoFit/>
          </a:bodyPr>
          <a:lstStyle/>
          <a:p>
            <a:pPr algn="ctr"/>
            <a:r>
              <a:rPr lang="en-US" sz="5400" b="1" dirty="0" smtClean="0">
                <a:ln w="1905"/>
                <a:solidFill>
                  <a:srgbClr val="0070C0"/>
                </a:solidFill>
                <a:effectLst>
                  <a:innerShdw blurRad="69850" dist="43180" dir="5400000">
                    <a:srgbClr val="000000">
                      <a:alpha val="65000"/>
                    </a:srgbClr>
                  </a:innerShdw>
                </a:effectLst>
              </a:rPr>
              <a:t>-</a:t>
            </a:r>
            <a:endParaRPr lang="ru-RU" sz="5400" b="1" cap="none" spc="0" dirty="0">
              <a:ln w="1905"/>
              <a:solidFill>
                <a:srgbClr val="0070C0"/>
              </a:solidFill>
              <a:effectLst>
                <a:innerShdw blurRad="69850" dist="43180" dir="5400000">
                  <a:srgbClr val="000000">
                    <a:alpha val="65000"/>
                  </a:srgbClr>
                </a:innerShdw>
              </a:effectLst>
            </a:endParaRPr>
          </a:p>
        </p:txBody>
      </p:sp>
      <p:sp>
        <p:nvSpPr>
          <p:cNvPr id="30" name="Прямоугольник 29"/>
          <p:cNvSpPr/>
          <p:nvPr/>
        </p:nvSpPr>
        <p:spPr>
          <a:xfrm>
            <a:off x="8540016" y="5335892"/>
            <a:ext cx="772289" cy="707886"/>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endParaRPr lang="ru-RU" sz="4000" b="1" cap="none" spc="0" dirty="0">
              <a:ln w="1905"/>
              <a:solidFill>
                <a:srgbClr val="0070C0"/>
              </a:solidFill>
              <a:effectLst>
                <a:innerShdw blurRad="69850" dist="43180" dir="5400000">
                  <a:srgbClr val="000000">
                    <a:alpha val="65000"/>
                  </a:srgbClr>
                </a:innerShdw>
              </a:effectLst>
            </a:endParaRPr>
          </a:p>
        </p:txBody>
      </p:sp>
      <p:sp>
        <p:nvSpPr>
          <p:cNvPr id="31" name="Прямоугольник 30"/>
          <p:cNvSpPr/>
          <p:nvPr/>
        </p:nvSpPr>
        <p:spPr>
          <a:xfrm>
            <a:off x="8545965" y="5710211"/>
            <a:ext cx="772289" cy="707886"/>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endParaRPr lang="ru-RU" sz="4000" b="1" cap="none" spc="0" dirty="0">
              <a:ln w="1905"/>
              <a:solidFill>
                <a:srgbClr val="0070C0"/>
              </a:solidFill>
              <a:effectLst>
                <a:innerShdw blurRad="69850" dist="43180" dir="5400000">
                  <a:srgbClr val="000000">
                    <a:alpha val="65000"/>
                  </a:srgbClr>
                </a:innerShdw>
              </a:effectLst>
            </a:endParaRPr>
          </a:p>
        </p:txBody>
      </p:sp>
      <p:sp>
        <p:nvSpPr>
          <p:cNvPr id="32" name="Прямоугольник 31"/>
          <p:cNvSpPr/>
          <p:nvPr/>
        </p:nvSpPr>
        <p:spPr>
          <a:xfrm>
            <a:off x="1144064" y="4651339"/>
            <a:ext cx="8495414" cy="584775"/>
          </a:xfrm>
          <a:prstGeom prst="rect">
            <a:avLst/>
          </a:prstGeom>
        </p:spPr>
        <p:txBody>
          <a:bodyPr wrap="square">
            <a:spAutoFit/>
          </a:bodyPr>
          <a:lstStyle/>
          <a:p>
            <a:pPr algn="ctr"/>
            <a:r>
              <a:rPr lang="en-US" sz="1600" b="1" dirty="0">
                <a:latin typeface="Arial" pitchFamily="34" charset="0"/>
                <a:cs typeface="Arial" pitchFamily="34" charset="0"/>
              </a:rPr>
              <a:t>Advantages and disadvantages of methods for air separation and argon production</a:t>
            </a:r>
          </a:p>
          <a:p>
            <a:pPr algn="ctr"/>
            <a:endParaRPr lang="ru-RU" sz="1600" dirty="0">
              <a:latin typeface="Arial" pitchFamily="34" charset="0"/>
              <a:cs typeface="Arial" pitchFamily="34" charset="0"/>
            </a:endParaRPr>
          </a:p>
        </p:txBody>
      </p:sp>
      <p:sp>
        <p:nvSpPr>
          <p:cNvPr id="33" name="Прямоугольник 32"/>
          <p:cNvSpPr/>
          <p:nvPr/>
        </p:nvSpPr>
        <p:spPr>
          <a:xfrm>
            <a:off x="5634859" y="3136052"/>
            <a:ext cx="1112804" cy="276999"/>
          </a:xfrm>
          <a:prstGeom prst="rect">
            <a:avLst/>
          </a:prstGeom>
        </p:spPr>
        <p:txBody>
          <a:bodyPr wrap="none">
            <a:spAutoFit/>
          </a:bodyPr>
          <a:lstStyle/>
          <a:p>
            <a:pPr algn="ctr"/>
            <a:r>
              <a:rPr lang="en-US" sz="1200" dirty="0">
                <a:latin typeface="Arial" pitchFamily="34" charset="0"/>
                <a:cs typeface="Arial" pitchFamily="34" charset="0"/>
              </a:rPr>
              <a:t>Sampling unit</a:t>
            </a:r>
            <a:endParaRPr lang="ru-RU" sz="1200" dirty="0">
              <a:latin typeface="Arial" pitchFamily="34" charset="0"/>
              <a:cs typeface="Arial" pitchFamily="34" charset="0"/>
            </a:endParaRPr>
          </a:p>
        </p:txBody>
      </p:sp>
      <p:sp>
        <p:nvSpPr>
          <p:cNvPr id="34" name="Прямоугольник 33"/>
          <p:cNvSpPr/>
          <p:nvPr/>
        </p:nvSpPr>
        <p:spPr>
          <a:xfrm>
            <a:off x="7143864" y="3101745"/>
            <a:ext cx="1411391" cy="276999"/>
          </a:xfrm>
          <a:prstGeom prst="rect">
            <a:avLst/>
          </a:prstGeom>
        </p:spPr>
        <p:txBody>
          <a:bodyPr wrap="square">
            <a:spAutoFit/>
          </a:bodyPr>
          <a:lstStyle/>
          <a:p>
            <a:pPr algn="ctr"/>
            <a:r>
              <a:rPr lang="en-US" sz="1200" dirty="0" smtClean="0">
                <a:latin typeface="Arial" pitchFamily="34" charset="0"/>
                <a:cs typeface="Arial" pitchFamily="34" charset="0"/>
              </a:rPr>
              <a:t>Processing unit</a:t>
            </a:r>
            <a:endParaRPr lang="ru-RU" sz="1200" dirty="0">
              <a:latin typeface="Arial" pitchFamily="34" charset="0"/>
              <a:cs typeface="Arial" pitchFamily="34" charset="0"/>
            </a:endParaRPr>
          </a:p>
        </p:txBody>
      </p:sp>
      <p:sp>
        <p:nvSpPr>
          <p:cNvPr id="35" name="Прямоугольник 34"/>
          <p:cNvSpPr/>
          <p:nvPr/>
        </p:nvSpPr>
        <p:spPr>
          <a:xfrm>
            <a:off x="8924940" y="3124020"/>
            <a:ext cx="1122423" cy="276999"/>
          </a:xfrm>
          <a:prstGeom prst="rect">
            <a:avLst/>
          </a:prstGeom>
        </p:spPr>
        <p:txBody>
          <a:bodyPr wrap="none">
            <a:spAutoFit/>
          </a:bodyPr>
          <a:lstStyle/>
          <a:p>
            <a:pPr algn="ctr"/>
            <a:r>
              <a:rPr lang="en-US" sz="1200" dirty="0">
                <a:latin typeface="Arial" pitchFamily="34" charset="0"/>
                <a:cs typeface="Arial" pitchFamily="34" charset="0"/>
              </a:rPr>
              <a:t>Detection unit</a:t>
            </a:r>
            <a:endParaRPr lang="ru-RU" sz="1200" dirty="0">
              <a:latin typeface="Arial" pitchFamily="34" charset="0"/>
              <a:cs typeface="Arial" pitchFamily="34" charset="0"/>
            </a:endParaRPr>
          </a:p>
        </p:txBody>
      </p:sp>
      <p:sp>
        <p:nvSpPr>
          <p:cNvPr id="36" name="Прямоугольник 35"/>
          <p:cNvSpPr/>
          <p:nvPr/>
        </p:nvSpPr>
        <p:spPr>
          <a:xfrm>
            <a:off x="5395017" y="4354253"/>
            <a:ext cx="1761145" cy="276999"/>
          </a:xfrm>
          <a:prstGeom prst="rect">
            <a:avLst/>
          </a:prstGeom>
        </p:spPr>
        <p:txBody>
          <a:bodyPr wrap="square">
            <a:spAutoFit/>
          </a:bodyPr>
          <a:lstStyle/>
          <a:p>
            <a:pPr algn="ctr"/>
            <a:r>
              <a:rPr lang="ru-RU" sz="1200" b="1" dirty="0" smtClean="0">
                <a:latin typeface="Arial" pitchFamily="34" charset="0"/>
                <a:cs typeface="Arial" pitchFamily="34" charset="0"/>
              </a:rPr>
              <a:t>0</a:t>
            </a:r>
            <a:r>
              <a:rPr lang="en-US" sz="1200" b="1" dirty="0" smtClean="0">
                <a:latin typeface="Arial" pitchFamily="34" charset="0"/>
                <a:cs typeface="Arial" pitchFamily="34" charset="0"/>
              </a:rPr>
              <a:t>,93% Ar (Vol.</a:t>
            </a:r>
            <a:r>
              <a:rPr lang="ru-RU" sz="1200" b="1" dirty="0" smtClean="0">
                <a:latin typeface="Arial" pitchFamily="34" charset="0"/>
                <a:cs typeface="Arial" pitchFamily="34" charset="0"/>
              </a:rPr>
              <a:t>)</a:t>
            </a:r>
          </a:p>
        </p:txBody>
      </p:sp>
      <p:sp>
        <p:nvSpPr>
          <p:cNvPr id="37" name="Прямоугольник 36"/>
          <p:cNvSpPr/>
          <p:nvPr/>
        </p:nvSpPr>
        <p:spPr>
          <a:xfrm>
            <a:off x="8702183" y="4368511"/>
            <a:ext cx="1761145" cy="276999"/>
          </a:xfrm>
          <a:prstGeom prst="rect">
            <a:avLst/>
          </a:prstGeom>
        </p:spPr>
        <p:txBody>
          <a:bodyPr wrap="square">
            <a:spAutoFit/>
          </a:bodyPr>
          <a:lstStyle/>
          <a:p>
            <a:pPr algn="ctr"/>
            <a:r>
              <a:rPr lang="en-US" sz="1200" b="1" dirty="0" smtClean="0">
                <a:latin typeface="Arial" pitchFamily="34" charset="0"/>
                <a:cs typeface="Arial" pitchFamily="34" charset="0"/>
              </a:rPr>
              <a:t>&gt;</a:t>
            </a:r>
            <a:r>
              <a:rPr lang="ru-RU" sz="1200" b="1" dirty="0" smtClean="0">
                <a:latin typeface="Arial" pitchFamily="34" charset="0"/>
                <a:cs typeface="Arial" pitchFamily="34" charset="0"/>
              </a:rPr>
              <a:t> 99</a:t>
            </a:r>
            <a:r>
              <a:rPr lang="en-US" sz="1200" b="1" dirty="0" smtClean="0">
                <a:latin typeface="Arial" pitchFamily="34" charset="0"/>
                <a:cs typeface="Arial" pitchFamily="34" charset="0"/>
              </a:rPr>
              <a:t>,9% Ar (Vol.)</a:t>
            </a:r>
            <a:endParaRPr lang="ru-RU" sz="1200" b="1" dirty="0" smtClean="0">
              <a:latin typeface="Arial" pitchFamily="34" charset="0"/>
              <a:cs typeface="Arial" pitchFamily="34" charset="0"/>
            </a:endParaRPr>
          </a:p>
        </p:txBody>
      </p:sp>
      <p:sp>
        <p:nvSpPr>
          <p:cNvPr id="39" name="Rectangle 1"/>
          <p:cNvSpPr>
            <a:spLocks noChangeArrowheads="1"/>
          </p:cNvSpPr>
          <p:nvPr/>
        </p:nvSpPr>
        <p:spPr bwMode="auto">
          <a:xfrm>
            <a:off x="-215346" y="3577141"/>
            <a:ext cx="534482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sz="1600" dirty="0">
                <a:latin typeface="Arial" pitchFamily="34" charset="0"/>
                <a:cs typeface="Arial" pitchFamily="34" charset="0"/>
              </a:rPr>
              <a:t>Drift velocities of electrons in pure argon and in argon with </a:t>
            </a:r>
            <a:r>
              <a:rPr lang="en-US" sz="1600" dirty="0" smtClean="0">
                <a:latin typeface="Arial" pitchFamily="34" charset="0"/>
                <a:cs typeface="Arial" pitchFamily="34" charset="0"/>
              </a:rPr>
              <a:t>minor additions </a:t>
            </a:r>
            <a:r>
              <a:rPr lang="en-US" sz="1600" dirty="0">
                <a:latin typeface="Arial" pitchFamily="34" charset="0"/>
                <a:cs typeface="Arial" pitchFamily="34" charset="0"/>
              </a:rPr>
              <a:t>of nitrogen </a:t>
            </a:r>
            <a:r>
              <a:rPr lang="en-US" sz="1600" dirty="0">
                <a:latin typeface="Arial" pitchFamily="34" charset="0"/>
                <a:cs typeface="Arial" pitchFamily="34" charset="0"/>
              </a:rPr>
              <a:t>[4]</a:t>
            </a:r>
            <a:endParaRPr lang="en-US" sz="1600" dirty="0" smtClean="0">
              <a:latin typeface="Arial" pitchFamily="34" charset="0"/>
              <a:ea typeface="Arial" charset="0"/>
              <a:cs typeface="Arial" pitchFamily="34" charset="0"/>
            </a:endParaRPr>
          </a:p>
        </p:txBody>
      </p:sp>
      <p:sp>
        <p:nvSpPr>
          <p:cNvPr id="42" name="Прямоугольник 41"/>
          <p:cNvSpPr/>
          <p:nvPr/>
        </p:nvSpPr>
        <p:spPr>
          <a:xfrm>
            <a:off x="8654652" y="5912611"/>
            <a:ext cx="772289" cy="1538883"/>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r>
              <a:rPr lang="en-US" sz="5400" b="1" dirty="0" smtClean="0">
                <a:ln w="1905"/>
                <a:solidFill>
                  <a:srgbClr val="0070C0"/>
                </a:solidFill>
                <a:effectLst>
                  <a:innerShdw blurRad="69850" dist="43180" dir="5400000">
                    <a:srgbClr val="000000">
                      <a:alpha val="65000"/>
                    </a:srgbClr>
                  </a:innerShdw>
                </a:effectLst>
              </a:rPr>
              <a:t>-</a:t>
            </a:r>
            <a:endParaRPr lang="ru-RU" sz="5400" b="1" dirty="0" smtClean="0">
              <a:ln w="1905"/>
              <a:solidFill>
                <a:srgbClr val="0070C0"/>
              </a:solidFill>
              <a:effectLst>
                <a:innerShdw blurRad="69850" dist="43180" dir="5400000">
                  <a:srgbClr val="000000">
                    <a:alpha val="65000"/>
                  </a:srgbClr>
                </a:innerShdw>
              </a:effectLst>
            </a:endParaRPr>
          </a:p>
          <a:p>
            <a:pPr algn="ctr"/>
            <a:endParaRPr lang="ru-RU" sz="4000" b="1" cap="none" spc="0" dirty="0">
              <a:ln w="1905"/>
              <a:solidFill>
                <a:srgbClr val="92D050"/>
              </a:solidFill>
              <a:effectLst>
                <a:innerShdw blurRad="69850" dist="43180" dir="5400000">
                  <a:srgbClr val="000000">
                    <a:alpha val="65000"/>
                  </a:srgbClr>
                </a:innerShdw>
              </a:effectLst>
            </a:endParaRPr>
          </a:p>
        </p:txBody>
      </p:sp>
      <p:sp>
        <p:nvSpPr>
          <p:cNvPr id="43" name="Прямоугольник 42"/>
          <p:cNvSpPr/>
          <p:nvPr/>
        </p:nvSpPr>
        <p:spPr>
          <a:xfrm>
            <a:off x="6227194" y="5913235"/>
            <a:ext cx="772289" cy="1538883"/>
          </a:xfrm>
          <a:prstGeom prst="rect">
            <a:avLst/>
          </a:prstGeom>
          <a:noFill/>
        </p:spPr>
        <p:txBody>
          <a:bodyPr wrap="square" lIns="91440" tIns="45720" rIns="91440" bIns="45720">
            <a:spAutoFit/>
          </a:bodyPr>
          <a:lstStyle/>
          <a:p>
            <a:pPr algn="ctr"/>
            <a:r>
              <a:rPr lang="en-US" sz="4000" b="1" dirty="0" smtClean="0">
                <a:ln w="1905"/>
                <a:solidFill>
                  <a:srgbClr val="0070C0"/>
                </a:solidFill>
                <a:effectLst>
                  <a:innerShdw blurRad="69850" dist="43180" dir="5400000">
                    <a:srgbClr val="000000">
                      <a:alpha val="65000"/>
                    </a:srgbClr>
                  </a:innerShdw>
                </a:effectLst>
              </a:rPr>
              <a:t>+</a:t>
            </a:r>
            <a:r>
              <a:rPr lang="en-US" sz="5400" b="1" dirty="0" smtClean="0">
                <a:ln w="1905"/>
                <a:solidFill>
                  <a:srgbClr val="0070C0"/>
                </a:solidFill>
                <a:effectLst>
                  <a:innerShdw blurRad="69850" dist="43180" dir="5400000">
                    <a:srgbClr val="000000">
                      <a:alpha val="65000"/>
                    </a:srgbClr>
                  </a:innerShdw>
                </a:effectLst>
              </a:rPr>
              <a:t>-</a:t>
            </a:r>
            <a:endParaRPr lang="ru-RU" sz="5400" b="1" dirty="0" smtClean="0">
              <a:ln w="1905"/>
              <a:solidFill>
                <a:srgbClr val="0070C0"/>
              </a:solidFill>
              <a:effectLst>
                <a:innerShdw blurRad="69850" dist="43180" dir="5400000">
                  <a:srgbClr val="000000">
                    <a:alpha val="65000"/>
                  </a:srgbClr>
                </a:innerShdw>
              </a:effectLst>
            </a:endParaRPr>
          </a:p>
          <a:p>
            <a:pPr algn="ctr"/>
            <a:endParaRPr lang="ru-RU" sz="4000" b="1" cap="none" spc="0" dirty="0">
              <a:ln w="1905"/>
              <a:solidFill>
                <a:srgbClr val="92D050"/>
              </a:solidFill>
              <a:effectLst>
                <a:innerShdw blurRad="69850" dist="43180" dir="5400000">
                  <a:srgbClr val="000000">
                    <a:alpha val="65000"/>
                  </a:srgbClr>
                </a:innerShdw>
              </a:effectLst>
            </a:endParaRPr>
          </a:p>
        </p:txBody>
      </p:sp>
      <p:sp>
        <p:nvSpPr>
          <p:cNvPr id="44" name="Улыбающееся лицо 43"/>
          <p:cNvSpPr/>
          <p:nvPr/>
        </p:nvSpPr>
        <p:spPr>
          <a:xfrm>
            <a:off x="9311503" y="5646572"/>
            <a:ext cx="820991" cy="835619"/>
          </a:xfrm>
          <a:prstGeom prst="smileyFac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 name="Picture 3" descr="F:\Симутин\1\Распечатать\Logo2020-4-4.png"/>
          <p:cNvPicPr>
            <a:picLocks noChangeAspect="1" noChangeArrowheads="1"/>
          </p:cNvPicPr>
          <p:nvPr/>
        </p:nvPicPr>
        <p:blipFill>
          <a:blip r:embed="rId7"/>
          <a:srcRect/>
          <a:stretch>
            <a:fillRect/>
          </a:stretch>
        </p:blipFill>
        <p:spPr bwMode="auto">
          <a:xfrm>
            <a:off x="10208756" y="323621"/>
            <a:ext cx="1522453" cy="693314"/>
          </a:xfrm>
          <a:prstGeom prst="rect">
            <a:avLst/>
          </a:prstGeom>
          <a:noFill/>
        </p:spPr>
      </p:pic>
      <p:sp>
        <p:nvSpPr>
          <p:cNvPr id="3" name="Прямоугольник 2"/>
          <p:cNvSpPr/>
          <p:nvPr/>
        </p:nvSpPr>
        <p:spPr>
          <a:xfrm>
            <a:off x="37026" y="4169113"/>
            <a:ext cx="5203296" cy="523220"/>
          </a:xfrm>
          <a:prstGeom prst="rect">
            <a:avLst/>
          </a:prstGeom>
        </p:spPr>
        <p:txBody>
          <a:bodyPr wrap="square">
            <a:spAutoFit/>
          </a:bodyPr>
          <a:lstStyle/>
          <a:p>
            <a:r>
              <a:rPr lang="en-US" sz="1400" u="sng" dirty="0">
                <a:latin typeface="Arial" panose="020B0604020202020204" pitchFamily="34" charset="0"/>
                <a:cs typeface="Arial" panose="020B0604020202020204" pitchFamily="34" charset="0"/>
              </a:rPr>
              <a:t>The constancy of the electron drift velocity determines the stability of the signal from </a:t>
            </a:r>
            <a:r>
              <a:rPr lang="en-US" sz="1400" u="sng" dirty="0" smtClean="0">
                <a:latin typeface="Arial" panose="020B0604020202020204" pitchFamily="34" charset="0"/>
                <a:cs typeface="Arial" panose="020B0604020202020204" pitchFamily="34" charset="0"/>
              </a:rPr>
              <a:t>the proportional counter.</a:t>
            </a:r>
            <a:endParaRPr lang="ru-RU" sz="1400" u="sng" dirty="0">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756" y="1268663"/>
            <a:ext cx="3821777" cy="2340000"/>
          </a:xfrm>
          <a:prstGeom prst="rect">
            <a:avLst/>
          </a:prstGeom>
        </p:spPr>
      </p:pic>
    </p:spTree>
    <p:extLst>
      <p:ext uri="{BB962C8B-B14F-4D97-AF65-F5344CB8AC3E}">
        <p14:creationId xmlns:p14="http://schemas.microsoft.com/office/powerpoint/2010/main" val="6074536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Прямоугольник 3"/>
          <p:cNvSpPr/>
          <p:nvPr/>
        </p:nvSpPr>
        <p:spPr>
          <a:xfrm>
            <a:off x="583769" y="1682457"/>
            <a:ext cx="9712524" cy="4678204"/>
          </a:xfrm>
          <a:prstGeom prst="rect">
            <a:avLst/>
          </a:prstGeom>
        </p:spPr>
        <p:txBody>
          <a:bodyPr wrap="square">
            <a:spAutoFit/>
          </a:bodyPr>
          <a:lstStyle/>
          <a:p>
            <a:pPr lvl="0" indent="539750" algn="just" fontAlgn="base">
              <a:lnSpc>
                <a:spcPct val="150000"/>
              </a:lnSpc>
              <a:spcBef>
                <a:spcPct val="0"/>
              </a:spcBef>
              <a:spcAft>
                <a:spcPts val="600"/>
              </a:spcAft>
            </a:pPr>
            <a:r>
              <a:rPr lang="ru-RU" sz="2400" dirty="0" smtClean="0">
                <a:latin typeface="Arial" pitchFamily="34" charset="0"/>
                <a:ea typeface="Calibri" pitchFamily="34" charset="0"/>
                <a:cs typeface="Arial" pitchFamily="34" charset="0"/>
              </a:rPr>
              <a:t>1. </a:t>
            </a:r>
            <a:r>
              <a:rPr lang="en-US" sz="2400" dirty="0">
                <a:latin typeface="Arial" pitchFamily="34" charset="0"/>
                <a:ea typeface="Calibri" pitchFamily="34" charset="0"/>
                <a:cs typeface="Arial" pitchFamily="34" charset="0"/>
              </a:rPr>
              <a:t>Development of a setup for investigation of the sorption and separation characteristics of materials for argon extraction and </a:t>
            </a:r>
            <a:r>
              <a:rPr lang="en-US" sz="2400" dirty="0" smtClean="0">
                <a:latin typeface="Arial" pitchFamily="34" charset="0"/>
                <a:ea typeface="Calibri" pitchFamily="34" charset="0"/>
                <a:cs typeface="Arial" pitchFamily="34" charset="0"/>
              </a:rPr>
              <a:t>processing.</a:t>
            </a:r>
            <a:endParaRPr lang="ru-RU" sz="2400" dirty="0" smtClean="0">
              <a:latin typeface="Arial" pitchFamily="34" charset="0"/>
              <a:ea typeface="Calibri" pitchFamily="34" charset="0"/>
              <a:cs typeface="Arial" pitchFamily="34" charset="0"/>
            </a:endParaRPr>
          </a:p>
          <a:p>
            <a:pPr lvl="0" indent="539750" algn="just" fontAlgn="base">
              <a:lnSpc>
                <a:spcPct val="150000"/>
              </a:lnSpc>
              <a:spcBef>
                <a:spcPct val="0"/>
              </a:spcBef>
              <a:spcAft>
                <a:spcPts val="600"/>
              </a:spcAft>
            </a:pPr>
            <a:r>
              <a:rPr lang="ru-RU" sz="2400" dirty="0" smtClean="0">
                <a:latin typeface="Arial" pitchFamily="34" charset="0"/>
                <a:ea typeface="Calibri" pitchFamily="34" charset="0"/>
                <a:cs typeface="Arial" pitchFamily="34" charset="0"/>
              </a:rPr>
              <a:t>2. </a:t>
            </a:r>
            <a:r>
              <a:rPr lang="en-US" sz="2400" dirty="0">
                <a:latin typeface="Arial" pitchFamily="34" charset="0"/>
                <a:ea typeface="Calibri" pitchFamily="34" charset="0"/>
                <a:cs typeface="Arial" pitchFamily="34" charset="0"/>
              </a:rPr>
              <a:t>Study of the sorption and separation characteristics of materials for air separation and argon extraction from </a:t>
            </a:r>
            <a:r>
              <a:rPr lang="en-US" sz="2400" dirty="0" smtClean="0">
                <a:latin typeface="Arial" pitchFamily="34" charset="0"/>
                <a:ea typeface="Calibri" pitchFamily="34" charset="0"/>
                <a:cs typeface="Arial" pitchFamily="34" charset="0"/>
              </a:rPr>
              <a:t>an air sample </a:t>
            </a:r>
            <a:r>
              <a:rPr lang="en-US" sz="2400" dirty="0">
                <a:latin typeface="Arial" pitchFamily="34" charset="0"/>
                <a:ea typeface="Calibri" pitchFamily="34" charset="0"/>
                <a:cs typeface="Arial" pitchFamily="34" charset="0"/>
              </a:rPr>
              <a:t>in the pressure range from 0 to 10 bar at room temperature.</a:t>
            </a:r>
            <a:endParaRPr lang="ru-RU" sz="2400" dirty="0" smtClean="0">
              <a:latin typeface="Arial" pitchFamily="34" charset="0"/>
              <a:ea typeface="Calibri" pitchFamily="34" charset="0"/>
              <a:cs typeface="Arial" pitchFamily="34" charset="0"/>
            </a:endParaRPr>
          </a:p>
          <a:p>
            <a:pPr lvl="0" indent="539750" algn="just" fontAlgn="base">
              <a:lnSpc>
                <a:spcPct val="150000"/>
              </a:lnSpc>
              <a:spcBef>
                <a:spcPct val="0"/>
              </a:spcBef>
              <a:spcAft>
                <a:spcPct val="0"/>
              </a:spcAft>
            </a:pPr>
            <a:r>
              <a:rPr lang="ru-RU" sz="2400" dirty="0" smtClean="0">
                <a:latin typeface="Arial" pitchFamily="34" charset="0"/>
                <a:ea typeface="Calibri" pitchFamily="34" charset="0"/>
                <a:cs typeface="Arial" pitchFamily="34" charset="0"/>
              </a:rPr>
              <a:t>3.</a:t>
            </a:r>
            <a:r>
              <a:rPr lang="ru-RU" sz="2400" dirty="0" smtClean="0">
                <a:latin typeface="Arial" panose="020B0604020202020204" pitchFamily="34" charset="0"/>
                <a:cs typeface="Arial" panose="020B0604020202020204" pitchFamily="34" charset="0"/>
              </a:rPr>
              <a:t> </a:t>
            </a:r>
            <a:r>
              <a:rPr lang="en-US" sz="2400" dirty="0">
                <a:latin typeface="Arial" pitchFamily="34" charset="0"/>
                <a:ea typeface="Calibri" pitchFamily="34" charset="0"/>
                <a:cs typeface="Arial" pitchFamily="34" charset="0"/>
              </a:rPr>
              <a:t>Development of a </a:t>
            </a:r>
            <a:r>
              <a:rPr lang="en-US" sz="2400" dirty="0" smtClean="0">
                <a:latin typeface="Arial" pitchFamily="34" charset="0"/>
                <a:ea typeface="Calibri" pitchFamily="34" charset="0"/>
                <a:cs typeface="Arial" pitchFamily="34" charset="0"/>
              </a:rPr>
              <a:t>PSA system on </a:t>
            </a:r>
            <a:r>
              <a:rPr lang="en-US" sz="2400" dirty="0">
                <a:latin typeface="Arial" pitchFamily="34" charset="0"/>
                <a:ea typeface="Calibri" pitchFamily="34" charset="0"/>
                <a:cs typeface="Arial" pitchFamily="34" charset="0"/>
              </a:rPr>
              <a:t>its basis </a:t>
            </a:r>
            <a:r>
              <a:rPr lang="en-US" sz="2400" dirty="0" smtClean="0">
                <a:latin typeface="Arial" pitchFamily="34" charset="0"/>
                <a:ea typeface="Calibri" pitchFamily="34" charset="0"/>
                <a:cs typeface="Arial" pitchFamily="34" charset="0"/>
              </a:rPr>
              <a:t>for </a:t>
            </a:r>
            <a:r>
              <a:rPr lang="en-US" sz="2400" dirty="0">
                <a:latin typeface="Arial" pitchFamily="34" charset="0"/>
                <a:ea typeface="Calibri" pitchFamily="34" charset="0"/>
                <a:cs typeface="Arial" pitchFamily="34" charset="0"/>
              </a:rPr>
              <a:t>obtaining enriched argon.</a:t>
            </a:r>
            <a:endParaRPr lang="ru-RU" sz="2400" dirty="0">
              <a:latin typeface="Arial" pitchFamily="34" charset="0"/>
              <a:ea typeface="Calibri" pitchFamily="34" charset="0"/>
              <a:cs typeface="Arial" pitchFamily="34" charset="0"/>
            </a:endParaRPr>
          </a:p>
        </p:txBody>
      </p:sp>
      <p:pic>
        <p:nvPicPr>
          <p:cNvPr id="7" name="Picture 3" descr="F:\Симутин\1\Распечатать\Logo2020-4-4.png"/>
          <p:cNvPicPr>
            <a:picLocks noChangeAspect="1" noChangeArrowheads="1"/>
          </p:cNvPicPr>
          <p:nvPr/>
        </p:nvPicPr>
        <p:blipFill>
          <a:blip r:embed="rId2"/>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2229705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Volumetric method</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val="670170526"/>
              </p:ext>
            </p:extLst>
          </p:nvPr>
        </p:nvGraphicFramePr>
        <p:xfrm>
          <a:off x="1833172" y="1640106"/>
          <a:ext cx="2826215" cy="225743"/>
        </p:xfrm>
        <a:graphic>
          <a:graphicData uri="http://schemas.openxmlformats.org/drawingml/2006/table">
            <a:tbl>
              <a:tblPr/>
              <a:tblGrid>
                <a:gridCol w="2663655">
                  <a:extLst>
                    <a:ext uri="{9D8B030D-6E8A-4147-A177-3AD203B41FA5}">
                      <a16:colId xmlns:a16="http://schemas.microsoft.com/office/drawing/2014/main" val="20000"/>
                    </a:ext>
                  </a:extLst>
                </a:gridCol>
                <a:gridCol w="16256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400" i="1" dirty="0" smtClean="0">
                          <a:solidFill>
                            <a:schemeClr val="tx1"/>
                          </a:solidFill>
                          <a:latin typeface="Times New Roman" pitchFamily="18" charset="0"/>
                          <a:ea typeface="Calibri"/>
                          <a:cs typeface="Times New Roman" pitchFamily="18" charset="0"/>
                        </a:rPr>
                        <a:t>pV=νRT</a:t>
                      </a:r>
                      <a:endParaRPr lang="ru-RU" sz="1400" dirty="0">
                        <a:solidFill>
                          <a:schemeClr val="tx1"/>
                        </a:solidFill>
                        <a:latin typeface="Times New Roman" pitchFamily="18" charset="0"/>
                        <a:ea typeface="Calibri"/>
                        <a:cs typeface="Times New Roman"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endParaRPr lang="ru-RU" sz="1100" dirty="0">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Прямоугольник 7"/>
          <p:cNvSpPr/>
          <p:nvPr/>
        </p:nvSpPr>
        <p:spPr>
          <a:xfrm>
            <a:off x="946431" y="1860829"/>
            <a:ext cx="4572000" cy="738664"/>
          </a:xfrm>
          <a:prstGeom prst="rect">
            <a:avLst/>
          </a:prstGeom>
        </p:spPr>
        <p:txBody>
          <a:bodyPr>
            <a:spAutoFit/>
          </a:bodyPr>
          <a:lstStyle/>
          <a:p>
            <a:pPr algn="just"/>
            <a:r>
              <a:rPr lang="en-US" sz="1200" dirty="0">
                <a:latin typeface="Arial" pitchFamily="34" charset="0"/>
                <a:ea typeface="Calibri"/>
                <a:cs typeface="Arial" pitchFamily="34" charset="0"/>
              </a:rPr>
              <a:t>where </a:t>
            </a:r>
            <a:r>
              <a:rPr lang="en-US" sz="1400" i="1" dirty="0">
                <a:latin typeface="Times New Roman" panose="02020603050405020304" pitchFamily="18" charset="0"/>
                <a:ea typeface="Calibri"/>
                <a:cs typeface="Times New Roman" panose="02020603050405020304" pitchFamily="18" charset="0"/>
              </a:rPr>
              <a:t>p</a:t>
            </a:r>
            <a:r>
              <a:rPr lang="en-US" sz="1200" dirty="0">
                <a:latin typeface="Arial" pitchFamily="34" charset="0"/>
                <a:ea typeface="Calibri"/>
                <a:cs typeface="Arial" pitchFamily="34" charset="0"/>
              </a:rPr>
              <a:t> is the gas pressure, </a:t>
            </a:r>
            <a:r>
              <a:rPr lang="en-US" sz="1400" i="1" dirty="0">
                <a:latin typeface="Times New Roman" panose="02020603050405020304" pitchFamily="18" charset="0"/>
                <a:ea typeface="Calibri"/>
                <a:cs typeface="Times New Roman" panose="02020603050405020304" pitchFamily="18" charset="0"/>
              </a:rPr>
              <a:t>V</a:t>
            </a:r>
            <a:r>
              <a:rPr lang="en-US" sz="1200" dirty="0">
                <a:latin typeface="Arial" pitchFamily="34" charset="0"/>
                <a:ea typeface="Calibri"/>
                <a:cs typeface="Arial" pitchFamily="34" charset="0"/>
              </a:rPr>
              <a:t> is the gas volume, </a:t>
            </a:r>
            <a:r>
              <a:rPr lang="en-US" sz="1400" i="1" dirty="0">
                <a:latin typeface="Times New Roman" panose="02020603050405020304" pitchFamily="18" charset="0"/>
                <a:ea typeface="Calibri"/>
                <a:cs typeface="Times New Roman" panose="02020603050405020304" pitchFamily="18" charset="0"/>
              </a:rPr>
              <a:t>ν</a:t>
            </a:r>
            <a:r>
              <a:rPr lang="en-US" sz="1200" dirty="0">
                <a:latin typeface="Arial" pitchFamily="34" charset="0"/>
                <a:ea typeface="Calibri"/>
                <a:cs typeface="Arial" pitchFamily="34" charset="0"/>
              </a:rPr>
              <a:t> is the number of moles of the substance, </a:t>
            </a:r>
            <a:r>
              <a:rPr lang="en-US" sz="1400" i="1" dirty="0">
                <a:latin typeface="Times New Roman" panose="02020603050405020304" pitchFamily="18" charset="0"/>
                <a:ea typeface="Calibri"/>
                <a:cs typeface="Times New Roman" panose="02020603050405020304" pitchFamily="18" charset="0"/>
              </a:rPr>
              <a:t>T</a:t>
            </a:r>
            <a:r>
              <a:rPr lang="en-US" sz="1200" dirty="0">
                <a:latin typeface="Arial" pitchFamily="34" charset="0"/>
                <a:ea typeface="Calibri"/>
                <a:cs typeface="Arial" pitchFamily="34" charset="0"/>
              </a:rPr>
              <a:t> is the absolute temperature, </a:t>
            </a:r>
            <a:r>
              <a:rPr lang="en-US" sz="1400" i="1" dirty="0">
                <a:latin typeface="Times New Roman" panose="02020603050405020304" pitchFamily="18" charset="0"/>
                <a:ea typeface="Calibri"/>
                <a:cs typeface="Times New Roman" panose="02020603050405020304" pitchFamily="18" charset="0"/>
              </a:rPr>
              <a:t>R</a:t>
            </a:r>
            <a:r>
              <a:rPr lang="en-US" sz="1200" dirty="0">
                <a:latin typeface="Arial" pitchFamily="34" charset="0"/>
                <a:ea typeface="Calibri"/>
                <a:cs typeface="Arial" pitchFamily="34" charset="0"/>
              </a:rPr>
              <a:t> is the universal gas constant (8.31 </a:t>
            </a:r>
            <a:r>
              <a:rPr lang="en-US" sz="1200" dirty="0" smtClean="0">
                <a:latin typeface="Arial" pitchFamily="34" charset="0"/>
                <a:ea typeface="Calibri"/>
                <a:cs typeface="Arial" pitchFamily="34" charset="0"/>
              </a:rPr>
              <a:t>J/mole K</a:t>
            </a:r>
            <a:r>
              <a:rPr lang="en-US" sz="1200" dirty="0" smtClean="0">
                <a:latin typeface="Arial" pitchFamily="34" charset="0"/>
                <a:ea typeface="Calibri"/>
                <a:cs typeface="Arial" pitchFamily="34" charset="0"/>
              </a:rPr>
              <a:t>).</a:t>
            </a:r>
            <a:endParaRPr lang="ru-RU" sz="1200" dirty="0">
              <a:latin typeface="Arial" pitchFamily="34" charset="0"/>
              <a:cs typeface="Arial" pitchFamily="34" charset="0"/>
            </a:endParaRPr>
          </a:p>
        </p:txBody>
      </p:sp>
      <p:sp>
        <p:nvSpPr>
          <p:cNvPr id="9" name="Прямоугольник 8"/>
          <p:cNvSpPr/>
          <p:nvPr/>
        </p:nvSpPr>
        <p:spPr>
          <a:xfrm>
            <a:off x="951851" y="1346554"/>
            <a:ext cx="1757212" cy="276999"/>
          </a:xfrm>
          <a:prstGeom prst="rect">
            <a:avLst/>
          </a:prstGeom>
        </p:spPr>
        <p:txBody>
          <a:bodyPr wrap="none">
            <a:spAutoFit/>
          </a:bodyPr>
          <a:lstStyle/>
          <a:p>
            <a:pPr algn="just"/>
            <a:r>
              <a:rPr lang="en-US" sz="1200" dirty="0">
                <a:latin typeface="Arial" pitchFamily="34" charset="0"/>
                <a:ea typeface="Calibri"/>
                <a:cs typeface="Arial" pitchFamily="34" charset="0"/>
              </a:rPr>
              <a:t>The state equation</a:t>
            </a:r>
            <a:r>
              <a:rPr lang="ru-RU" sz="1200" dirty="0" smtClean="0">
                <a:latin typeface="Arial" pitchFamily="34" charset="0"/>
                <a:ea typeface="Calibri"/>
                <a:cs typeface="Arial" pitchFamily="34" charset="0"/>
              </a:rPr>
              <a:t> </a:t>
            </a:r>
            <a:r>
              <a:rPr lang="en-US" sz="1200" dirty="0" smtClean="0">
                <a:latin typeface="Arial" pitchFamily="34" charset="0"/>
                <a:ea typeface="Calibri"/>
                <a:cs typeface="Arial" pitchFamily="34" charset="0"/>
              </a:rPr>
              <a:t>[7]:</a:t>
            </a:r>
            <a:r>
              <a:rPr lang="ru-RU" sz="1200" dirty="0" smtClean="0">
                <a:latin typeface="Arial" pitchFamily="34" charset="0"/>
                <a:ea typeface="Calibri"/>
                <a:cs typeface="Arial" pitchFamily="34" charset="0"/>
              </a:rPr>
              <a:t> </a:t>
            </a:r>
            <a:endParaRPr lang="ru-RU" sz="1200" dirty="0">
              <a:latin typeface="Arial" pitchFamily="34" charset="0"/>
              <a:cs typeface="Arial"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2198176280"/>
              </p:ext>
            </p:extLst>
          </p:nvPr>
        </p:nvGraphicFramePr>
        <p:xfrm>
          <a:off x="887565" y="2583581"/>
          <a:ext cx="5014580" cy="450978"/>
        </p:xfrm>
        <a:graphic>
          <a:graphicData uri="http://schemas.openxmlformats.org/drawingml/2006/table">
            <a:tbl>
              <a:tblPr/>
              <a:tblGrid>
                <a:gridCol w="3780765">
                  <a:extLst>
                    <a:ext uri="{9D8B030D-6E8A-4147-A177-3AD203B41FA5}">
                      <a16:colId xmlns:a16="http://schemas.microsoft.com/office/drawing/2014/main" val="20000"/>
                    </a:ext>
                  </a:extLst>
                </a:gridCol>
                <a:gridCol w="1233815">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US" sz="1400" i="1" dirty="0" smtClean="0">
                          <a:solidFill>
                            <a:schemeClr val="tx1"/>
                          </a:solidFill>
                          <a:latin typeface="Times New Roman" pitchFamily="18" charset="0"/>
                          <a:ea typeface="Calibri"/>
                          <a:cs typeface="Times New Roman" pitchFamily="18" charset="0"/>
                        </a:rPr>
                        <a:t>              </a:t>
                      </a:r>
                      <a:r>
                        <a:rPr lang="ru-RU" sz="1400" i="1" dirty="0" smtClean="0">
                          <a:solidFill>
                            <a:schemeClr val="tx1"/>
                          </a:solidFill>
                          <a:latin typeface="Times New Roman" pitchFamily="18" charset="0"/>
                          <a:ea typeface="Calibri"/>
                          <a:cs typeface="Times New Roman" pitchFamily="18" charset="0"/>
                        </a:rPr>
                        <a:t>p</a:t>
                      </a:r>
                      <a:r>
                        <a:rPr lang="ru-RU" sz="1400" i="1" baseline="-25000" dirty="0" smtClean="0">
                          <a:solidFill>
                            <a:schemeClr val="tx1"/>
                          </a:solidFill>
                          <a:latin typeface="Times New Roman" pitchFamily="18" charset="0"/>
                          <a:ea typeface="Calibri"/>
                          <a:cs typeface="Times New Roman" pitchFamily="18" charset="0"/>
                        </a:rPr>
                        <a:t>0</a:t>
                      </a:r>
                      <a:r>
                        <a:rPr lang="ru-RU" sz="1400" i="1" dirty="0" smtClean="0">
                          <a:solidFill>
                            <a:schemeClr val="tx1"/>
                          </a:solidFill>
                          <a:latin typeface="Times New Roman" pitchFamily="18" charset="0"/>
                          <a:ea typeface="Calibri"/>
                          <a:cs typeface="Times New Roman" pitchFamily="18" charset="0"/>
                        </a:rPr>
                        <a:t>V</a:t>
                      </a:r>
                      <a:r>
                        <a:rPr lang="ru-RU" sz="1400" i="1" baseline="-25000" dirty="0" smtClean="0">
                          <a:solidFill>
                            <a:schemeClr val="tx1"/>
                          </a:solidFill>
                          <a:latin typeface="Times New Roman" pitchFamily="18" charset="0"/>
                          <a:ea typeface="Calibri"/>
                          <a:cs typeface="Times New Roman" pitchFamily="18" charset="0"/>
                        </a:rPr>
                        <a:t>0</a:t>
                      </a:r>
                      <a:r>
                        <a:rPr lang="ru-RU" sz="1400" i="1" dirty="0" smtClean="0">
                          <a:solidFill>
                            <a:schemeClr val="tx1"/>
                          </a:solidFill>
                          <a:latin typeface="Times New Roman" pitchFamily="18" charset="0"/>
                          <a:ea typeface="Calibri"/>
                          <a:cs typeface="Times New Roman" pitchFamily="18" charset="0"/>
                        </a:rPr>
                        <a:t>=ν</a:t>
                      </a:r>
                      <a:r>
                        <a:rPr lang="ru-RU" sz="1400" i="1" baseline="-25000" dirty="0" smtClean="0">
                          <a:solidFill>
                            <a:schemeClr val="tx1"/>
                          </a:solidFill>
                          <a:latin typeface="Times New Roman" pitchFamily="18" charset="0"/>
                          <a:ea typeface="Calibri"/>
                          <a:cs typeface="Times New Roman" pitchFamily="18" charset="0"/>
                        </a:rPr>
                        <a:t>0</a:t>
                      </a:r>
                      <a:r>
                        <a:rPr lang="ru-RU" sz="1400" i="1" dirty="0" smtClean="0">
                          <a:solidFill>
                            <a:schemeClr val="tx1"/>
                          </a:solidFill>
                          <a:latin typeface="Times New Roman" pitchFamily="18" charset="0"/>
                          <a:ea typeface="Calibri"/>
                          <a:cs typeface="Times New Roman" pitchFamily="18" charset="0"/>
                        </a:rPr>
                        <a:t>RT</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200" dirty="0" smtClean="0">
                          <a:solidFill>
                            <a:schemeClr val="tx1"/>
                          </a:solidFill>
                          <a:latin typeface="Arial" pitchFamily="34" charset="0"/>
                          <a:ea typeface="Calibri"/>
                          <a:cs typeface="Arial" pitchFamily="34" charset="0"/>
                        </a:rPr>
                        <a:t>(1)</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US" sz="1400" i="1" dirty="0" smtClean="0">
                          <a:solidFill>
                            <a:schemeClr val="tx1"/>
                          </a:solidFill>
                          <a:latin typeface="Times New Roman" pitchFamily="18" charset="0"/>
                          <a:ea typeface="Calibri"/>
                          <a:cs typeface="Times New Roman" pitchFamily="18" charset="0"/>
                        </a:rPr>
                        <a:t>   </a:t>
                      </a:r>
                      <a:r>
                        <a:rPr lang="en-US" sz="1400" i="1" baseline="0" dirty="0" smtClean="0">
                          <a:solidFill>
                            <a:schemeClr val="tx1"/>
                          </a:solidFill>
                          <a:latin typeface="Times New Roman" pitchFamily="18" charset="0"/>
                          <a:ea typeface="Calibri"/>
                          <a:cs typeface="Times New Roman" pitchFamily="18" charset="0"/>
                        </a:rPr>
                        <a:t>          </a:t>
                      </a:r>
                      <a:r>
                        <a:rPr lang="ru-RU" sz="1400" i="1" dirty="0" smtClean="0">
                          <a:solidFill>
                            <a:schemeClr val="tx1"/>
                          </a:solidFill>
                          <a:latin typeface="Times New Roman" pitchFamily="18" charset="0"/>
                          <a:ea typeface="Calibri"/>
                          <a:cs typeface="Times New Roman" pitchFamily="18" charset="0"/>
                        </a:rPr>
                        <a:t>p</a:t>
                      </a:r>
                      <a:r>
                        <a:rPr lang="ru-RU" sz="1400" i="1" baseline="-25000" dirty="0" smtClean="0">
                          <a:solidFill>
                            <a:schemeClr val="tx1"/>
                          </a:solidFill>
                          <a:latin typeface="Times New Roman" pitchFamily="18" charset="0"/>
                          <a:ea typeface="Calibri"/>
                          <a:cs typeface="Times New Roman" pitchFamily="18" charset="0"/>
                        </a:rPr>
                        <a:t>1</a:t>
                      </a:r>
                      <a:r>
                        <a:rPr lang="ru-RU" sz="1400" i="1" dirty="0" smtClean="0">
                          <a:solidFill>
                            <a:schemeClr val="tx1"/>
                          </a:solidFill>
                          <a:latin typeface="Times New Roman" pitchFamily="18" charset="0"/>
                          <a:ea typeface="Calibri"/>
                          <a:cs typeface="Times New Roman" pitchFamily="18" charset="0"/>
                        </a:rPr>
                        <a:t>(V</a:t>
                      </a:r>
                      <a:r>
                        <a:rPr lang="en-US" sz="1400" i="1" baseline="-25000" dirty="0" smtClean="0">
                          <a:solidFill>
                            <a:schemeClr val="tx1"/>
                          </a:solidFill>
                          <a:latin typeface="Times New Roman" pitchFamily="18" charset="0"/>
                          <a:ea typeface="Calibri"/>
                          <a:cs typeface="Times New Roman" pitchFamily="18" charset="0"/>
                        </a:rPr>
                        <a:t>fr</a:t>
                      </a:r>
                      <a:r>
                        <a:rPr lang="ru-RU" sz="1400" i="1" dirty="0" smtClean="0">
                          <a:solidFill>
                            <a:schemeClr val="tx1"/>
                          </a:solidFill>
                          <a:latin typeface="Times New Roman" pitchFamily="18" charset="0"/>
                          <a:ea typeface="Calibri"/>
                          <a:cs typeface="Times New Roman" pitchFamily="18" charset="0"/>
                        </a:rPr>
                        <a:t>+V</a:t>
                      </a:r>
                      <a:r>
                        <a:rPr lang="ru-RU" sz="1400" i="1" dirty="0">
                          <a:solidFill>
                            <a:schemeClr val="tx1"/>
                          </a:solidFill>
                          <a:latin typeface="Times New Roman" pitchFamily="18" charset="0"/>
                          <a:ea typeface="Calibri"/>
                          <a:cs typeface="Times New Roman" pitchFamily="18" charset="0"/>
                        </a:rPr>
                        <a:t>*)=</a:t>
                      </a:r>
                      <a:r>
                        <a:rPr lang="ru-RU" sz="1400" i="1" dirty="0" smtClean="0">
                          <a:solidFill>
                            <a:schemeClr val="tx1"/>
                          </a:solidFill>
                          <a:latin typeface="Times New Roman" pitchFamily="18" charset="0"/>
                          <a:ea typeface="Calibri"/>
                          <a:cs typeface="Times New Roman" pitchFamily="18" charset="0"/>
                        </a:rPr>
                        <a:t>ν</a:t>
                      </a:r>
                      <a:r>
                        <a:rPr lang="ru-RU" sz="1400" i="1" baseline="-25000" dirty="0" smtClean="0">
                          <a:solidFill>
                            <a:schemeClr val="tx1"/>
                          </a:solidFill>
                          <a:latin typeface="Times New Roman" pitchFamily="18" charset="0"/>
                          <a:ea typeface="Calibri"/>
                          <a:cs typeface="Times New Roman" pitchFamily="18" charset="0"/>
                        </a:rPr>
                        <a:t>1</a:t>
                      </a:r>
                      <a:r>
                        <a:rPr lang="ru-RU" sz="1400" i="1" dirty="0" smtClean="0">
                          <a:solidFill>
                            <a:schemeClr val="tx1"/>
                          </a:solidFill>
                          <a:latin typeface="Times New Roman" pitchFamily="18" charset="0"/>
                          <a:ea typeface="Calibri"/>
                          <a:cs typeface="Times New Roman" pitchFamily="18" charset="0"/>
                        </a:rPr>
                        <a:t>RT</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200" dirty="0" smtClean="0">
                          <a:solidFill>
                            <a:schemeClr val="tx1"/>
                          </a:solidFill>
                          <a:latin typeface="Arial" pitchFamily="34" charset="0"/>
                          <a:ea typeface="Calibri"/>
                          <a:cs typeface="Arial" pitchFamily="34" charset="0"/>
                        </a:rPr>
                        <a:t>(2)</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pic>
        <p:nvPicPr>
          <p:cNvPr id="11" name="Рисунок 10" descr="C:\Users\RAAleksandrov\Desktop\Аргон 37 (ТКАС 8)\Отчеты\Схема макета 2.png"/>
          <p:cNvPicPr>
            <a:picLocks noChangeAspect="1"/>
          </p:cNvPicPr>
          <p:nvPr/>
        </p:nvPicPr>
        <p:blipFill>
          <a:blip r:embed="rId2" cstate="print"/>
          <a:srcRect/>
          <a:stretch>
            <a:fillRect/>
          </a:stretch>
        </p:blipFill>
        <p:spPr bwMode="auto">
          <a:xfrm>
            <a:off x="5960684" y="1843728"/>
            <a:ext cx="4340444" cy="2232000"/>
          </a:xfrm>
          <a:prstGeom prst="rect">
            <a:avLst/>
          </a:prstGeom>
          <a:noFill/>
          <a:ln w="9525">
            <a:noFill/>
            <a:miter lim="800000"/>
            <a:headEnd/>
            <a:tailEnd/>
          </a:ln>
        </p:spPr>
      </p:pic>
      <p:sp>
        <p:nvSpPr>
          <p:cNvPr id="12" name="Прямоугольник 11"/>
          <p:cNvSpPr/>
          <p:nvPr/>
        </p:nvSpPr>
        <p:spPr>
          <a:xfrm>
            <a:off x="8441891" y="1949066"/>
            <a:ext cx="543739" cy="307777"/>
          </a:xfrm>
          <a:prstGeom prst="rect">
            <a:avLst/>
          </a:prstGeom>
        </p:spPr>
        <p:txBody>
          <a:bodyPr wrap="none">
            <a:spAutoFit/>
          </a:bodyPr>
          <a:lstStyle/>
          <a:p>
            <a:r>
              <a:rPr lang="ru-RU" sz="1400" b="1" i="1" dirty="0" smtClean="0">
                <a:solidFill>
                  <a:srgbClr val="414042">
                    <a:lumMod val="50000"/>
                  </a:srgbClr>
                </a:solidFill>
                <a:latin typeface="Times New Roman" pitchFamily="18" charset="0"/>
                <a:ea typeface="Calibri"/>
                <a:cs typeface="Times New Roman" pitchFamily="18" charset="0"/>
              </a:rPr>
              <a:t>p</a:t>
            </a:r>
            <a:r>
              <a:rPr lang="ru-RU" sz="1400" b="1" i="1" baseline="-25000" dirty="0" smtClean="0">
                <a:solidFill>
                  <a:srgbClr val="414042">
                    <a:lumMod val="50000"/>
                  </a:srgbClr>
                </a:solidFill>
                <a:latin typeface="Times New Roman" pitchFamily="18" charset="0"/>
                <a:ea typeface="Calibri"/>
                <a:cs typeface="Times New Roman" pitchFamily="18" charset="0"/>
              </a:rPr>
              <a:t>0</a:t>
            </a:r>
            <a:r>
              <a:rPr lang="en-US" sz="1400" b="1" i="1" baseline="-25000" dirty="0" smtClean="0">
                <a:solidFill>
                  <a:srgbClr val="414042">
                    <a:lumMod val="50000"/>
                  </a:srgbClr>
                </a:solidFill>
                <a:latin typeface="Times New Roman" pitchFamily="18" charset="0"/>
                <a:ea typeface="Calibri"/>
                <a:cs typeface="Times New Roman" pitchFamily="18" charset="0"/>
              </a:rPr>
              <a:t>,</a:t>
            </a:r>
            <a:r>
              <a:rPr lang="ru-RU" sz="1400" b="1" i="1" dirty="0" smtClean="0">
                <a:solidFill>
                  <a:srgbClr val="414042">
                    <a:lumMod val="50000"/>
                  </a:srgbClr>
                </a:solidFill>
                <a:latin typeface="Times New Roman" pitchFamily="18" charset="0"/>
                <a:ea typeface="Calibri"/>
                <a:cs typeface="Times New Roman" pitchFamily="18" charset="0"/>
              </a:rPr>
              <a:t>V</a:t>
            </a:r>
            <a:r>
              <a:rPr lang="ru-RU" sz="1400" b="1" i="1" baseline="-25000" dirty="0" smtClean="0">
                <a:solidFill>
                  <a:srgbClr val="414042">
                    <a:lumMod val="50000"/>
                  </a:srgbClr>
                </a:solidFill>
                <a:latin typeface="Times New Roman" pitchFamily="18" charset="0"/>
                <a:ea typeface="Calibri"/>
                <a:cs typeface="Times New Roman" pitchFamily="18" charset="0"/>
              </a:rPr>
              <a:t>0</a:t>
            </a:r>
            <a:endParaRPr lang="ru-RU" sz="1400" b="1" dirty="0">
              <a:solidFill>
                <a:srgbClr val="414042">
                  <a:lumMod val="50000"/>
                </a:srgbClr>
              </a:solidFill>
              <a:latin typeface="Times New Roman" pitchFamily="18" charset="0"/>
              <a:cs typeface="Times New Roman" pitchFamily="18" charset="0"/>
            </a:endParaRPr>
          </a:p>
        </p:txBody>
      </p:sp>
      <p:sp>
        <p:nvSpPr>
          <p:cNvPr id="13" name="Прямоугольник 12"/>
          <p:cNvSpPr/>
          <p:nvPr/>
        </p:nvSpPr>
        <p:spPr>
          <a:xfrm>
            <a:off x="8294560" y="2761374"/>
            <a:ext cx="898003" cy="307777"/>
          </a:xfrm>
          <a:prstGeom prst="rect">
            <a:avLst/>
          </a:prstGeom>
        </p:spPr>
        <p:txBody>
          <a:bodyPr wrap="none">
            <a:spAutoFit/>
          </a:bodyPr>
          <a:lstStyle/>
          <a:p>
            <a:r>
              <a:rPr lang="ru-RU" sz="1400" b="1" i="1" dirty="0" smtClean="0">
                <a:solidFill>
                  <a:srgbClr val="414042">
                    <a:lumMod val="50000"/>
                  </a:srgbClr>
                </a:solidFill>
                <a:latin typeface="Times New Roman" pitchFamily="18" charset="0"/>
                <a:ea typeface="Calibri"/>
                <a:cs typeface="Times New Roman" pitchFamily="18" charset="0"/>
              </a:rPr>
              <a:t>p</a:t>
            </a:r>
            <a:r>
              <a:rPr lang="ru-RU" sz="1400" b="1" i="1" baseline="-25000" dirty="0" smtClean="0">
                <a:solidFill>
                  <a:srgbClr val="414042">
                    <a:lumMod val="50000"/>
                  </a:srgbClr>
                </a:solidFill>
                <a:latin typeface="Times New Roman" pitchFamily="18" charset="0"/>
                <a:ea typeface="Calibri"/>
                <a:cs typeface="Times New Roman" pitchFamily="18" charset="0"/>
              </a:rPr>
              <a:t>1</a:t>
            </a:r>
            <a:r>
              <a:rPr lang="en-US" sz="1400" b="1" i="1" dirty="0" smtClean="0">
                <a:solidFill>
                  <a:srgbClr val="414042">
                    <a:lumMod val="50000"/>
                  </a:srgbClr>
                </a:solidFill>
                <a:latin typeface="Times New Roman" pitchFamily="18" charset="0"/>
                <a:ea typeface="Calibri"/>
                <a:cs typeface="Times New Roman" pitchFamily="18" charset="0"/>
              </a:rPr>
              <a:t>,</a:t>
            </a:r>
            <a:r>
              <a:rPr lang="ru-RU" sz="1400" b="1" i="1" dirty="0" smtClean="0">
                <a:solidFill>
                  <a:srgbClr val="414042">
                    <a:lumMod val="50000"/>
                  </a:srgbClr>
                </a:solidFill>
                <a:latin typeface="Times New Roman" pitchFamily="18" charset="0"/>
                <a:ea typeface="Calibri"/>
                <a:cs typeface="Times New Roman" pitchFamily="18" charset="0"/>
              </a:rPr>
              <a:t>V</a:t>
            </a:r>
            <a:r>
              <a:rPr lang="en-US" sz="1400" b="1" i="1" baseline="-25000" dirty="0" err="1" smtClean="0">
                <a:solidFill>
                  <a:srgbClr val="414042">
                    <a:lumMod val="50000"/>
                  </a:srgbClr>
                </a:solidFill>
                <a:latin typeface="Times New Roman" pitchFamily="18" charset="0"/>
                <a:ea typeface="Calibri"/>
                <a:cs typeface="Times New Roman" pitchFamily="18" charset="0"/>
              </a:rPr>
              <a:t>fr</a:t>
            </a:r>
            <a:r>
              <a:rPr lang="ru-RU" sz="1400" b="1" i="1" dirty="0" smtClean="0">
                <a:solidFill>
                  <a:srgbClr val="414042">
                    <a:lumMod val="50000"/>
                  </a:srgbClr>
                </a:solidFill>
                <a:latin typeface="Times New Roman" pitchFamily="18" charset="0"/>
                <a:ea typeface="Calibri"/>
                <a:cs typeface="Times New Roman" pitchFamily="18" charset="0"/>
              </a:rPr>
              <a:t>+V*</a:t>
            </a:r>
            <a:endParaRPr lang="ru-RU" sz="1400" b="1" dirty="0">
              <a:solidFill>
                <a:srgbClr val="414042">
                  <a:lumMod val="50000"/>
                </a:srgbClr>
              </a:solidFill>
              <a:latin typeface="Times New Roman" pitchFamily="18" charset="0"/>
              <a:cs typeface="Times New Roman" pitchFamily="18" charset="0"/>
            </a:endParaRPr>
          </a:p>
        </p:txBody>
      </p:sp>
      <p:sp>
        <p:nvSpPr>
          <p:cNvPr id="14" name="Прямоугольник 13"/>
          <p:cNvSpPr/>
          <p:nvPr/>
        </p:nvSpPr>
        <p:spPr>
          <a:xfrm>
            <a:off x="1095390" y="3050135"/>
            <a:ext cx="2831224" cy="307777"/>
          </a:xfrm>
          <a:prstGeom prst="rect">
            <a:avLst/>
          </a:prstGeom>
        </p:spPr>
        <p:txBody>
          <a:bodyPr wrap="none">
            <a:spAutoFit/>
          </a:bodyPr>
          <a:lstStyle/>
          <a:p>
            <a:pPr algn="just"/>
            <a:r>
              <a:rPr lang="en-US" sz="1200" dirty="0">
                <a:latin typeface="Arial" pitchFamily="34" charset="0"/>
                <a:ea typeface="Calibri"/>
                <a:cs typeface="Arial" pitchFamily="34" charset="0"/>
              </a:rPr>
              <a:t>where </a:t>
            </a:r>
            <a:r>
              <a:rPr lang="en-US" sz="1400" i="1" dirty="0">
                <a:latin typeface="Times New Roman" panose="02020603050405020304" pitchFamily="18" charset="0"/>
                <a:ea typeface="Calibri"/>
                <a:cs typeface="Times New Roman" panose="02020603050405020304" pitchFamily="18" charset="0"/>
              </a:rPr>
              <a:t>V*</a:t>
            </a:r>
            <a:r>
              <a:rPr lang="en-US" sz="1200" dirty="0">
                <a:latin typeface="Arial" pitchFamily="34" charset="0"/>
                <a:ea typeface="Calibri"/>
                <a:cs typeface="Arial" pitchFamily="34" charset="0"/>
              </a:rPr>
              <a:t> is the volume of </a:t>
            </a:r>
            <a:r>
              <a:rPr lang="en-US" sz="1200" dirty="0" smtClean="0">
                <a:latin typeface="Arial" pitchFamily="34" charset="0"/>
                <a:ea typeface="Calibri"/>
                <a:cs typeface="Arial" pitchFamily="34" charset="0"/>
              </a:rPr>
              <a:t>the pipeline</a:t>
            </a:r>
            <a:r>
              <a:rPr lang="en-US" sz="1200" dirty="0" smtClean="0">
                <a:latin typeface="Arial" pitchFamily="34" charset="0"/>
                <a:ea typeface="Calibri"/>
                <a:cs typeface="Arial" pitchFamily="34" charset="0"/>
              </a:rPr>
              <a:t>.</a:t>
            </a:r>
            <a:endParaRPr lang="ru-RU" sz="1200" dirty="0">
              <a:latin typeface="Arial" pitchFamily="34" charset="0"/>
              <a:cs typeface="Arial" pitchFamily="34" charset="0"/>
            </a:endParaRPr>
          </a:p>
        </p:txBody>
      </p:sp>
      <p:sp>
        <p:nvSpPr>
          <p:cNvPr id="15" name="TextBox 14"/>
          <p:cNvSpPr txBox="1"/>
          <p:nvPr/>
        </p:nvSpPr>
        <p:spPr>
          <a:xfrm>
            <a:off x="7334662" y="2652160"/>
            <a:ext cx="793311" cy="400110"/>
          </a:xfrm>
          <a:prstGeom prst="rect">
            <a:avLst/>
          </a:prstGeom>
          <a:noFill/>
        </p:spPr>
        <p:txBody>
          <a:bodyPr wrap="square" rtlCol="0">
            <a:spAutoFit/>
          </a:bodyPr>
          <a:lstStyle/>
          <a:p>
            <a:pPr algn="ctr"/>
            <a:r>
              <a:rPr lang="en-US" sz="1000" b="1" dirty="0" smtClean="0">
                <a:solidFill>
                  <a:srgbClr val="414042">
                    <a:lumMod val="50000"/>
                  </a:srgbClr>
                </a:solidFill>
                <a:latin typeface="Arial" pitchFamily="34" charset="0"/>
                <a:cs typeface="Arial" pitchFamily="34" charset="0"/>
              </a:rPr>
              <a:t>Valve</a:t>
            </a:r>
          </a:p>
          <a:p>
            <a:pPr algn="ctr"/>
            <a:r>
              <a:rPr lang="en-US" sz="1000" b="1" dirty="0" smtClean="0">
                <a:solidFill>
                  <a:srgbClr val="414042">
                    <a:lumMod val="50000"/>
                  </a:srgbClr>
                </a:solidFill>
                <a:latin typeface="Arial" pitchFamily="34" charset="0"/>
                <a:cs typeface="Arial" pitchFamily="34" charset="0"/>
              </a:rPr>
              <a:t>Closed</a:t>
            </a:r>
            <a:endParaRPr lang="ru-RU" sz="1000" b="1" dirty="0">
              <a:solidFill>
                <a:srgbClr val="414042">
                  <a:lumMod val="50000"/>
                </a:srgbClr>
              </a:solidFill>
              <a:latin typeface="Arial" pitchFamily="34" charset="0"/>
              <a:cs typeface="Arial" pitchFamily="34" charset="0"/>
            </a:endParaRPr>
          </a:p>
        </p:txBody>
      </p:sp>
      <p:graphicFrame>
        <p:nvGraphicFramePr>
          <p:cNvPr id="16" name="Таблица 15"/>
          <p:cNvGraphicFramePr>
            <a:graphicFrameLocks noGrp="1"/>
          </p:cNvGraphicFramePr>
          <p:nvPr>
            <p:extLst>
              <p:ext uri="{D42A27DB-BD31-4B8C-83A1-F6EECF244321}">
                <p14:modId xmlns:p14="http://schemas.microsoft.com/office/powerpoint/2010/main" val="1116610899"/>
              </p:ext>
            </p:extLst>
          </p:nvPr>
        </p:nvGraphicFramePr>
        <p:xfrm>
          <a:off x="1095429" y="3353837"/>
          <a:ext cx="4492818" cy="225489"/>
        </p:xfrm>
        <a:graphic>
          <a:graphicData uri="http://schemas.openxmlformats.org/drawingml/2006/table">
            <a:tbl>
              <a:tblPr/>
              <a:tblGrid>
                <a:gridCol w="3906458">
                  <a:extLst>
                    <a:ext uri="{9D8B030D-6E8A-4147-A177-3AD203B41FA5}">
                      <a16:colId xmlns:a16="http://schemas.microsoft.com/office/drawing/2014/main" val="20000"/>
                    </a:ext>
                  </a:extLst>
                </a:gridCol>
                <a:gridCol w="58636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400" i="1" dirty="0" smtClean="0">
                          <a:solidFill>
                            <a:schemeClr val="tx1"/>
                          </a:solidFill>
                          <a:latin typeface="Times New Roman"/>
                          <a:ea typeface="Calibri"/>
                          <a:cs typeface="Times New Roman"/>
                        </a:rPr>
                        <a:t>p</a:t>
                      </a:r>
                      <a:r>
                        <a:rPr lang="ru-RU" sz="1400" i="1" baseline="-25000" dirty="0" smtClean="0">
                          <a:solidFill>
                            <a:schemeClr val="tx1"/>
                          </a:solidFill>
                          <a:latin typeface="Times New Roman"/>
                          <a:ea typeface="Calibri"/>
                          <a:cs typeface="Times New Roman"/>
                        </a:rPr>
                        <a:t>2</a:t>
                      </a:r>
                      <a:r>
                        <a:rPr lang="ru-RU" sz="1400" i="1" dirty="0" smtClean="0">
                          <a:solidFill>
                            <a:schemeClr val="tx1"/>
                          </a:solidFill>
                          <a:latin typeface="Times New Roman"/>
                          <a:ea typeface="Calibri"/>
                          <a:cs typeface="Times New Roman"/>
                        </a:rPr>
                        <a:t>(V</a:t>
                      </a:r>
                      <a:r>
                        <a:rPr lang="en-US" sz="1400" i="1" baseline="-25000" dirty="0" smtClean="0">
                          <a:solidFill>
                            <a:schemeClr val="tx1"/>
                          </a:solidFill>
                          <a:latin typeface="Times New Roman"/>
                          <a:ea typeface="Calibri"/>
                          <a:cs typeface="Times New Roman"/>
                        </a:rPr>
                        <a:t>fr</a:t>
                      </a:r>
                      <a:r>
                        <a:rPr lang="ru-RU" sz="1400" i="1" dirty="0" smtClean="0">
                          <a:solidFill>
                            <a:schemeClr val="tx1"/>
                          </a:solidFill>
                          <a:latin typeface="Times New Roman"/>
                          <a:ea typeface="Calibri"/>
                          <a:cs typeface="Times New Roman"/>
                        </a:rPr>
                        <a:t>+V</a:t>
                      </a:r>
                      <a:r>
                        <a:rPr lang="ru-RU" sz="1400" i="1" dirty="0">
                          <a:solidFill>
                            <a:schemeClr val="tx1"/>
                          </a:solidFill>
                          <a:latin typeface="Times New Roman"/>
                          <a:ea typeface="Calibri"/>
                          <a:cs typeface="Times New Roman"/>
                        </a:rPr>
                        <a:t>*+V</a:t>
                      </a:r>
                      <a:r>
                        <a:rPr lang="ru-RU" sz="1400" i="1" baseline="-25000" dirty="0">
                          <a:solidFill>
                            <a:schemeClr val="tx1"/>
                          </a:solidFill>
                          <a:latin typeface="Times New Roman"/>
                          <a:ea typeface="Calibri"/>
                          <a:cs typeface="Times New Roman"/>
                        </a:rPr>
                        <a:t>0</a:t>
                      </a:r>
                      <a:r>
                        <a:rPr lang="ru-RU" sz="1400" i="1" dirty="0">
                          <a:solidFill>
                            <a:schemeClr val="tx1"/>
                          </a:solidFill>
                          <a:latin typeface="Times New Roman"/>
                          <a:ea typeface="Calibri"/>
                          <a:cs typeface="Times New Roman"/>
                        </a:rPr>
                        <a:t>)=</a:t>
                      </a:r>
                      <a:r>
                        <a:rPr lang="ru-RU" sz="1400" i="1" dirty="0" smtClean="0">
                          <a:solidFill>
                            <a:schemeClr val="tx1"/>
                          </a:solidFill>
                          <a:latin typeface="Times New Roman"/>
                          <a:ea typeface="Calibri"/>
                          <a:cs typeface="Times New Roman"/>
                        </a:rPr>
                        <a:t>ν</a:t>
                      </a:r>
                      <a:r>
                        <a:rPr lang="ru-RU" sz="1400" i="1" baseline="-25000" dirty="0" smtClean="0">
                          <a:solidFill>
                            <a:schemeClr val="tx1"/>
                          </a:solidFill>
                          <a:latin typeface="Times New Roman"/>
                          <a:ea typeface="Calibri"/>
                          <a:cs typeface="Times New Roman"/>
                        </a:rPr>
                        <a:t>2</a:t>
                      </a:r>
                      <a:r>
                        <a:rPr lang="ru-RU" sz="1400" i="1" dirty="0" smtClean="0">
                          <a:solidFill>
                            <a:schemeClr val="tx1"/>
                          </a:solidFill>
                          <a:latin typeface="Times New Roman"/>
                          <a:ea typeface="Calibri"/>
                          <a:cs typeface="Times New Roman"/>
                        </a:rPr>
                        <a:t>RT</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200" dirty="0" smtClean="0">
                          <a:solidFill>
                            <a:schemeClr val="tx1"/>
                          </a:solidFill>
                          <a:latin typeface="Arial" pitchFamily="34" charset="0"/>
                          <a:ea typeface="Calibri"/>
                          <a:cs typeface="Arial" pitchFamily="34" charset="0"/>
                        </a:rPr>
                        <a:t>(3)</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7" name="Таблица 16"/>
          <p:cNvGraphicFramePr>
            <a:graphicFrameLocks noGrp="1"/>
          </p:cNvGraphicFramePr>
          <p:nvPr>
            <p:extLst>
              <p:ext uri="{D42A27DB-BD31-4B8C-83A1-F6EECF244321}">
                <p14:modId xmlns:p14="http://schemas.microsoft.com/office/powerpoint/2010/main" val="1008387692"/>
              </p:ext>
            </p:extLst>
          </p:nvPr>
        </p:nvGraphicFramePr>
        <p:xfrm>
          <a:off x="998169" y="4013219"/>
          <a:ext cx="4506086" cy="229807"/>
        </p:xfrm>
        <a:graphic>
          <a:graphicData uri="http://schemas.openxmlformats.org/drawingml/2006/table">
            <a:tbl>
              <a:tblPr/>
              <a:tblGrid>
                <a:gridCol w="4101093">
                  <a:extLst>
                    <a:ext uri="{9D8B030D-6E8A-4147-A177-3AD203B41FA5}">
                      <a16:colId xmlns:a16="http://schemas.microsoft.com/office/drawing/2014/main" val="20000"/>
                    </a:ext>
                  </a:extLst>
                </a:gridCol>
                <a:gridCol w="404993">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400" i="1" dirty="0">
                          <a:solidFill>
                            <a:schemeClr val="tx1"/>
                          </a:solidFill>
                          <a:latin typeface="Times New Roman"/>
                          <a:ea typeface="Calibri"/>
                          <a:cs typeface="Times New Roman"/>
                        </a:rPr>
                        <a:t>ν</a:t>
                      </a:r>
                      <a:r>
                        <a:rPr lang="ru-RU" sz="1400" i="1" baseline="-25000" dirty="0">
                          <a:solidFill>
                            <a:schemeClr val="tx1"/>
                          </a:solidFill>
                          <a:latin typeface="Times New Roman"/>
                          <a:ea typeface="Calibri"/>
                          <a:cs typeface="Times New Roman"/>
                        </a:rPr>
                        <a:t>2</a:t>
                      </a:r>
                      <a:r>
                        <a:rPr lang="ru-RU" sz="1400" i="1" dirty="0">
                          <a:solidFill>
                            <a:schemeClr val="tx1"/>
                          </a:solidFill>
                          <a:latin typeface="Times New Roman"/>
                          <a:ea typeface="Calibri"/>
                          <a:cs typeface="Times New Roman"/>
                        </a:rPr>
                        <a:t>=ν</a:t>
                      </a:r>
                      <a:r>
                        <a:rPr lang="ru-RU" sz="1400" i="1" baseline="-25000" dirty="0">
                          <a:solidFill>
                            <a:schemeClr val="tx1"/>
                          </a:solidFill>
                          <a:latin typeface="Times New Roman"/>
                          <a:ea typeface="Calibri"/>
                          <a:cs typeface="Times New Roman"/>
                        </a:rPr>
                        <a:t>0</a:t>
                      </a:r>
                      <a:r>
                        <a:rPr lang="ru-RU" sz="1400" i="1" dirty="0">
                          <a:solidFill>
                            <a:schemeClr val="tx1"/>
                          </a:solidFill>
                          <a:latin typeface="Times New Roman"/>
                          <a:ea typeface="Calibri"/>
                          <a:cs typeface="Times New Roman"/>
                        </a:rPr>
                        <a:t>+ν</a:t>
                      </a:r>
                      <a:r>
                        <a:rPr lang="ru-RU" sz="1400" i="1" baseline="-25000" dirty="0">
                          <a:solidFill>
                            <a:schemeClr val="tx1"/>
                          </a:solidFill>
                          <a:latin typeface="Times New Roman"/>
                          <a:ea typeface="Calibri"/>
                          <a:cs typeface="Times New Roman"/>
                        </a:rPr>
                        <a:t>1</a:t>
                      </a:r>
                      <a:endParaRPr lang="ru-RU" sz="1100" dirty="0">
                        <a:solidFill>
                          <a:schemeClr val="tx1"/>
                        </a:solidFill>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200" dirty="0" smtClean="0">
                          <a:solidFill>
                            <a:schemeClr val="tx1"/>
                          </a:solidFill>
                          <a:latin typeface="Arial" pitchFamily="34" charset="0"/>
                          <a:ea typeface="Calibri"/>
                          <a:cs typeface="Arial" pitchFamily="34" charset="0"/>
                        </a:rPr>
                        <a:t>(4)</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18" name="Рисунок 17" descr="C:\Users\RAAleksandrov\Desktop\Аргон 37 (ТКАС 8)\Отчеты\Схема макета 2.png"/>
          <p:cNvPicPr>
            <a:picLocks noChangeAspect="1"/>
          </p:cNvPicPr>
          <p:nvPr/>
        </p:nvPicPr>
        <p:blipFill>
          <a:blip r:embed="rId2" cstate="print"/>
          <a:srcRect/>
          <a:stretch>
            <a:fillRect/>
          </a:stretch>
        </p:blipFill>
        <p:spPr bwMode="auto">
          <a:xfrm>
            <a:off x="5964551" y="4063848"/>
            <a:ext cx="4340444" cy="2232000"/>
          </a:xfrm>
          <a:prstGeom prst="rect">
            <a:avLst/>
          </a:prstGeom>
          <a:noFill/>
          <a:ln w="9525">
            <a:noFill/>
            <a:miter lim="800000"/>
            <a:headEnd/>
            <a:tailEnd/>
          </a:ln>
        </p:spPr>
      </p:pic>
      <p:sp>
        <p:nvSpPr>
          <p:cNvPr id="19" name="Прямоугольник 18"/>
          <p:cNvSpPr/>
          <p:nvPr/>
        </p:nvSpPr>
        <p:spPr>
          <a:xfrm>
            <a:off x="8369479" y="4878110"/>
            <a:ext cx="1225015"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400" b="1" i="1" u="none" strike="noStrike" kern="0" cap="none" spc="0" normalizeH="0" baseline="0" noProof="0" dirty="0" smtClean="0">
                <a:ln>
                  <a:noFill/>
                </a:ln>
                <a:solidFill>
                  <a:srgbClr val="414042">
                    <a:lumMod val="50000"/>
                  </a:srgbClr>
                </a:solidFill>
                <a:effectLst/>
                <a:uLnTx/>
                <a:uFillTx/>
                <a:latin typeface="Times New Roman" pitchFamily="18" charset="0"/>
                <a:ea typeface="Calibri"/>
                <a:cs typeface="Times New Roman" pitchFamily="18" charset="0"/>
              </a:rPr>
              <a:t>p</a:t>
            </a:r>
            <a:r>
              <a:rPr kumimoji="0" lang="ru-RU" sz="1400" b="1" i="1" u="none" strike="noStrike" kern="0" cap="none" spc="0" normalizeH="0" baseline="-25000" noProof="0" dirty="0" smtClean="0">
                <a:ln>
                  <a:noFill/>
                </a:ln>
                <a:solidFill>
                  <a:srgbClr val="414042">
                    <a:lumMod val="50000"/>
                  </a:srgbClr>
                </a:solidFill>
                <a:effectLst/>
                <a:uLnTx/>
                <a:uFillTx/>
                <a:latin typeface="Times New Roman" pitchFamily="18" charset="0"/>
                <a:ea typeface="Calibri"/>
                <a:cs typeface="Times New Roman" pitchFamily="18" charset="0"/>
              </a:rPr>
              <a:t>2</a:t>
            </a:r>
            <a:r>
              <a:rPr kumimoji="0" lang="en-US" sz="1400" b="1" i="1" u="none" strike="noStrike" kern="0" cap="none" spc="0" normalizeH="0" baseline="0" noProof="0" dirty="0" smtClean="0">
                <a:ln>
                  <a:noFill/>
                </a:ln>
                <a:solidFill>
                  <a:srgbClr val="414042">
                    <a:lumMod val="50000"/>
                  </a:srgbClr>
                </a:solidFill>
                <a:effectLst/>
                <a:uLnTx/>
                <a:uFillTx/>
                <a:latin typeface="Times New Roman" pitchFamily="18" charset="0"/>
                <a:ea typeface="Calibri"/>
                <a:cs typeface="Times New Roman" pitchFamily="18" charset="0"/>
              </a:rPr>
              <a:t>,</a:t>
            </a:r>
            <a:r>
              <a:rPr kumimoji="0" lang="ru-RU" sz="1400" b="1" i="1" u="none" strike="noStrike" kern="0" cap="none" spc="0" normalizeH="0" baseline="0" noProof="0" dirty="0" smtClean="0">
                <a:ln>
                  <a:noFill/>
                </a:ln>
                <a:solidFill>
                  <a:srgbClr val="414042">
                    <a:lumMod val="50000"/>
                  </a:srgbClr>
                </a:solidFill>
                <a:effectLst/>
                <a:uLnTx/>
                <a:uFillTx/>
                <a:latin typeface="Times New Roman"/>
                <a:ea typeface="Calibri"/>
                <a:cs typeface="Times New Roman"/>
              </a:rPr>
              <a:t> V</a:t>
            </a:r>
            <a:r>
              <a:rPr lang="en-US" sz="1400" b="1" i="1" kern="0" baseline="-25000" dirty="0" smtClean="0">
                <a:solidFill>
                  <a:srgbClr val="414042">
                    <a:lumMod val="50000"/>
                  </a:srgbClr>
                </a:solidFill>
                <a:latin typeface="Times New Roman"/>
                <a:ea typeface="Calibri"/>
                <a:cs typeface="Times New Roman"/>
              </a:rPr>
              <a:t>fr</a:t>
            </a:r>
            <a:r>
              <a:rPr kumimoji="0" lang="ru-RU" sz="1400" b="1" i="1" u="none" strike="noStrike" kern="0" cap="none" spc="0" normalizeH="0" baseline="0" noProof="0" dirty="0" smtClean="0">
                <a:ln>
                  <a:noFill/>
                </a:ln>
                <a:solidFill>
                  <a:srgbClr val="414042">
                    <a:lumMod val="50000"/>
                  </a:srgbClr>
                </a:solidFill>
                <a:effectLst/>
                <a:uLnTx/>
                <a:uFillTx/>
                <a:latin typeface="Times New Roman"/>
                <a:ea typeface="Calibri"/>
                <a:cs typeface="Times New Roman"/>
              </a:rPr>
              <a:t>+V*+V</a:t>
            </a:r>
            <a:r>
              <a:rPr kumimoji="0" lang="ru-RU" sz="1400" b="1" i="1" u="none" strike="noStrike" kern="0" cap="none" spc="0" normalizeH="0" baseline="-25000" noProof="0" dirty="0" smtClean="0">
                <a:ln>
                  <a:noFill/>
                </a:ln>
                <a:solidFill>
                  <a:srgbClr val="414042">
                    <a:lumMod val="50000"/>
                  </a:srgbClr>
                </a:solidFill>
                <a:effectLst/>
                <a:uLnTx/>
                <a:uFillTx/>
                <a:latin typeface="Times New Roman"/>
                <a:ea typeface="Calibri"/>
                <a:cs typeface="Times New Roman"/>
              </a:rPr>
              <a:t>0</a:t>
            </a:r>
            <a:endParaRPr kumimoji="0" lang="ru-RU" sz="1400" b="1" i="0" u="none" strike="noStrike" kern="0" cap="none" spc="0" normalizeH="0" baseline="0" noProof="0" dirty="0" smtClean="0">
              <a:ln>
                <a:noFill/>
              </a:ln>
              <a:solidFill>
                <a:srgbClr val="414042">
                  <a:lumMod val="50000"/>
                </a:srgbClr>
              </a:solidFill>
              <a:effectLst/>
              <a:uLnTx/>
              <a:uFillTx/>
            </a:endParaRPr>
          </a:p>
        </p:txBody>
      </p:sp>
      <p:sp>
        <p:nvSpPr>
          <p:cNvPr id="20" name="TextBox 19"/>
          <p:cNvSpPr txBox="1"/>
          <p:nvPr/>
        </p:nvSpPr>
        <p:spPr>
          <a:xfrm>
            <a:off x="7371508" y="4862231"/>
            <a:ext cx="763265" cy="400110"/>
          </a:xfrm>
          <a:prstGeom prst="rect">
            <a:avLst/>
          </a:prstGeom>
          <a:noFill/>
        </p:spPr>
        <p:txBody>
          <a:bodyPr wrap="square" rtlCol="0">
            <a:spAutoFit/>
          </a:bodyPr>
          <a:lstStyle/>
          <a:p>
            <a:pPr algn="ctr"/>
            <a:r>
              <a:rPr lang="en-US" sz="1000" b="1" dirty="0">
                <a:solidFill>
                  <a:srgbClr val="414042">
                    <a:lumMod val="50000"/>
                  </a:srgbClr>
                </a:solidFill>
                <a:latin typeface="Arial" pitchFamily="34" charset="0"/>
                <a:cs typeface="Arial" pitchFamily="34" charset="0"/>
              </a:rPr>
              <a:t>Valve</a:t>
            </a:r>
          </a:p>
          <a:p>
            <a:pPr algn="ctr"/>
            <a:r>
              <a:rPr lang="en-US" sz="1000" b="1" dirty="0" smtClean="0">
                <a:solidFill>
                  <a:srgbClr val="414042">
                    <a:lumMod val="50000"/>
                  </a:srgbClr>
                </a:solidFill>
                <a:latin typeface="Arial" pitchFamily="34" charset="0"/>
                <a:cs typeface="Arial" pitchFamily="34" charset="0"/>
              </a:rPr>
              <a:t>Open</a:t>
            </a:r>
            <a:endParaRPr lang="en-US" sz="1000" b="1" dirty="0">
              <a:solidFill>
                <a:srgbClr val="414042">
                  <a:lumMod val="50000"/>
                </a:srgbClr>
              </a:solidFill>
              <a:latin typeface="Arial" pitchFamily="34" charset="0"/>
              <a:cs typeface="Arial" pitchFamily="34" charset="0"/>
            </a:endParaRPr>
          </a:p>
        </p:txBody>
      </p:sp>
      <p:sp>
        <p:nvSpPr>
          <p:cNvPr id="21" name="Прямоугольник 20"/>
          <p:cNvSpPr/>
          <p:nvPr/>
        </p:nvSpPr>
        <p:spPr>
          <a:xfrm>
            <a:off x="951431" y="3614063"/>
            <a:ext cx="4572000" cy="461665"/>
          </a:xfrm>
          <a:prstGeom prst="rect">
            <a:avLst/>
          </a:prstGeom>
        </p:spPr>
        <p:txBody>
          <a:bodyPr>
            <a:spAutoFit/>
          </a:bodyPr>
          <a:lstStyle/>
          <a:p>
            <a:r>
              <a:rPr lang="en-US" sz="1200" dirty="0">
                <a:latin typeface="Arial" pitchFamily="34" charset="0"/>
                <a:ea typeface="Calibri"/>
                <a:cs typeface="Arial" pitchFamily="34" charset="0"/>
              </a:rPr>
              <a:t>Due to the assumption of the absence of helium sorption in the system:</a:t>
            </a:r>
            <a:endParaRPr lang="ru-RU" sz="1200" dirty="0">
              <a:latin typeface="Arial" pitchFamily="34" charset="0"/>
              <a:cs typeface="Arial" pitchFamily="34" charset="0"/>
            </a:endParaRPr>
          </a:p>
        </p:txBody>
      </p:sp>
      <p:sp>
        <p:nvSpPr>
          <p:cNvPr id="22" name="Прямоугольник 21"/>
          <p:cNvSpPr/>
          <p:nvPr/>
        </p:nvSpPr>
        <p:spPr>
          <a:xfrm>
            <a:off x="961973" y="5141511"/>
            <a:ext cx="4572000" cy="461665"/>
          </a:xfrm>
          <a:prstGeom prst="rect">
            <a:avLst/>
          </a:prstGeom>
        </p:spPr>
        <p:txBody>
          <a:bodyPr>
            <a:spAutoFit/>
          </a:bodyPr>
          <a:lstStyle/>
          <a:p>
            <a:r>
              <a:rPr lang="en-US" sz="1200" dirty="0">
                <a:latin typeface="Arial" pitchFamily="34" charset="0"/>
                <a:ea typeface="Calibri"/>
                <a:cs typeface="Arial" pitchFamily="34" charset="0"/>
              </a:rPr>
              <a:t>The law of conservation of the amount of matter under the assumption of gas adsorption:</a:t>
            </a:r>
            <a:endParaRPr lang="ru-RU" sz="1200" dirty="0">
              <a:latin typeface="Arial" pitchFamily="34" charset="0"/>
              <a:cs typeface="Arial" pitchFamily="34" charset="0"/>
            </a:endParaRPr>
          </a:p>
        </p:txBody>
      </p:sp>
      <p:sp>
        <p:nvSpPr>
          <p:cNvPr id="23" name="Прямоугольник 22"/>
          <p:cNvSpPr/>
          <p:nvPr/>
        </p:nvSpPr>
        <p:spPr>
          <a:xfrm>
            <a:off x="967315" y="4251902"/>
            <a:ext cx="4572000" cy="492443"/>
          </a:xfrm>
          <a:prstGeom prst="rect">
            <a:avLst/>
          </a:prstGeom>
        </p:spPr>
        <p:txBody>
          <a:bodyPr>
            <a:spAutoFit/>
          </a:bodyPr>
          <a:lstStyle/>
          <a:p>
            <a:r>
              <a:rPr lang="en-US" sz="1200" dirty="0">
                <a:latin typeface="Arial" pitchFamily="34" charset="0"/>
                <a:cs typeface="Arial" pitchFamily="34" charset="0"/>
              </a:rPr>
              <a:t>From formulas (1)-(4), an expression is obtained for the free volume</a:t>
            </a:r>
            <a:r>
              <a:rPr lang="ru-RU" sz="1200" dirty="0" smtClean="0">
                <a:latin typeface="Arial" pitchFamily="34" charset="0"/>
                <a:cs typeface="Arial" pitchFamily="34" charset="0"/>
              </a:rPr>
              <a:t> </a:t>
            </a:r>
            <a:r>
              <a:rPr lang="ru-RU" sz="1400" i="1" dirty="0" smtClean="0">
                <a:latin typeface="Times New Roman" pitchFamily="18" charset="0"/>
                <a:cs typeface="Times New Roman" pitchFamily="18" charset="0"/>
              </a:rPr>
              <a:t>V</a:t>
            </a:r>
            <a:r>
              <a:rPr lang="en-US" sz="1400" i="1" baseline="-25000" dirty="0" smtClean="0">
                <a:latin typeface="Times New Roman" pitchFamily="18" charset="0"/>
                <a:cs typeface="Times New Roman" pitchFamily="18" charset="0"/>
              </a:rPr>
              <a:t>fr</a:t>
            </a:r>
            <a:r>
              <a:rPr lang="ru-RU" sz="1200" dirty="0" smtClean="0">
                <a:latin typeface="Arial" pitchFamily="34" charset="0"/>
                <a:cs typeface="Arial" pitchFamily="34" charset="0"/>
              </a:rPr>
              <a:t>:</a:t>
            </a:r>
            <a:endParaRPr lang="ru-RU" sz="1200" dirty="0">
              <a:latin typeface="Arial" pitchFamily="34" charset="0"/>
              <a:cs typeface="Arial" pitchFamily="34" charset="0"/>
            </a:endParaRPr>
          </a:p>
        </p:txBody>
      </p:sp>
      <p:graphicFrame>
        <p:nvGraphicFramePr>
          <p:cNvPr id="24" name="Таблица 23"/>
          <p:cNvGraphicFramePr>
            <a:graphicFrameLocks noGrp="1"/>
          </p:cNvGraphicFramePr>
          <p:nvPr>
            <p:extLst>
              <p:ext uri="{D42A27DB-BD31-4B8C-83A1-F6EECF244321}">
                <p14:modId xmlns:p14="http://schemas.microsoft.com/office/powerpoint/2010/main" val="1544054514"/>
              </p:ext>
            </p:extLst>
          </p:nvPr>
        </p:nvGraphicFramePr>
        <p:xfrm>
          <a:off x="1063056" y="5606809"/>
          <a:ext cx="4623044" cy="229807"/>
        </p:xfrm>
        <a:graphic>
          <a:graphicData uri="http://schemas.openxmlformats.org/drawingml/2006/table">
            <a:tbl>
              <a:tblPr/>
              <a:tblGrid>
                <a:gridCol w="3836234">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400" i="1" dirty="0" smtClean="0">
                          <a:solidFill>
                            <a:schemeClr val="tx1">
                              <a:lumMod val="50000"/>
                            </a:schemeClr>
                          </a:solidFill>
                          <a:latin typeface="Times New Roman"/>
                          <a:ea typeface="Calibri"/>
                          <a:cs typeface="Times New Roman"/>
                        </a:rPr>
                        <a:t> </a:t>
                      </a:r>
                      <a:r>
                        <a:rPr lang="ru-RU" sz="1400" i="1" dirty="0" smtClean="0">
                          <a:solidFill>
                            <a:schemeClr val="tx1"/>
                          </a:solidFill>
                          <a:latin typeface="Times New Roman"/>
                          <a:ea typeface="Calibri"/>
                          <a:cs typeface="Times New Roman"/>
                        </a:rPr>
                        <a:t>ν</a:t>
                      </a:r>
                      <a:r>
                        <a:rPr lang="ru-RU" sz="1400" i="1" baseline="-25000" dirty="0" smtClean="0">
                          <a:solidFill>
                            <a:schemeClr val="tx1"/>
                          </a:solidFill>
                          <a:latin typeface="Times New Roman"/>
                          <a:ea typeface="Calibri"/>
                          <a:cs typeface="Times New Roman"/>
                        </a:rPr>
                        <a:t>0</a:t>
                      </a:r>
                      <a:r>
                        <a:rPr lang="ru-RU" sz="1400" i="1" dirty="0" smtClean="0">
                          <a:solidFill>
                            <a:schemeClr val="tx1"/>
                          </a:solidFill>
                          <a:latin typeface="Times New Roman"/>
                          <a:ea typeface="Calibri"/>
                          <a:cs typeface="Times New Roman"/>
                        </a:rPr>
                        <a:t>+ν</a:t>
                      </a:r>
                      <a:r>
                        <a:rPr lang="ru-RU" sz="1400" i="1" baseline="-25000" dirty="0" smtClean="0">
                          <a:solidFill>
                            <a:schemeClr val="tx1"/>
                          </a:solidFill>
                          <a:latin typeface="Times New Roman"/>
                          <a:ea typeface="Calibri"/>
                          <a:cs typeface="Times New Roman"/>
                        </a:rPr>
                        <a:t>1</a:t>
                      </a:r>
                      <a:r>
                        <a:rPr lang="ru-RU" sz="1400" i="1" dirty="0" smtClean="0">
                          <a:solidFill>
                            <a:schemeClr val="tx1"/>
                          </a:solidFill>
                          <a:latin typeface="Times New Roman"/>
                          <a:ea typeface="Calibri"/>
                          <a:cs typeface="Times New Roman"/>
                        </a:rPr>
                        <a:t>=ν</a:t>
                      </a:r>
                      <a:r>
                        <a:rPr lang="ru-RU" sz="1400" i="1" baseline="-25000" dirty="0" smtClean="0">
                          <a:solidFill>
                            <a:schemeClr val="tx1"/>
                          </a:solidFill>
                          <a:latin typeface="Times New Roman"/>
                          <a:ea typeface="Calibri"/>
                          <a:cs typeface="Times New Roman"/>
                        </a:rPr>
                        <a:t>2</a:t>
                      </a:r>
                      <a:r>
                        <a:rPr lang="ru-RU" sz="1400" i="1" dirty="0" smtClean="0">
                          <a:solidFill>
                            <a:schemeClr val="tx1"/>
                          </a:solidFill>
                          <a:latin typeface="Times New Roman"/>
                          <a:ea typeface="Calibri"/>
                          <a:cs typeface="Times New Roman"/>
                        </a:rPr>
                        <a:t>+ν</a:t>
                      </a:r>
                      <a:r>
                        <a:rPr lang="en-US" sz="1400" i="1" baseline="-25000" dirty="0" smtClean="0">
                          <a:solidFill>
                            <a:schemeClr val="tx1"/>
                          </a:solidFill>
                          <a:latin typeface="Times New Roman"/>
                          <a:ea typeface="Calibri"/>
                          <a:cs typeface="Times New Roman"/>
                        </a:rPr>
                        <a:t>ads</a:t>
                      </a:r>
                      <a:endParaRPr lang="ru-RU" sz="1100" dirty="0">
                        <a:solidFill>
                          <a:schemeClr val="tx1"/>
                        </a:solidFill>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200" dirty="0">
                          <a:solidFill>
                            <a:schemeClr val="tx1"/>
                          </a:solidFill>
                          <a:latin typeface="Arial" pitchFamily="34" charset="0"/>
                          <a:ea typeface="Calibri"/>
                          <a:cs typeface="Arial" pitchFamily="34" charset="0"/>
                        </a:rPr>
                        <a:t>(6)</a:t>
                      </a: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5" name="Прямоугольник 24"/>
          <p:cNvSpPr/>
          <p:nvPr/>
        </p:nvSpPr>
        <p:spPr>
          <a:xfrm>
            <a:off x="997780" y="5855750"/>
            <a:ext cx="2131289" cy="276999"/>
          </a:xfrm>
          <a:prstGeom prst="rect">
            <a:avLst/>
          </a:prstGeom>
        </p:spPr>
        <p:txBody>
          <a:bodyPr wrap="none">
            <a:spAutoFit/>
          </a:bodyPr>
          <a:lstStyle/>
          <a:p>
            <a:r>
              <a:rPr lang="en-US" sz="1200" dirty="0">
                <a:latin typeface="Arial" pitchFamily="34" charset="0"/>
                <a:cs typeface="Arial" pitchFamily="34" charset="0"/>
              </a:rPr>
              <a:t>Taking into account (1) – (3):</a:t>
            </a:r>
            <a:endParaRPr lang="ru-RU" sz="1200" dirty="0">
              <a:latin typeface="Arial" pitchFamily="34" charset="0"/>
              <a:cs typeface="Arial" pitchFamily="34" charset="0"/>
            </a:endParaRPr>
          </a:p>
        </p:txBody>
      </p:sp>
      <p:sp>
        <p:nvSpPr>
          <p:cNvPr id="28" name="Прямоугольник 27"/>
          <p:cNvSpPr/>
          <p:nvPr/>
        </p:nvSpPr>
        <p:spPr>
          <a:xfrm>
            <a:off x="5110913" y="4722801"/>
            <a:ext cx="372218" cy="286682"/>
          </a:xfrm>
          <a:prstGeom prst="rect">
            <a:avLst/>
          </a:prstGeom>
        </p:spPr>
        <p:txBody>
          <a:bodyPr wrap="none">
            <a:spAutoFit/>
          </a:bodyPr>
          <a:lstStyle/>
          <a:p>
            <a:pPr algn="ctr">
              <a:lnSpc>
                <a:spcPct val="115000"/>
              </a:lnSpc>
            </a:pPr>
            <a:r>
              <a:rPr lang="ru-RU" sz="1200" dirty="0" smtClean="0">
                <a:latin typeface="Arial" pitchFamily="34" charset="0"/>
                <a:ea typeface="Calibri"/>
                <a:cs typeface="Arial" pitchFamily="34" charset="0"/>
              </a:rPr>
              <a:t>(5)</a:t>
            </a:r>
            <a:endParaRPr lang="ru-RU" sz="1200" dirty="0">
              <a:latin typeface="Arial" pitchFamily="34" charset="0"/>
              <a:ea typeface="Calibri"/>
              <a:cs typeface="Arial" pitchFamily="34" charset="0"/>
            </a:endParaRPr>
          </a:p>
        </p:txBody>
      </p:sp>
      <p:sp>
        <p:nvSpPr>
          <p:cNvPr id="29" name="Прямоугольник 28"/>
          <p:cNvSpPr/>
          <p:nvPr/>
        </p:nvSpPr>
        <p:spPr>
          <a:xfrm>
            <a:off x="5105380" y="6203705"/>
            <a:ext cx="372218" cy="286682"/>
          </a:xfrm>
          <a:prstGeom prst="rect">
            <a:avLst/>
          </a:prstGeom>
        </p:spPr>
        <p:txBody>
          <a:bodyPr wrap="none">
            <a:spAutoFit/>
          </a:bodyPr>
          <a:lstStyle/>
          <a:p>
            <a:pPr algn="ctr">
              <a:lnSpc>
                <a:spcPct val="115000"/>
              </a:lnSpc>
            </a:pPr>
            <a:r>
              <a:rPr lang="ru-RU" sz="1200" dirty="0" smtClean="0">
                <a:latin typeface="Arial" pitchFamily="34" charset="0"/>
                <a:ea typeface="Calibri"/>
                <a:cs typeface="Arial" pitchFamily="34" charset="0"/>
              </a:rPr>
              <a:t>(7)</a:t>
            </a:r>
            <a:endParaRPr lang="ru-RU" sz="1200" dirty="0">
              <a:latin typeface="Arial" pitchFamily="34" charset="0"/>
              <a:ea typeface="Calibri"/>
              <a:cs typeface="Arial" pitchFamily="34" charset="0"/>
            </a:endParaRPr>
          </a:p>
        </p:txBody>
      </p:sp>
      <p:cxnSp>
        <p:nvCxnSpPr>
          <p:cNvPr id="31" name="Прямая соединительная линия 30"/>
          <p:cNvCxnSpPr/>
          <p:nvPr/>
        </p:nvCxnSpPr>
        <p:spPr>
          <a:xfrm>
            <a:off x="7978601" y="2431716"/>
            <a:ext cx="557369" cy="0"/>
          </a:xfrm>
          <a:prstGeom prst="line">
            <a:avLst/>
          </a:prstGeom>
          <a:noFill/>
          <a:ln w="31750" cap="flat" cmpd="sng" algn="ctr">
            <a:solidFill>
              <a:srgbClr val="025EA1"/>
            </a:solidFill>
            <a:prstDash val="solid"/>
            <a:miter lim="800000"/>
          </a:ln>
          <a:effectLst/>
        </p:spPr>
      </p:cxnSp>
      <p:cxnSp>
        <p:nvCxnSpPr>
          <p:cNvPr id="32" name="Прямая соединительная линия 31"/>
          <p:cNvCxnSpPr/>
          <p:nvPr/>
        </p:nvCxnSpPr>
        <p:spPr>
          <a:xfrm>
            <a:off x="8924830" y="2426906"/>
            <a:ext cx="576000" cy="0"/>
          </a:xfrm>
          <a:prstGeom prst="line">
            <a:avLst/>
          </a:prstGeom>
          <a:noFill/>
          <a:ln w="31750" cap="flat" cmpd="sng" algn="ctr">
            <a:solidFill>
              <a:srgbClr val="025EA1"/>
            </a:solidFill>
            <a:prstDash val="solid"/>
            <a:miter lim="800000"/>
          </a:ln>
          <a:effectLst/>
        </p:spPr>
      </p:cxnSp>
      <p:cxnSp>
        <p:nvCxnSpPr>
          <p:cNvPr id="33" name="Прямая соединительная линия 32"/>
          <p:cNvCxnSpPr/>
          <p:nvPr/>
        </p:nvCxnSpPr>
        <p:spPr>
          <a:xfrm flipH="1">
            <a:off x="8247905" y="2427947"/>
            <a:ext cx="0" cy="360000"/>
          </a:xfrm>
          <a:prstGeom prst="line">
            <a:avLst/>
          </a:prstGeom>
          <a:noFill/>
          <a:ln w="31750" cap="flat" cmpd="sng" algn="ctr">
            <a:solidFill>
              <a:srgbClr val="025EA1"/>
            </a:solidFill>
            <a:prstDash val="solid"/>
            <a:miter lim="800000"/>
          </a:ln>
          <a:effectLst/>
        </p:spPr>
      </p:cxnSp>
      <p:sp>
        <p:nvSpPr>
          <p:cNvPr id="34" name="Блок-схема: альтернативный процесс 33"/>
          <p:cNvSpPr/>
          <p:nvPr/>
        </p:nvSpPr>
        <p:spPr>
          <a:xfrm>
            <a:off x="8528688" y="2320057"/>
            <a:ext cx="396416" cy="227114"/>
          </a:xfrm>
          <a:prstGeom prst="flowChartAlternateProcess">
            <a:avLst/>
          </a:prstGeom>
          <a:solidFill>
            <a:srgbClr val="025EA1"/>
          </a:solidFill>
          <a:ln w="12700" cap="flat" cmpd="sng" algn="ctr">
            <a:solidFill>
              <a:srgbClr val="025EA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Блок-схема: альтернативный процесс 34"/>
          <p:cNvSpPr/>
          <p:nvPr/>
        </p:nvSpPr>
        <p:spPr>
          <a:xfrm>
            <a:off x="8529371" y="3148781"/>
            <a:ext cx="396416" cy="213037"/>
          </a:xfrm>
          <a:prstGeom prst="flowChartAlternateProcess">
            <a:avLst/>
          </a:prstGeom>
          <a:solidFill>
            <a:srgbClr val="F0A600"/>
          </a:solidFill>
          <a:ln w="12700" cap="flat" cmpd="sng" algn="ctr">
            <a:solidFill>
              <a:srgbClr val="F0A6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36" name="Прямая соединительная линия 35"/>
          <p:cNvCxnSpPr/>
          <p:nvPr/>
        </p:nvCxnSpPr>
        <p:spPr>
          <a:xfrm flipH="1">
            <a:off x="8246098" y="2893138"/>
            <a:ext cx="0" cy="374400"/>
          </a:xfrm>
          <a:prstGeom prst="line">
            <a:avLst/>
          </a:prstGeom>
          <a:noFill/>
          <a:ln w="31750" cap="flat" cmpd="sng" algn="ctr">
            <a:solidFill>
              <a:srgbClr val="F0A600"/>
            </a:solidFill>
            <a:prstDash val="solid"/>
            <a:miter lim="800000"/>
          </a:ln>
          <a:effectLst/>
        </p:spPr>
      </p:cxnSp>
      <p:cxnSp>
        <p:nvCxnSpPr>
          <p:cNvPr id="37" name="Прямая соединительная линия 36"/>
          <p:cNvCxnSpPr/>
          <p:nvPr/>
        </p:nvCxnSpPr>
        <p:spPr>
          <a:xfrm>
            <a:off x="8386673" y="3250475"/>
            <a:ext cx="0" cy="528225"/>
          </a:xfrm>
          <a:prstGeom prst="line">
            <a:avLst/>
          </a:prstGeom>
          <a:noFill/>
          <a:ln w="31750" cap="flat" cmpd="sng" algn="ctr">
            <a:solidFill>
              <a:srgbClr val="F0A600"/>
            </a:solidFill>
            <a:prstDash val="solid"/>
            <a:miter lim="800000"/>
          </a:ln>
          <a:effectLst/>
        </p:spPr>
      </p:cxnSp>
      <p:cxnSp>
        <p:nvCxnSpPr>
          <p:cNvPr id="38" name="Прямая соединительная линия 37"/>
          <p:cNvCxnSpPr/>
          <p:nvPr/>
        </p:nvCxnSpPr>
        <p:spPr>
          <a:xfrm flipH="1" flipV="1">
            <a:off x="8236381" y="3252442"/>
            <a:ext cx="1266627" cy="0"/>
          </a:xfrm>
          <a:prstGeom prst="line">
            <a:avLst/>
          </a:prstGeom>
          <a:noFill/>
          <a:ln w="31750" cap="flat" cmpd="sng" algn="ctr">
            <a:solidFill>
              <a:srgbClr val="F0A600"/>
            </a:solidFill>
            <a:prstDash val="solid"/>
            <a:miter lim="800000"/>
          </a:ln>
          <a:effectLst/>
        </p:spPr>
      </p:cxnSp>
      <p:cxnSp>
        <p:nvCxnSpPr>
          <p:cNvPr id="39" name="Прямая соединительная линия 38"/>
          <p:cNvCxnSpPr/>
          <p:nvPr/>
        </p:nvCxnSpPr>
        <p:spPr>
          <a:xfrm flipH="1" flipV="1">
            <a:off x="8374268" y="3767699"/>
            <a:ext cx="322066" cy="0"/>
          </a:xfrm>
          <a:prstGeom prst="line">
            <a:avLst/>
          </a:prstGeom>
          <a:noFill/>
          <a:ln w="31750" cap="flat" cmpd="sng" algn="ctr">
            <a:solidFill>
              <a:srgbClr val="F0A600"/>
            </a:solidFill>
            <a:prstDash val="solid"/>
            <a:miter lim="800000"/>
          </a:ln>
          <a:effectLst/>
        </p:spPr>
      </p:cxnSp>
      <p:cxnSp>
        <p:nvCxnSpPr>
          <p:cNvPr id="40" name="Прямая соединительная линия 39"/>
          <p:cNvCxnSpPr/>
          <p:nvPr/>
        </p:nvCxnSpPr>
        <p:spPr>
          <a:xfrm>
            <a:off x="7980394" y="4651923"/>
            <a:ext cx="557369" cy="0"/>
          </a:xfrm>
          <a:prstGeom prst="line">
            <a:avLst/>
          </a:prstGeom>
          <a:noFill/>
          <a:ln w="31750" cap="flat" cmpd="sng" algn="ctr">
            <a:solidFill>
              <a:srgbClr val="259789"/>
            </a:solidFill>
            <a:prstDash val="solid"/>
            <a:miter lim="800000"/>
          </a:ln>
          <a:effectLst/>
        </p:spPr>
      </p:cxnSp>
      <p:cxnSp>
        <p:nvCxnSpPr>
          <p:cNvPr id="41" name="Прямая соединительная линия 40"/>
          <p:cNvCxnSpPr/>
          <p:nvPr/>
        </p:nvCxnSpPr>
        <p:spPr>
          <a:xfrm>
            <a:off x="8926623" y="4647113"/>
            <a:ext cx="576000" cy="0"/>
          </a:xfrm>
          <a:prstGeom prst="line">
            <a:avLst/>
          </a:prstGeom>
          <a:noFill/>
          <a:ln w="31750" cap="flat" cmpd="sng" algn="ctr">
            <a:solidFill>
              <a:srgbClr val="259789"/>
            </a:solidFill>
            <a:prstDash val="solid"/>
            <a:miter lim="800000"/>
          </a:ln>
          <a:effectLst/>
        </p:spPr>
      </p:cxnSp>
      <p:cxnSp>
        <p:nvCxnSpPr>
          <p:cNvPr id="42" name="Прямая соединительная линия 41"/>
          <p:cNvCxnSpPr/>
          <p:nvPr/>
        </p:nvCxnSpPr>
        <p:spPr>
          <a:xfrm flipH="1">
            <a:off x="8249698" y="4648154"/>
            <a:ext cx="0" cy="360000"/>
          </a:xfrm>
          <a:prstGeom prst="line">
            <a:avLst/>
          </a:prstGeom>
          <a:noFill/>
          <a:ln w="31750" cap="flat" cmpd="sng" algn="ctr">
            <a:solidFill>
              <a:srgbClr val="259789"/>
            </a:solidFill>
            <a:prstDash val="solid"/>
            <a:miter lim="800000"/>
          </a:ln>
          <a:effectLst/>
        </p:spPr>
      </p:cxnSp>
      <p:sp>
        <p:nvSpPr>
          <p:cNvPr id="43" name="Блок-схема: альтернативный процесс 42"/>
          <p:cNvSpPr/>
          <p:nvPr/>
        </p:nvSpPr>
        <p:spPr>
          <a:xfrm>
            <a:off x="8530481" y="4540264"/>
            <a:ext cx="396416" cy="227114"/>
          </a:xfrm>
          <a:prstGeom prst="flowChartAlternateProcess">
            <a:avLst/>
          </a:prstGeom>
          <a:solidFill>
            <a:srgbClr val="259789"/>
          </a:solidFill>
          <a:ln w="12700" cap="flat" cmpd="sng" algn="ctr">
            <a:solidFill>
              <a:srgbClr val="2597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44" name="Блок-схема: альтернативный процесс 43"/>
          <p:cNvSpPr/>
          <p:nvPr/>
        </p:nvSpPr>
        <p:spPr>
          <a:xfrm>
            <a:off x="8531164" y="5368988"/>
            <a:ext cx="396416" cy="213037"/>
          </a:xfrm>
          <a:prstGeom prst="flowChartAlternateProcess">
            <a:avLst/>
          </a:prstGeom>
          <a:solidFill>
            <a:srgbClr val="259789"/>
          </a:solidFill>
          <a:ln w="12700" cap="flat" cmpd="sng" algn="ctr">
            <a:solidFill>
              <a:srgbClr val="25978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smtClean="0">
              <a:ln>
                <a:noFill/>
              </a:ln>
              <a:solidFill>
                <a:prstClr val="white"/>
              </a:solidFill>
              <a:effectLst/>
              <a:uLnTx/>
              <a:uFillTx/>
              <a:latin typeface="Calibri"/>
              <a:ea typeface="+mn-ea"/>
              <a:cs typeface="+mn-cs"/>
            </a:endParaRPr>
          </a:p>
        </p:txBody>
      </p:sp>
      <p:cxnSp>
        <p:nvCxnSpPr>
          <p:cNvPr id="45" name="Прямая соединительная линия 44"/>
          <p:cNvCxnSpPr/>
          <p:nvPr/>
        </p:nvCxnSpPr>
        <p:spPr>
          <a:xfrm flipH="1">
            <a:off x="8247891" y="5113345"/>
            <a:ext cx="0" cy="374400"/>
          </a:xfrm>
          <a:prstGeom prst="line">
            <a:avLst/>
          </a:prstGeom>
          <a:noFill/>
          <a:ln w="31750" cap="flat" cmpd="sng" algn="ctr">
            <a:solidFill>
              <a:srgbClr val="259789"/>
            </a:solidFill>
            <a:prstDash val="solid"/>
            <a:miter lim="800000"/>
          </a:ln>
          <a:effectLst/>
        </p:spPr>
      </p:cxnSp>
      <p:cxnSp>
        <p:nvCxnSpPr>
          <p:cNvPr id="46" name="Прямая соединительная линия 45"/>
          <p:cNvCxnSpPr/>
          <p:nvPr/>
        </p:nvCxnSpPr>
        <p:spPr>
          <a:xfrm>
            <a:off x="8388466" y="5470682"/>
            <a:ext cx="0" cy="528225"/>
          </a:xfrm>
          <a:prstGeom prst="line">
            <a:avLst/>
          </a:prstGeom>
          <a:noFill/>
          <a:ln w="31750" cap="flat" cmpd="sng" algn="ctr">
            <a:solidFill>
              <a:srgbClr val="259789"/>
            </a:solidFill>
            <a:prstDash val="solid"/>
            <a:miter lim="800000"/>
          </a:ln>
          <a:effectLst/>
        </p:spPr>
      </p:cxnSp>
      <p:cxnSp>
        <p:nvCxnSpPr>
          <p:cNvPr id="47" name="Прямая соединительная линия 46"/>
          <p:cNvCxnSpPr/>
          <p:nvPr/>
        </p:nvCxnSpPr>
        <p:spPr>
          <a:xfrm flipH="1" flipV="1">
            <a:off x="8238174" y="5472649"/>
            <a:ext cx="1266627" cy="0"/>
          </a:xfrm>
          <a:prstGeom prst="line">
            <a:avLst/>
          </a:prstGeom>
          <a:noFill/>
          <a:ln w="31750" cap="flat" cmpd="sng" algn="ctr">
            <a:solidFill>
              <a:srgbClr val="259789"/>
            </a:solidFill>
            <a:prstDash val="solid"/>
            <a:miter lim="800000"/>
          </a:ln>
          <a:effectLst/>
        </p:spPr>
      </p:cxnSp>
      <p:cxnSp>
        <p:nvCxnSpPr>
          <p:cNvPr id="48" name="Прямая соединительная линия 47"/>
          <p:cNvCxnSpPr/>
          <p:nvPr/>
        </p:nvCxnSpPr>
        <p:spPr>
          <a:xfrm flipH="1" flipV="1">
            <a:off x="8376061" y="5987906"/>
            <a:ext cx="322066" cy="0"/>
          </a:xfrm>
          <a:prstGeom prst="line">
            <a:avLst/>
          </a:prstGeom>
          <a:noFill/>
          <a:ln w="31750" cap="flat" cmpd="sng" algn="ctr">
            <a:solidFill>
              <a:srgbClr val="259789"/>
            </a:solidFill>
            <a:prstDash val="solid"/>
            <a:miter lim="800000"/>
          </a:ln>
          <a:effectLst/>
        </p:spPr>
      </p:cxnSp>
      <mc:AlternateContent xmlns:mc="http://schemas.openxmlformats.org/markup-compatibility/2006">
        <mc:Choice xmlns:a14="http://schemas.microsoft.com/office/drawing/2010/main" Requires="a14">
          <p:sp>
            <p:nvSpPr>
              <p:cNvPr id="4" name="TextBox 3"/>
              <p:cNvSpPr txBox="1"/>
              <p:nvPr/>
            </p:nvSpPr>
            <p:spPr>
              <a:xfrm>
                <a:off x="2255853" y="4719682"/>
                <a:ext cx="1575431" cy="3763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𝑓𝑟</m:t>
                          </m:r>
                        </m:sub>
                      </m:sSub>
                      <m:r>
                        <a:rPr lang="en-US" sz="1300" i="1" smtClean="0">
                          <a:solidFill>
                            <a:schemeClr val="tx1"/>
                          </a:solidFill>
                          <a:latin typeface="Cambria Math" panose="02040503050406030204" pitchFamily="18" charset="0"/>
                        </a:rPr>
                        <m:t>=</m:t>
                      </m:r>
                      <m:f>
                        <m:fPr>
                          <m:ctrlPr>
                            <a:rPr lang="en-US" sz="1300" i="1" smtClean="0">
                              <a:solidFill>
                                <a:schemeClr val="tx1"/>
                              </a:solidFill>
                              <a:latin typeface="Cambria Math" panose="02040503050406030204" pitchFamily="18" charset="0"/>
                            </a:rPr>
                          </m:ctrlPr>
                        </m:fPr>
                        <m:num>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2</m:t>
                              </m:r>
                            </m:sub>
                          </m:sSub>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0</m:t>
                              </m:r>
                            </m:sub>
                          </m:sSub>
                        </m:num>
                        <m:den>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1</m:t>
                              </m:r>
                            </m:sub>
                          </m:sSub>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2</m:t>
                              </m:r>
                            </m:sub>
                          </m:sSub>
                        </m:den>
                      </m:f>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0</m:t>
                          </m:r>
                        </m:sub>
                      </m:sSub>
                      <m:r>
                        <a:rPr lang="en-US" sz="1300" b="0" i="1" smtClean="0">
                          <a:solidFill>
                            <a:schemeClr val="tx1"/>
                          </a:solidFill>
                          <a:latin typeface="Cambria Math" panose="02040503050406030204" pitchFamily="18" charset="0"/>
                        </a:rPr>
                        <m:t>−</m:t>
                      </m:r>
                      <m:sSup>
                        <m:sSupPr>
                          <m:ctrlPr>
                            <a:rPr lang="en-US" sz="1300" b="0" i="1" smtClean="0">
                              <a:solidFill>
                                <a:schemeClr val="tx1"/>
                              </a:solidFill>
                              <a:latin typeface="Cambria Math" panose="02040503050406030204" pitchFamily="18" charset="0"/>
                            </a:rPr>
                          </m:ctrlPr>
                        </m:sSupPr>
                        <m:e>
                          <m:r>
                            <a:rPr lang="en-US" sz="1300" b="0" i="1" smtClean="0">
                              <a:solidFill>
                                <a:schemeClr val="tx1"/>
                              </a:solidFill>
                              <a:latin typeface="Cambria Math" panose="02040503050406030204" pitchFamily="18" charset="0"/>
                            </a:rPr>
                            <m:t>𝑉</m:t>
                          </m:r>
                        </m:e>
                        <m:sup>
                          <m:r>
                            <a:rPr lang="en-US" sz="1300" b="0" i="1" smtClean="0">
                              <a:solidFill>
                                <a:schemeClr val="tx1"/>
                              </a:solidFill>
                              <a:latin typeface="Cambria Math" panose="02040503050406030204" pitchFamily="18" charset="0"/>
                            </a:rPr>
                            <m:t>∗</m:t>
                          </m:r>
                        </m:sup>
                      </m:sSup>
                    </m:oMath>
                  </m:oMathPara>
                </a14:m>
                <a:endParaRPr lang="ru-RU" sz="1300" dirty="0">
                  <a:latin typeface="Times New Roman" panose="02020603050405020304" pitchFamily="18" charset="0"/>
                  <a:cs typeface="Times New Roman" panose="02020603050405020304" pitchFamily="18" charset="0"/>
                </a:endParaRPr>
              </a:p>
            </p:txBody>
          </p:sp>
        </mc:Choice>
        <mc:Fallback>
          <p:sp>
            <p:nvSpPr>
              <p:cNvPr id="4" name="TextBox 3"/>
              <p:cNvSpPr txBox="1">
                <a:spLocks noRot="1" noChangeAspect="1" noMove="1" noResize="1" noEditPoints="1" noAdjustHandles="1" noChangeArrowheads="1" noChangeShapeType="1" noTextEdit="1"/>
              </p:cNvSpPr>
              <p:nvPr/>
            </p:nvSpPr>
            <p:spPr>
              <a:xfrm>
                <a:off x="2255853" y="4719682"/>
                <a:ext cx="1575431" cy="376321"/>
              </a:xfrm>
              <a:prstGeom prst="rect">
                <a:avLst/>
              </a:prstGeom>
              <a:blipFill>
                <a:blip r:embed="rId3"/>
                <a:stretch>
                  <a:fillRect l="-1550" t="-1613" r="-388" b="-14516"/>
                </a:stretch>
              </a:blipFill>
            </p:spPr>
            <p:txBody>
              <a:bodyPr/>
              <a:lstStyle/>
              <a:p>
                <a:r>
                  <a:rPr lang="ru-RU">
                    <a:noFill/>
                  </a:rPr>
                  <a:t> </a:t>
                </a:r>
              </a:p>
            </p:txBody>
          </p:sp>
        </mc:Fallback>
      </mc:AlternateContent>
      <mc:AlternateContent xmlns:mc="http://schemas.openxmlformats.org/markup-compatibility/2006">
        <mc:Choice xmlns:a14="http://schemas.microsoft.com/office/drawing/2010/main" Requires="a14">
          <p:sp>
            <p:nvSpPr>
              <p:cNvPr id="49" name="TextBox 48"/>
              <p:cNvSpPr txBox="1"/>
              <p:nvPr/>
            </p:nvSpPr>
            <p:spPr>
              <a:xfrm>
                <a:off x="1268051" y="6241604"/>
                <a:ext cx="3453445" cy="4160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300" i="1" smtClean="0">
                              <a:solidFill>
                                <a:schemeClr val="tx1"/>
                              </a:solidFill>
                              <a:latin typeface="Cambria Math" panose="02040503050406030204" pitchFamily="18" charset="0"/>
                            </a:rPr>
                          </m:ctrlPr>
                        </m:sSubPr>
                        <m:e>
                          <m:r>
                            <m:rPr>
                              <m:sty m:val="p"/>
                            </m:rPr>
                            <a:rPr lang="el-GR" sz="1300" i="1" smtClean="0">
                              <a:solidFill>
                                <a:schemeClr val="tx1"/>
                              </a:solidFill>
                              <a:latin typeface="Cambria Math" panose="02040503050406030204" pitchFamily="18" charset="0"/>
                            </a:rPr>
                            <m:t>ν</m:t>
                          </m:r>
                        </m:e>
                        <m:sub>
                          <m:r>
                            <a:rPr lang="en-US" sz="1300" b="0" i="1" smtClean="0">
                              <a:solidFill>
                                <a:schemeClr val="tx1"/>
                              </a:solidFill>
                              <a:latin typeface="Cambria Math" panose="02040503050406030204" pitchFamily="18" charset="0"/>
                            </a:rPr>
                            <m:t>𝑎𝑑𝑠</m:t>
                          </m:r>
                        </m:sub>
                      </m:sSub>
                      <m:r>
                        <a:rPr lang="en-US" sz="1300" i="1" smtClean="0">
                          <a:solidFill>
                            <a:schemeClr val="tx1"/>
                          </a:solidFill>
                          <a:latin typeface="Cambria Math" panose="02040503050406030204" pitchFamily="18" charset="0"/>
                        </a:rPr>
                        <m:t>=</m:t>
                      </m:r>
                      <m:f>
                        <m:fPr>
                          <m:ctrlPr>
                            <a:rPr lang="en-US" sz="1300" i="1" smtClean="0">
                              <a:solidFill>
                                <a:schemeClr val="tx1"/>
                              </a:solidFill>
                              <a:latin typeface="Cambria Math" panose="02040503050406030204" pitchFamily="18" charset="0"/>
                            </a:rPr>
                          </m:ctrlPr>
                        </m:fPr>
                        <m:num>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0</m:t>
                              </m:r>
                            </m:sub>
                          </m:sSub>
                          <m:sSub>
                            <m:sSubPr>
                              <m:ctrlPr>
                                <a:rPr lang="en-US" sz="130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0</m:t>
                              </m:r>
                            </m:sub>
                          </m:sSub>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1</m:t>
                              </m:r>
                            </m:sub>
                          </m:sSub>
                          <m:d>
                            <m:dPr>
                              <m:ctrlPr>
                                <a:rPr lang="en-US" sz="1300" b="0" i="1" smtClean="0">
                                  <a:solidFill>
                                    <a:schemeClr val="tx1"/>
                                  </a:solidFill>
                                  <a:latin typeface="Cambria Math" panose="02040503050406030204" pitchFamily="18" charset="0"/>
                                </a:rPr>
                              </m:ctrlPr>
                            </m:dPr>
                            <m:e>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𝑓𝑟</m:t>
                                  </m:r>
                                </m:sub>
                              </m:sSub>
                              <m:r>
                                <a:rPr lang="en-US" sz="1300" b="0" i="1" smtClean="0">
                                  <a:solidFill>
                                    <a:schemeClr val="tx1"/>
                                  </a:solidFill>
                                  <a:latin typeface="Cambria Math" panose="02040503050406030204" pitchFamily="18" charset="0"/>
                                </a:rPr>
                                <m:t>+</m:t>
                              </m:r>
                              <m:sSup>
                                <m:sSupPr>
                                  <m:ctrlPr>
                                    <a:rPr lang="en-US" sz="1300" b="0" i="1" smtClean="0">
                                      <a:solidFill>
                                        <a:schemeClr val="tx1"/>
                                      </a:solidFill>
                                      <a:latin typeface="Cambria Math" panose="02040503050406030204" pitchFamily="18" charset="0"/>
                                    </a:rPr>
                                  </m:ctrlPr>
                                </m:sSupPr>
                                <m:e>
                                  <m:r>
                                    <a:rPr lang="en-US" sz="1300" b="0" i="1" smtClean="0">
                                      <a:solidFill>
                                        <a:schemeClr val="tx1"/>
                                      </a:solidFill>
                                      <a:latin typeface="Cambria Math" panose="02040503050406030204" pitchFamily="18" charset="0"/>
                                    </a:rPr>
                                    <m:t>𝑉</m:t>
                                  </m:r>
                                </m:e>
                                <m:sup>
                                  <m:r>
                                    <a:rPr lang="en-US" sz="1300" b="0" i="1" smtClean="0">
                                      <a:solidFill>
                                        <a:schemeClr val="tx1"/>
                                      </a:solidFill>
                                      <a:latin typeface="Cambria Math" panose="02040503050406030204" pitchFamily="18" charset="0"/>
                                    </a:rPr>
                                    <m:t>∗</m:t>
                                  </m:r>
                                </m:sup>
                              </m:sSup>
                            </m:e>
                          </m:d>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𝑝</m:t>
                              </m:r>
                            </m:e>
                            <m:sub>
                              <m:r>
                                <a:rPr lang="en-US" sz="1300" b="0" i="1" smtClean="0">
                                  <a:solidFill>
                                    <a:schemeClr val="tx1"/>
                                  </a:solidFill>
                                  <a:latin typeface="Cambria Math" panose="02040503050406030204" pitchFamily="18" charset="0"/>
                                </a:rPr>
                                <m:t>2</m:t>
                              </m:r>
                            </m:sub>
                          </m:sSub>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𝑓𝑟</m:t>
                              </m:r>
                            </m:sub>
                          </m:sSub>
                          <m:r>
                            <a:rPr lang="en-US" sz="1300" b="0" i="1" smtClean="0">
                              <a:solidFill>
                                <a:schemeClr val="tx1"/>
                              </a:solidFill>
                              <a:latin typeface="Cambria Math" panose="02040503050406030204" pitchFamily="18" charset="0"/>
                            </a:rPr>
                            <m:t>+</m:t>
                          </m:r>
                          <m:sSup>
                            <m:sSupPr>
                              <m:ctrlPr>
                                <a:rPr lang="en-US" sz="1300" b="0" i="1" smtClean="0">
                                  <a:solidFill>
                                    <a:schemeClr val="tx1"/>
                                  </a:solidFill>
                                  <a:latin typeface="Cambria Math" panose="02040503050406030204" pitchFamily="18" charset="0"/>
                                </a:rPr>
                              </m:ctrlPr>
                            </m:sSupPr>
                            <m:e>
                              <m:r>
                                <a:rPr lang="en-US" sz="1300" b="0" i="1" smtClean="0">
                                  <a:solidFill>
                                    <a:schemeClr val="tx1"/>
                                  </a:solidFill>
                                  <a:latin typeface="Cambria Math" panose="02040503050406030204" pitchFamily="18" charset="0"/>
                                </a:rPr>
                                <m:t>𝑉</m:t>
                              </m:r>
                            </m:e>
                            <m:sup>
                              <m:r>
                                <a:rPr lang="en-US" sz="1300" b="0" i="1" smtClean="0">
                                  <a:solidFill>
                                    <a:schemeClr val="tx1"/>
                                  </a:solidFill>
                                  <a:latin typeface="Cambria Math" panose="02040503050406030204" pitchFamily="18" charset="0"/>
                                </a:rPr>
                                <m:t>∗</m:t>
                              </m:r>
                            </m:sup>
                          </m:sSup>
                          <m:r>
                            <a:rPr lang="en-US" sz="1300" b="0" i="1" smtClean="0">
                              <a:solidFill>
                                <a:schemeClr val="tx1"/>
                              </a:solidFill>
                              <a:latin typeface="Cambria Math" panose="02040503050406030204" pitchFamily="18" charset="0"/>
                            </a:rPr>
                            <m:t>+</m:t>
                          </m:r>
                          <m:sSub>
                            <m:sSubPr>
                              <m:ctrlPr>
                                <a:rPr lang="en-US" sz="1300" b="0" i="1" smtClean="0">
                                  <a:solidFill>
                                    <a:schemeClr val="tx1"/>
                                  </a:solidFill>
                                  <a:latin typeface="Cambria Math" panose="02040503050406030204" pitchFamily="18" charset="0"/>
                                </a:rPr>
                              </m:ctrlPr>
                            </m:sSubPr>
                            <m:e>
                              <m:r>
                                <a:rPr lang="en-US" sz="1300" b="0" i="1" smtClean="0">
                                  <a:solidFill>
                                    <a:schemeClr val="tx1"/>
                                  </a:solidFill>
                                  <a:latin typeface="Cambria Math" panose="02040503050406030204" pitchFamily="18" charset="0"/>
                                </a:rPr>
                                <m:t>𝑉</m:t>
                              </m:r>
                            </m:e>
                            <m:sub>
                              <m:r>
                                <a:rPr lang="en-US" sz="1300" b="0" i="1" smtClean="0">
                                  <a:solidFill>
                                    <a:schemeClr val="tx1"/>
                                  </a:solidFill>
                                  <a:latin typeface="Cambria Math" panose="02040503050406030204" pitchFamily="18" charset="0"/>
                                </a:rPr>
                                <m:t>0</m:t>
                              </m:r>
                            </m:sub>
                          </m:sSub>
                          <m:r>
                            <a:rPr lang="en-US" sz="1300" b="0" i="1" smtClean="0">
                              <a:solidFill>
                                <a:schemeClr val="tx1"/>
                              </a:solidFill>
                              <a:latin typeface="Cambria Math" panose="02040503050406030204" pitchFamily="18" charset="0"/>
                            </a:rPr>
                            <m:t>)</m:t>
                          </m:r>
                        </m:num>
                        <m:den>
                          <m:r>
                            <a:rPr lang="en-US" sz="1300" b="0" i="1" smtClean="0">
                              <a:solidFill>
                                <a:schemeClr val="tx1"/>
                              </a:solidFill>
                              <a:latin typeface="Cambria Math" panose="02040503050406030204" pitchFamily="18" charset="0"/>
                            </a:rPr>
                            <m:t>𝑅𝑇</m:t>
                          </m:r>
                        </m:den>
                      </m:f>
                    </m:oMath>
                  </m:oMathPara>
                </a14:m>
                <a:endParaRPr lang="ru-RU" sz="1300" dirty="0"/>
              </a:p>
            </p:txBody>
          </p:sp>
        </mc:Choice>
        <mc:Fallback>
          <p:sp>
            <p:nvSpPr>
              <p:cNvPr id="49" name="TextBox 48"/>
              <p:cNvSpPr txBox="1">
                <a:spLocks noRot="1" noChangeAspect="1" noMove="1" noResize="1" noEditPoints="1" noAdjustHandles="1" noChangeArrowheads="1" noChangeShapeType="1" noTextEdit="1"/>
              </p:cNvSpPr>
              <p:nvPr/>
            </p:nvSpPr>
            <p:spPr>
              <a:xfrm>
                <a:off x="1268051" y="6241604"/>
                <a:ext cx="3453445" cy="416076"/>
              </a:xfrm>
              <a:prstGeom prst="rect">
                <a:avLst/>
              </a:prstGeom>
              <a:blipFill>
                <a:blip r:embed="rId4"/>
                <a:stretch>
                  <a:fillRect l="-176" r="-1058" b="-11765"/>
                </a:stretch>
              </a:blipFill>
            </p:spPr>
            <p:txBody>
              <a:bodyPr/>
              <a:lstStyle/>
              <a:p>
                <a:r>
                  <a:rPr lang="ru-RU">
                    <a:noFill/>
                  </a:rPr>
                  <a:t> </a:t>
                </a:r>
              </a:p>
            </p:txBody>
          </p:sp>
        </mc:Fallback>
      </mc:AlternateContent>
      <p:pic>
        <p:nvPicPr>
          <p:cNvPr id="50" name="Picture 3" descr="F:\Симутин\1\Распечатать\Logo2020-4-4.png"/>
          <p:cNvPicPr>
            <a:picLocks noChangeAspect="1" noChangeArrowheads="1"/>
          </p:cNvPicPr>
          <p:nvPr/>
        </p:nvPicPr>
        <p:blipFill>
          <a:blip r:embed="rId5"/>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732286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Setup </a:t>
            </a:r>
            <a:r>
              <a:rPr lang="en-US" sz="1800" dirty="0">
                <a:solidFill>
                  <a:schemeClr val="bg1"/>
                </a:solidFill>
                <a:latin typeface="Arial" panose="020B0604020202020204" pitchFamily="34" charset="0"/>
                <a:cs typeface="Arial" panose="020B0604020202020204" pitchFamily="34" charset="0"/>
              </a:rPr>
              <a:t>for investigation of the sorption and separation characteristics of materials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Рисунок 6" descr="C:\Users\RAAleksandrov\Desktop\Контроль-А-Аргон (ТКАС 8)\Отчеты\2021\image-21-10-21-08-53-4.jpeg"/>
          <p:cNvPicPr>
            <a:picLocks noChangeAspect="1"/>
          </p:cNvPicPr>
          <p:nvPr/>
        </p:nvPicPr>
        <p:blipFill>
          <a:blip r:embed="rId2" cstate="print"/>
          <a:srcRect/>
          <a:stretch>
            <a:fillRect/>
          </a:stretch>
        </p:blipFill>
        <p:spPr bwMode="auto">
          <a:xfrm>
            <a:off x="499644" y="1493960"/>
            <a:ext cx="3988431" cy="2988000"/>
          </a:xfrm>
          <a:prstGeom prst="rect">
            <a:avLst/>
          </a:prstGeom>
          <a:noFill/>
          <a:ln w="9525">
            <a:noFill/>
            <a:miter lim="800000"/>
            <a:headEnd/>
            <a:tailEnd/>
          </a:ln>
        </p:spPr>
      </p:pic>
      <p:sp>
        <p:nvSpPr>
          <p:cNvPr id="8" name="Прямоугольник 7"/>
          <p:cNvSpPr/>
          <p:nvPr/>
        </p:nvSpPr>
        <p:spPr>
          <a:xfrm>
            <a:off x="436459" y="4481960"/>
            <a:ext cx="4114800" cy="523220"/>
          </a:xfrm>
          <a:prstGeom prst="rect">
            <a:avLst/>
          </a:prstGeom>
        </p:spPr>
        <p:txBody>
          <a:bodyPr wrap="square">
            <a:spAutoFit/>
          </a:bodyPr>
          <a:lstStyle/>
          <a:p>
            <a:pPr algn="ctr"/>
            <a:r>
              <a:rPr lang="en-US" sz="1400" b="1" dirty="0">
                <a:latin typeface="Arial" pitchFamily="34" charset="0"/>
                <a:ea typeface="Calibri" pitchFamily="34" charset="0"/>
                <a:cs typeface="Arial" pitchFamily="34" charset="0"/>
              </a:rPr>
              <a:t>Setup for investigation of the sorption and separation characteristics of </a:t>
            </a:r>
            <a:r>
              <a:rPr lang="en-US" sz="1400" b="1" dirty="0" smtClean="0">
                <a:latin typeface="Arial" pitchFamily="34" charset="0"/>
                <a:ea typeface="Calibri" pitchFamily="34" charset="0"/>
                <a:cs typeface="Arial" pitchFamily="34" charset="0"/>
              </a:rPr>
              <a:t>materials</a:t>
            </a:r>
            <a:endParaRPr lang="en-US" sz="1400" b="1" dirty="0">
              <a:latin typeface="Arial" pitchFamily="34" charset="0"/>
              <a:ea typeface="Calibri" pitchFamily="34" charset="0"/>
              <a:cs typeface="Arial" pitchFamily="34" charset="0"/>
            </a:endParaRPr>
          </a:p>
        </p:txBody>
      </p:sp>
      <p:sp>
        <p:nvSpPr>
          <p:cNvPr id="9" name="Прямоугольник 8"/>
          <p:cNvSpPr/>
          <p:nvPr/>
        </p:nvSpPr>
        <p:spPr>
          <a:xfrm>
            <a:off x="5971689" y="1167826"/>
            <a:ext cx="3615070" cy="307777"/>
          </a:xfrm>
          <a:prstGeom prst="rect">
            <a:avLst/>
          </a:prstGeom>
        </p:spPr>
        <p:txBody>
          <a:bodyPr wrap="square">
            <a:spAutoFit/>
          </a:bodyPr>
          <a:lstStyle/>
          <a:p>
            <a:pPr algn="ctr"/>
            <a:r>
              <a:rPr lang="en-US" sz="1400" b="1" dirty="0">
                <a:solidFill>
                  <a:srgbClr val="414042">
                    <a:lumMod val="50000"/>
                  </a:srgbClr>
                </a:solidFill>
                <a:latin typeface="Arial" pitchFamily="34" charset="0"/>
                <a:cs typeface="Arial" pitchFamily="34" charset="0"/>
              </a:rPr>
              <a:t>Characteristics of the studied sorbents</a:t>
            </a:r>
            <a:endParaRPr lang="ru-RU" sz="1400" b="1" dirty="0">
              <a:solidFill>
                <a:srgbClr val="414042">
                  <a:lumMod val="50000"/>
                </a:srgbClr>
              </a:solidFill>
              <a:latin typeface="Arial" pitchFamily="34" charset="0"/>
              <a:cs typeface="Arial"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2717994483"/>
              </p:ext>
            </p:extLst>
          </p:nvPr>
        </p:nvGraphicFramePr>
        <p:xfrm>
          <a:off x="4940490" y="1481738"/>
          <a:ext cx="5677469" cy="3769360"/>
        </p:xfrm>
        <a:graphic>
          <a:graphicData uri="http://schemas.openxmlformats.org/drawingml/2006/table">
            <a:tbl>
              <a:tblPr firstRow="1" bandRow="1"/>
              <a:tblGrid>
                <a:gridCol w="1376664">
                  <a:extLst>
                    <a:ext uri="{9D8B030D-6E8A-4147-A177-3AD203B41FA5}">
                      <a16:colId xmlns:a16="http://schemas.microsoft.com/office/drawing/2014/main" val="20000"/>
                    </a:ext>
                  </a:extLst>
                </a:gridCol>
                <a:gridCol w="1711072">
                  <a:extLst>
                    <a:ext uri="{9D8B030D-6E8A-4147-A177-3AD203B41FA5}">
                      <a16:colId xmlns:a16="http://schemas.microsoft.com/office/drawing/2014/main" val="20001"/>
                    </a:ext>
                  </a:extLst>
                </a:gridCol>
                <a:gridCol w="1317989">
                  <a:extLst>
                    <a:ext uri="{9D8B030D-6E8A-4147-A177-3AD203B41FA5}">
                      <a16:colId xmlns:a16="http://schemas.microsoft.com/office/drawing/2014/main" val="20002"/>
                    </a:ext>
                  </a:extLst>
                </a:gridCol>
                <a:gridCol w="1271744">
                  <a:extLst>
                    <a:ext uri="{9D8B030D-6E8A-4147-A177-3AD203B41FA5}">
                      <a16:colId xmlns:a16="http://schemas.microsoft.com/office/drawing/2014/main" val="20003"/>
                    </a:ext>
                  </a:extLst>
                </a:gridCol>
              </a:tblGrid>
              <a:tr h="370840">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b="1" dirty="0" smtClean="0">
                          <a:solidFill>
                            <a:srgbClr val="000000"/>
                          </a:solidFill>
                          <a:latin typeface="Arial" pitchFamily="34" charset="0"/>
                          <a:ea typeface="Calibri"/>
                          <a:cs typeface="Arial" pitchFamily="34" charset="0"/>
                        </a:rPr>
                        <a:t>Sorbent</a:t>
                      </a:r>
                      <a:endParaRPr lang="ru-RU" sz="1200" b="1" dirty="0">
                        <a:solidFill>
                          <a:srgbClr val="000000"/>
                        </a:solidFill>
                        <a:latin typeface="Arial" pitchFamily="34" charset="0"/>
                        <a:ea typeface="Calibri"/>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b="1" dirty="0" smtClean="0">
                          <a:solidFill>
                            <a:srgbClr val="000000"/>
                          </a:solidFill>
                          <a:latin typeface="Arial" pitchFamily="34" charset="0"/>
                          <a:ea typeface="Calibri"/>
                          <a:cs typeface="Arial" pitchFamily="34" charset="0"/>
                        </a:rPr>
                        <a:t>Manufacturer</a:t>
                      </a:r>
                    </a:p>
                    <a:p>
                      <a:pPr algn="ctr">
                        <a:lnSpc>
                          <a:spcPct val="150000"/>
                        </a:lnSpc>
                        <a:spcAft>
                          <a:spcPts val="0"/>
                        </a:spcAft>
                      </a:pPr>
                      <a:r>
                        <a:rPr lang="en-US" sz="1200" b="1" dirty="0" smtClean="0">
                          <a:solidFill>
                            <a:srgbClr val="000000"/>
                          </a:solidFill>
                          <a:latin typeface="Arial" pitchFamily="34" charset="0"/>
                          <a:ea typeface="Calibri"/>
                          <a:cs typeface="Arial" pitchFamily="34" charset="0"/>
                        </a:rPr>
                        <a:t>/ Country</a:t>
                      </a:r>
                      <a:endParaRPr lang="ru-RU" sz="1200" b="1" dirty="0">
                        <a:solidFill>
                          <a:srgbClr val="000000"/>
                        </a:solidFill>
                        <a:latin typeface="Arial" pitchFamily="34" charset="0"/>
                        <a:ea typeface="Calibri"/>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lnSpc>
                          <a:spcPct val="150000"/>
                        </a:lnSpc>
                        <a:spcAft>
                          <a:spcPts val="0"/>
                        </a:spcAft>
                      </a:pPr>
                      <a:r>
                        <a:rPr lang="en-US" sz="1200" b="1" dirty="0" smtClean="0">
                          <a:solidFill>
                            <a:srgbClr val="000000"/>
                          </a:solidFill>
                          <a:latin typeface="Arial" pitchFamily="34" charset="0"/>
                          <a:ea typeface="Calibri"/>
                          <a:cs typeface="Arial" pitchFamily="34" charset="0"/>
                        </a:rPr>
                        <a:t>Bulk density, kg/l</a:t>
                      </a:r>
                      <a:endParaRPr lang="ru-RU" sz="1200" b="1" dirty="0">
                        <a:solidFill>
                          <a:srgbClr val="000000"/>
                        </a:solidFill>
                        <a:latin typeface="Arial" pitchFamily="34" charset="0"/>
                        <a:ea typeface="Calibri"/>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defPPr>
                        <a:defRPr lang="en-US"/>
                      </a:defPPr>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1200" b="1" dirty="0" smtClean="0">
                          <a:solidFill>
                            <a:srgbClr val="000000"/>
                          </a:solidFill>
                          <a:latin typeface="Arial" pitchFamily="34" charset="0"/>
                          <a:ea typeface="Calibri"/>
                          <a:cs typeface="Arial" pitchFamily="34" charset="0"/>
                        </a:rPr>
                        <a:t>Real density</a:t>
                      </a:r>
                      <a:r>
                        <a:rPr kumimoji="0" lang="en-US" sz="1200" b="1"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rPr>
                        <a:t>, kg/l</a:t>
                      </a:r>
                      <a:endParaRPr kumimoji="0" lang="ru-RU" sz="1200" b="1" i="0" u="none" strike="noStrike" kern="1200" cap="none" spc="0" normalizeH="0" baseline="0" noProof="0" dirty="0" smtClean="0">
                        <a:ln>
                          <a:noFill/>
                        </a:ln>
                        <a:solidFill>
                          <a:srgbClr val="000000"/>
                        </a:solidFill>
                        <a:effectLst/>
                        <a:uLnTx/>
                        <a:uFillTx/>
                        <a:latin typeface="Arial" pitchFamily="34" charset="0"/>
                        <a:ea typeface="Calibri"/>
                        <a:cs typeface="Arial"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CaA (5A)</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Hong Kong chemical corp.</a:t>
                      </a:r>
                      <a:endParaRPr lang="en-US"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0,738</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1,702</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5167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algn="ctr" defTabSz="914400" rtl="0" eaLnBrk="1" latinLnBrk="0" hangingPunct="1">
                        <a:lnSpc>
                          <a:spcPct val="150000"/>
                        </a:lnSpc>
                        <a:spcAft>
                          <a:spcPts val="0"/>
                        </a:spcAft>
                      </a:pPr>
                      <a:r>
                        <a:rPr lang="ru-RU" sz="1200" kern="1200" dirty="0" smtClean="0">
                          <a:solidFill>
                            <a:srgbClr val="000000"/>
                          </a:solidFill>
                          <a:latin typeface="Arial" pitchFamily="34" charset="0"/>
                          <a:ea typeface="Calibri"/>
                          <a:cs typeface="Arial" pitchFamily="34" charset="0"/>
                        </a:rPr>
                        <a:t>PSA/VPSA (13XHP)</a:t>
                      </a:r>
                      <a:endParaRPr lang="ru-RU" sz="1200" kern="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200" dirty="0" smtClean="0">
                          <a:solidFill>
                            <a:srgbClr val="000000"/>
                          </a:solidFill>
                          <a:latin typeface="Arial" pitchFamily="34" charset="0"/>
                          <a:ea typeface="Calibri"/>
                          <a:cs typeface="Arial" pitchFamily="34" charset="0"/>
                        </a:rPr>
                        <a:t>Hong Kong chemical corp.</a:t>
                      </a:r>
                      <a:endParaRPr lang="ru-RU" sz="1200" dirty="0" smtClean="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0,658</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1,538</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2"/>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NaX (13X)</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Silkem</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0,607</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ru-RU" sz="1200">
                          <a:solidFill>
                            <a:srgbClr val="000000"/>
                          </a:solidFill>
                          <a:latin typeface="Arial" pitchFamily="34" charset="0"/>
                          <a:ea typeface="Calibri"/>
                          <a:cs typeface="Arial" pitchFamily="34" charset="0"/>
                        </a:rPr>
                        <a:t>1</a:t>
                      </a:r>
                      <a:r>
                        <a:rPr lang="en-US" sz="1200">
                          <a:solidFill>
                            <a:srgbClr val="000000"/>
                          </a:solidFill>
                          <a:latin typeface="Arial" pitchFamily="34" charset="0"/>
                          <a:ea typeface="Calibri"/>
                          <a:cs typeface="Arial" pitchFamily="34" charset="0"/>
                        </a:rPr>
                        <a:t>,</a:t>
                      </a:r>
                      <a:r>
                        <a:rPr lang="ru-RU" sz="1200">
                          <a:solidFill>
                            <a:srgbClr val="000000"/>
                          </a:solidFill>
                          <a:latin typeface="Arial" pitchFamily="34" charset="0"/>
                          <a:ea typeface="Calibri"/>
                          <a:cs typeface="Arial" pitchFamily="34" charset="0"/>
                        </a:rPr>
                        <a:t>525</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ZSM-5</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China</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0,</a:t>
                      </a:r>
                      <a:r>
                        <a:rPr lang="ru-RU" sz="1200" dirty="0">
                          <a:solidFill>
                            <a:srgbClr val="000000"/>
                          </a:solidFill>
                          <a:latin typeface="Arial" pitchFamily="34" charset="0"/>
                          <a:ea typeface="Calibri"/>
                          <a:cs typeface="Arial" pitchFamily="34" charset="0"/>
                        </a:rPr>
                        <a:t>600</a:t>
                      </a: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ru-RU" sz="1200" dirty="0">
                          <a:solidFill>
                            <a:srgbClr val="000000"/>
                          </a:solidFill>
                          <a:latin typeface="Arial" pitchFamily="34" charset="0"/>
                          <a:ea typeface="Calibri"/>
                          <a:cs typeface="Arial" pitchFamily="34" charset="0"/>
                        </a:rPr>
                        <a:t>1</a:t>
                      </a:r>
                      <a:r>
                        <a:rPr lang="en-US" sz="1200" dirty="0">
                          <a:solidFill>
                            <a:srgbClr val="000000"/>
                          </a:solidFill>
                          <a:latin typeface="Arial" pitchFamily="34" charset="0"/>
                          <a:ea typeface="Calibri"/>
                          <a:cs typeface="Arial" pitchFamily="34" charset="0"/>
                        </a:rPr>
                        <a:t>,</a:t>
                      </a:r>
                      <a:r>
                        <a:rPr lang="ru-RU" sz="1200" dirty="0">
                          <a:solidFill>
                            <a:srgbClr val="000000"/>
                          </a:solidFill>
                          <a:latin typeface="Arial" pitchFamily="34" charset="0"/>
                          <a:ea typeface="Calibri"/>
                          <a:cs typeface="Arial" pitchFamily="34" charset="0"/>
                        </a:rPr>
                        <a:t>559</a:t>
                      </a: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4"/>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a:solidFill>
                            <a:srgbClr val="000000"/>
                          </a:solidFill>
                          <a:latin typeface="Arial" pitchFamily="34" charset="0"/>
                          <a:ea typeface="Calibri"/>
                          <a:cs typeface="Arial" pitchFamily="34" charset="0"/>
                        </a:rPr>
                        <a:t>Ag-ZSM-5</a:t>
                      </a:r>
                      <a:endParaRPr lang="ru-RU" sz="120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Riogen, USA</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0,755</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1,799</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5"/>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Coconut charcoal </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Sri Lanka</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0,453</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ru-RU" sz="1200" dirty="0">
                          <a:solidFill>
                            <a:srgbClr val="000000"/>
                          </a:solidFill>
                          <a:latin typeface="Arial" pitchFamily="34" charset="0"/>
                          <a:ea typeface="Calibri"/>
                          <a:cs typeface="Arial" pitchFamily="34" charset="0"/>
                        </a:rPr>
                        <a:t>1</a:t>
                      </a:r>
                      <a:r>
                        <a:rPr lang="en-US" sz="1200" dirty="0">
                          <a:solidFill>
                            <a:srgbClr val="000000"/>
                          </a:solidFill>
                          <a:latin typeface="Arial" pitchFamily="34" charset="0"/>
                          <a:ea typeface="Calibri"/>
                          <a:cs typeface="Arial" pitchFamily="34" charset="0"/>
                        </a:rPr>
                        <a:t>,273</a:t>
                      </a:r>
                      <a:endParaRPr lang="ru-RU" sz="1200" dirty="0">
                        <a:solidFill>
                          <a:srgbClr val="000000"/>
                        </a:solidFill>
                        <a:latin typeface="Arial" pitchFamily="34" charset="0"/>
                        <a:ea typeface="Calibri"/>
                        <a:cs typeface="Arial" pitchFamily="34" charset="0"/>
                      </a:endParaRPr>
                    </a:p>
                  </a:txBody>
                  <a:tcPr marL="68580" marR="68580" marT="0" marB="0">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6"/>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Activated charcoal</a:t>
                      </a:r>
                      <a:r>
                        <a:rPr lang="ru-RU" sz="1200" dirty="0" smtClean="0">
                          <a:solidFill>
                            <a:srgbClr val="000000"/>
                          </a:solidFill>
                          <a:latin typeface="Arial" pitchFamily="34" charset="0"/>
                          <a:ea typeface="Calibri"/>
                          <a:cs typeface="Arial" pitchFamily="34" charset="0"/>
                        </a:rPr>
                        <a:t> (</a:t>
                      </a:r>
                      <a:r>
                        <a:rPr lang="en-US" sz="1200" dirty="0" smtClean="0">
                          <a:solidFill>
                            <a:srgbClr val="000000"/>
                          </a:solidFill>
                          <a:latin typeface="Arial" pitchFamily="34" charset="0"/>
                          <a:ea typeface="Calibri"/>
                          <a:cs typeface="Arial" pitchFamily="34" charset="0"/>
                        </a:rPr>
                        <a:t>SKT-3</a:t>
                      </a:r>
                      <a:r>
                        <a:rPr lang="ru-RU" sz="1200" dirty="0" smtClean="0">
                          <a:solidFill>
                            <a:srgbClr val="000000"/>
                          </a:solidFill>
                          <a:latin typeface="Arial" pitchFamily="34" charset="0"/>
                          <a:ea typeface="Calibri"/>
                          <a:cs typeface="Arial" pitchFamily="34" charset="0"/>
                        </a:rPr>
                        <a:t>)</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smtClean="0">
                          <a:solidFill>
                            <a:srgbClr val="000000"/>
                          </a:solidFill>
                          <a:latin typeface="Arial" pitchFamily="34" charset="0"/>
                          <a:ea typeface="Calibri"/>
                          <a:cs typeface="Arial" pitchFamily="34" charset="0"/>
                        </a:rPr>
                        <a:t>Russia</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ru-RU" sz="1200" dirty="0">
                          <a:solidFill>
                            <a:srgbClr val="000000"/>
                          </a:solidFill>
                          <a:latin typeface="Arial" pitchFamily="34" charset="0"/>
                          <a:ea typeface="Calibri"/>
                          <a:cs typeface="Arial" pitchFamily="34" charset="0"/>
                        </a:rPr>
                        <a:t>0</a:t>
                      </a:r>
                      <a:r>
                        <a:rPr lang="en-US" sz="1200" dirty="0">
                          <a:solidFill>
                            <a:srgbClr val="000000"/>
                          </a:solidFill>
                          <a:latin typeface="Arial" pitchFamily="34" charset="0"/>
                          <a:ea typeface="Calibri"/>
                          <a:cs typeface="Arial" pitchFamily="34" charset="0"/>
                        </a:rPr>
                        <a:t>,470</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50000"/>
                        </a:lnSpc>
                        <a:spcAft>
                          <a:spcPts val="0"/>
                        </a:spcAft>
                      </a:pPr>
                      <a:r>
                        <a:rPr lang="en-US" sz="1200" dirty="0">
                          <a:solidFill>
                            <a:srgbClr val="000000"/>
                          </a:solidFill>
                          <a:latin typeface="Arial" pitchFamily="34" charset="0"/>
                          <a:ea typeface="Calibri"/>
                          <a:cs typeface="Arial" pitchFamily="34" charset="0"/>
                        </a:rPr>
                        <a:t>1,269</a:t>
                      </a:r>
                      <a:endParaRPr lang="ru-RU" sz="1200" dirty="0">
                        <a:solidFill>
                          <a:srgbClr val="000000"/>
                        </a:solidFill>
                        <a:latin typeface="Arial" pitchFamily="34" charset="0"/>
                        <a:ea typeface="Calibri"/>
                        <a:cs typeface="Arial" pitchFamily="34"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7"/>
                  </a:ext>
                </a:extLst>
              </a:tr>
            </a:tbl>
          </a:graphicData>
        </a:graphic>
      </p:graphicFrame>
      <p:sp>
        <p:nvSpPr>
          <p:cNvPr id="4" name="Прямоугольник 3"/>
          <p:cNvSpPr/>
          <p:nvPr/>
        </p:nvSpPr>
        <p:spPr>
          <a:xfrm>
            <a:off x="183960" y="5284788"/>
            <a:ext cx="10433999" cy="1477328"/>
          </a:xfrm>
          <a:prstGeom prst="rect">
            <a:avLst/>
          </a:prstGeom>
        </p:spPr>
        <p:txBody>
          <a:bodyPr wrap="square">
            <a:spAutoFit/>
          </a:bodyPr>
          <a:lstStyle/>
          <a:p>
            <a:pPr algn="just"/>
            <a:r>
              <a:rPr lang="en-US" dirty="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setup </a:t>
            </a:r>
            <a:r>
              <a:rPr lang="en-US" dirty="0">
                <a:latin typeface="Arial" panose="020B0604020202020204" pitchFamily="34" charset="0"/>
                <a:cs typeface="Arial" panose="020B0604020202020204" pitchFamily="34" charset="0"/>
              </a:rPr>
              <a:t>is intended for gas sampling and investigation of argon (nitrogen, oxygen) adsorption processes in pure form or in mixtures with helium on various sorbents at </a:t>
            </a:r>
            <a:r>
              <a:rPr lang="en-US" dirty="0" smtClean="0">
                <a:latin typeface="Arial" panose="020B0604020202020204" pitchFamily="34" charset="0"/>
                <a:cs typeface="Arial" panose="020B0604020202020204" pitchFamily="34" charset="0"/>
              </a:rPr>
              <a:t>pressures </a:t>
            </a:r>
            <a:r>
              <a:rPr lang="en-US" dirty="0">
                <a:latin typeface="Arial" panose="020B0604020202020204" pitchFamily="34" charset="0"/>
                <a:cs typeface="Arial" panose="020B0604020202020204" pitchFamily="34" charset="0"/>
              </a:rPr>
              <a:t>from 0 to 10 bar and at room temperature. The </a:t>
            </a:r>
            <a:r>
              <a:rPr lang="en-US" dirty="0" smtClean="0">
                <a:latin typeface="Arial" panose="020B0604020202020204" pitchFamily="34" charset="0"/>
                <a:cs typeface="Arial" panose="020B0604020202020204" pitchFamily="34" charset="0"/>
              </a:rPr>
              <a:t>setup </a:t>
            </a:r>
            <a:r>
              <a:rPr lang="en-US" dirty="0">
                <a:latin typeface="Arial" panose="020B0604020202020204" pitchFamily="34" charset="0"/>
                <a:cs typeface="Arial" panose="020B0604020202020204" pitchFamily="34" charset="0"/>
              </a:rPr>
              <a:t>allows studying various sorption materials, as well as </a:t>
            </a:r>
            <a:r>
              <a:rPr lang="en-US" dirty="0" smtClean="0">
                <a:latin typeface="Arial" panose="020B0604020202020204" pitchFamily="34" charset="0"/>
                <a:cs typeface="Arial" panose="020B0604020202020204" pitchFamily="34" charset="0"/>
              </a:rPr>
              <a:t>obtaining adsorption </a:t>
            </a:r>
            <a:r>
              <a:rPr lang="en-US" dirty="0">
                <a:latin typeface="Arial" panose="020B0604020202020204" pitchFamily="34" charset="0"/>
                <a:cs typeface="Arial" panose="020B0604020202020204" pitchFamily="34" charset="0"/>
              </a:rPr>
              <a:t>isotherms of </a:t>
            </a:r>
            <a:r>
              <a:rPr lang="en-US" dirty="0" smtClean="0">
                <a:latin typeface="Arial" panose="020B0604020202020204" pitchFamily="34" charset="0"/>
                <a:cs typeface="Arial" panose="020B0604020202020204" pitchFamily="34" charset="0"/>
              </a:rPr>
              <a:t>gases</a:t>
            </a:r>
            <a:r>
              <a:rPr lang="en-US" dirty="0">
                <a:latin typeface="Arial" panose="020B0604020202020204" pitchFamily="34" charset="0"/>
                <a:cs typeface="Arial" panose="020B0604020202020204" pitchFamily="34" charset="0"/>
              </a:rPr>
              <a:t>. The </a:t>
            </a:r>
            <a:r>
              <a:rPr lang="en-US" dirty="0" smtClean="0">
                <a:latin typeface="Arial" panose="020B0604020202020204" pitchFamily="34" charset="0"/>
                <a:cs typeface="Arial" panose="020B0604020202020204" pitchFamily="34" charset="0"/>
              </a:rPr>
              <a:t>setup </a:t>
            </a:r>
            <a:r>
              <a:rPr lang="en-US" dirty="0">
                <a:latin typeface="Arial" panose="020B0604020202020204" pitchFamily="34" charset="0"/>
                <a:cs typeface="Arial" panose="020B0604020202020204" pitchFamily="34" charset="0"/>
              </a:rPr>
              <a:t>also </a:t>
            </a:r>
            <a:r>
              <a:rPr lang="en-US" dirty="0" smtClean="0">
                <a:latin typeface="Arial" panose="020B0604020202020204" pitchFamily="34" charset="0"/>
                <a:cs typeface="Arial" panose="020B0604020202020204" pitchFamily="34" charset="0"/>
              </a:rPr>
              <a:t>allows </a:t>
            </a:r>
            <a:r>
              <a:rPr lang="en-US" dirty="0">
                <a:latin typeface="Arial" panose="020B0604020202020204" pitchFamily="34" charset="0"/>
                <a:cs typeface="Arial" panose="020B0604020202020204" pitchFamily="34" charset="0"/>
              </a:rPr>
              <a:t>determining the </a:t>
            </a:r>
            <a:r>
              <a:rPr lang="en-US" dirty="0" smtClean="0">
                <a:latin typeface="Arial" panose="020B0604020202020204" pitchFamily="34" charset="0"/>
                <a:cs typeface="Arial" panose="020B0604020202020204" pitchFamily="34" charset="0"/>
              </a:rPr>
              <a:t>real </a:t>
            </a:r>
            <a:r>
              <a:rPr lang="en-US" dirty="0">
                <a:latin typeface="Arial" panose="020B0604020202020204" pitchFamily="34" charset="0"/>
                <a:cs typeface="Arial" panose="020B0604020202020204" pitchFamily="34" charset="0"/>
              </a:rPr>
              <a:t>density of porous </a:t>
            </a:r>
            <a:r>
              <a:rPr lang="en-US" dirty="0" smtClean="0">
                <a:latin typeface="Arial" panose="020B0604020202020204" pitchFamily="34" charset="0"/>
                <a:cs typeface="Arial" panose="020B0604020202020204" pitchFamily="34" charset="0"/>
              </a:rPr>
              <a:t>materials.</a:t>
            </a:r>
            <a:endParaRPr lang="ru-RU" dirty="0">
              <a:latin typeface="Arial" panose="020B0604020202020204" pitchFamily="34" charset="0"/>
              <a:cs typeface="Arial" panose="020B0604020202020204" pitchFamily="34" charset="0"/>
            </a:endParaRPr>
          </a:p>
        </p:txBody>
      </p:sp>
      <p:pic>
        <p:nvPicPr>
          <p:cNvPr id="12" name="Picture 3" descr="F:\Симутин\1\Распечатать\Logo2020-4-4.png"/>
          <p:cNvPicPr>
            <a:picLocks noChangeAspect="1" noChangeArrowheads="1"/>
          </p:cNvPicPr>
          <p:nvPr/>
        </p:nvPicPr>
        <p:blipFill>
          <a:blip r:embed="rId3"/>
          <a:srcRect/>
          <a:stretch>
            <a:fillRect/>
          </a:stretch>
        </p:blipFill>
        <p:spPr bwMode="auto">
          <a:xfrm>
            <a:off x="10208756" y="323621"/>
            <a:ext cx="1522453" cy="693314"/>
          </a:xfrm>
          <a:prstGeom prst="rect">
            <a:avLst/>
          </a:prstGeom>
          <a:noFill/>
        </p:spPr>
      </p:pic>
    </p:spTree>
    <p:extLst>
      <p:ext uri="{BB962C8B-B14F-4D97-AF65-F5344CB8AC3E}">
        <p14:creationId xmlns:p14="http://schemas.microsoft.com/office/powerpoint/2010/main" val="159844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a:t>
            </a:r>
            <a:r>
              <a:rPr lang="en-US" sz="1800" dirty="0">
                <a:solidFill>
                  <a:schemeClr val="bg1"/>
                </a:solidFill>
                <a:latin typeface="Arial" panose="020B0604020202020204" pitchFamily="34" charset="0"/>
                <a:cs typeface="Arial" panose="020B0604020202020204" pitchFamily="34" charset="0"/>
              </a:rPr>
              <a:t>: Adsorption isotherms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16" name="Прямоугольник 15"/>
          <p:cNvSpPr/>
          <p:nvPr/>
        </p:nvSpPr>
        <p:spPr>
          <a:xfrm>
            <a:off x="5335635" y="3935891"/>
            <a:ext cx="5193367" cy="646331"/>
          </a:xfrm>
          <a:prstGeom prst="rect">
            <a:avLst/>
          </a:prstGeom>
        </p:spPr>
        <p:txBody>
          <a:bodyPr wrap="square">
            <a:spAutoFit/>
          </a:bodyPr>
          <a:lstStyle/>
          <a:p>
            <a:pPr algn="just"/>
            <a:r>
              <a:rPr lang="en-US" sz="1200" dirty="0">
                <a:latin typeface="Arial" pitchFamily="34" charset="0"/>
                <a:cs typeface="Arial" pitchFamily="34" charset="0"/>
              </a:rPr>
              <a:t>It can be seen that the adsorption isotherms are almost linear at pressures of up to 2.5-3.0 bar. In this range, isotherms can be described by the Henry </a:t>
            </a:r>
            <a:r>
              <a:rPr lang="en-US" sz="1200" dirty="0" smtClean="0">
                <a:latin typeface="Arial" pitchFamily="34" charset="0"/>
                <a:cs typeface="Arial" pitchFamily="34" charset="0"/>
              </a:rPr>
              <a:t>equation:</a:t>
            </a:r>
            <a:endParaRPr lang="ru-RU" sz="1200" dirty="0">
              <a:latin typeface="Arial" pitchFamily="34" charset="0"/>
              <a:cs typeface="Arial" pitchFamily="34" charset="0"/>
            </a:endParaRPr>
          </a:p>
        </p:txBody>
      </p:sp>
      <p:sp>
        <p:nvSpPr>
          <p:cNvPr id="17" name="Прямоугольник 16"/>
          <p:cNvSpPr/>
          <p:nvPr/>
        </p:nvSpPr>
        <p:spPr>
          <a:xfrm>
            <a:off x="5295490" y="4948692"/>
            <a:ext cx="5233513" cy="2239074"/>
          </a:xfrm>
          <a:prstGeom prst="rect">
            <a:avLst/>
          </a:prstGeom>
        </p:spPr>
        <p:txBody>
          <a:bodyPr wrap="square">
            <a:spAutoFit/>
          </a:bodyPr>
          <a:lstStyle/>
          <a:p>
            <a:pPr algn="just">
              <a:lnSpc>
                <a:spcPts val="1700"/>
              </a:lnSpc>
              <a:buFont typeface="Arial" pitchFamily="34" charset="0"/>
              <a:buChar char="•"/>
            </a:pPr>
            <a:r>
              <a:rPr lang="en-US" sz="1200" dirty="0">
                <a:latin typeface="Arial" pitchFamily="34" charset="0"/>
                <a:cs typeface="Arial" pitchFamily="34" charset="0"/>
              </a:rPr>
              <a:t>NaX (13X), CaA (5A) and PSA/VPSA (13XHP) zeolites have high nitrogen </a:t>
            </a:r>
            <a:r>
              <a:rPr lang="en-US" sz="1200" dirty="0" smtClean="0">
                <a:latin typeface="Arial" pitchFamily="34" charset="0"/>
                <a:cs typeface="Arial" pitchFamily="34" charset="0"/>
              </a:rPr>
              <a:t>selectivity.</a:t>
            </a:r>
            <a:endParaRPr lang="ru-RU" sz="1200" dirty="0" smtClean="0">
              <a:latin typeface="Arial" pitchFamily="34" charset="0"/>
              <a:cs typeface="Arial" pitchFamily="34" charset="0"/>
            </a:endParaRPr>
          </a:p>
          <a:p>
            <a:pPr algn="just">
              <a:lnSpc>
                <a:spcPts val="1700"/>
              </a:lnSpc>
              <a:buFont typeface="Arial" pitchFamily="34" charset="0"/>
              <a:buChar char="•"/>
            </a:pPr>
            <a:r>
              <a:rPr lang="en-US" sz="1200" dirty="0">
                <a:latin typeface="Arial" pitchFamily="34" charset="0"/>
                <a:cs typeface="Arial" pitchFamily="34" charset="0"/>
              </a:rPr>
              <a:t>The separation coefficients of the </a:t>
            </a:r>
            <a:r>
              <a:rPr lang="en-US" sz="1200" dirty="0">
                <a:solidFill>
                  <a:prstClr val="black"/>
                </a:solidFill>
                <a:latin typeface="Arial" pitchFamily="34" charset="0"/>
                <a:cs typeface="Arial" pitchFamily="34" charset="0"/>
              </a:rPr>
              <a:t>N</a:t>
            </a:r>
            <a:r>
              <a:rPr lang="ru-RU" sz="1200" baseline="-25000" dirty="0" smtClean="0">
                <a:solidFill>
                  <a:prstClr val="black"/>
                </a:solidFill>
                <a:latin typeface="Arial" pitchFamily="34" charset="0"/>
                <a:cs typeface="Arial" pitchFamily="34" charset="0"/>
              </a:rPr>
              <a:t>2</a:t>
            </a:r>
            <a:r>
              <a:rPr lang="en-US" sz="1200" dirty="0" smtClean="0">
                <a:latin typeface="Arial" pitchFamily="34" charset="0"/>
                <a:cs typeface="Arial" pitchFamily="34" charset="0"/>
              </a:rPr>
              <a:t>-Ar </a:t>
            </a:r>
            <a:r>
              <a:rPr lang="en-US" sz="1200" dirty="0">
                <a:latin typeface="Arial" pitchFamily="34" charset="0"/>
                <a:cs typeface="Arial" pitchFamily="34" charset="0"/>
              </a:rPr>
              <a:t>mixture (at 5.0 bar) for NaX (13X) zeolite are 1.24 times higher than for CaA (5A) zeolite and 1.16 times higher than for PSA/VPSA (13XHP</a:t>
            </a:r>
            <a:r>
              <a:rPr lang="en-US" sz="1200" dirty="0" smtClean="0">
                <a:latin typeface="Arial" pitchFamily="34" charset="0"/>
                <a:cs typeface="Arial" pitchFamily="34" charset="0"/>
              </a:rPr>
              <a:t>).</a:t>
            </a:r>
            <a:endParaRPr lang="ru-RU" sz="1200" dirty="0" smtClean="0">
              <a:latin typeface="Arial" pitchFamily="34" charset="0"/>
              <a:cs typeface="Arial" pitchFamily="34" charset="0"/>
            </a:endParaRPr>
          </a:p>
          <a:p>
            <a:pPr algn="just">
              <a:lnSpc>
                <a:spcPts val="1700"/>
              </a:lnSpc>
              <a:buFont typeface="Arial" pitchFamily="34" charset="0"/>
              <a:buChar char="•"/>
            </a:pPr>
            <a:r>
              <a:rPr lang="en-US" sz="1200" dirty="0">
                <a:latin typeface="Arial" pitchFamily="34" charset="0"/>
                <a:cs typeface="Arial" pitchFamily="34" charset="0"/>
              </a:rPr>
              <a:t>The separation coefficients of the </a:t>
            </a:r>
            <a:r>
              <a:rPr lang="en-US" sz="1200" dirty="0">
                <a:solidFill>
                  <a:prstClr val="black"/>
                </a:solidFill>
                <a:latin typeface="Arial" pitchFamily="34" charset="0"/>
                <a:cs typeface="Arial" pitchFamily="34" charset="0"/>
              </a:rPr>
              <a:t>N</a:t>
            </a:r>
            <a:r>
              <a:rPr lang="ru-RU" sz="1200" baseline="-25000" dirty="0" smtClean="0">
                <a:solidFill>
                  <a:prstClr val="black"/>
                </a:solidFill>
                <a:latin typeface="Arial" pitchFamily="34" charset="0"/>
                <a:cs typeface="Arial" pitchFamily="34" charset="0"/>
              </a:rPr>
              <a:t>2</a:t>
            </a:r>
            <a:r>
              <a:rPr lang="en-US" sz="1200" dirty="0" smtClean="0">
                <a:latin typeface="Arial" pitchFamily="34" charset="0"/>
                <a:cs typeface="Arial" pitchFamily="34" charset="0"/>
              </a:rPr>
              <a:t>-</a:t>
            </a:r>
            <a:r>
              <a:rPr lang="en-US" sz="1200" dirty="0" smtClean="0">
                <a:solidFill>
                  <a:prstClr val="black"/>
                </a:solidFill>
                <a:latin typeface="Arial" pitchFamily="34" charset="0"/>
                <a:cs typeface="Arial" pitchFamily="34" charset="0"/>
              </a:rPr>
              <a:t>O</a:t>
            </a:r>
            <a:r>
              <a:rPr lang="ru-RU" sz="1200" baseline="-25000" dirty="0">
                <a:solidFill>
                  <a:prstClr val="black"/>
                </a:solidFill>
                <a:latin typeface="Arial" pitchFamily="34" charset="0"/>
                <a:cs typeface="Arial" pitchFamily="34" charset="0"/>
              </a:rPr>
              <a:t>2</a:t>
            </a:r>
            <a:r>
              <a:rPr lang="en-US" sz="1200" dirty="0" smtClean="0">
                <a:latin typeface="Arial" pitchFamily="34" charset="0"/>
                <a:cs typeface="Arial" pitchFamily="34" charset="0"/>
              </a:rPr>
              <a:t> </a:t>
            </a:r>
            <a:r>
              <a:rPr lang="en-US" sz="1200" dirty="0">
                <a:latin typeface="Arial" pitchFamily="34" charset="0"/>
                <a:cs typeface="Arial" pitchFamily="34" charset="0"/>
              </a:rPr>
              <a:t>mixture (at 5.0 bar) for the NaX (13X) zeolite are 1.16 times higher than for the CaA (5A) zeolite and practically coincide with PSA / VPSA (13XHP</a:t>
            </a:r>
            <a:r>
              <a:rPr lang="en-US" sz="1200" dirty="0" smtClean="0">
                <a:latin typeface="Arial" pitchFamily="34" charset="0"/>
                <a:cs typeface="Arial" pitchFamily="34" charset="0"/>
              </a:rPr>
              <a:t>).</a:t>
            </a:r>
            <a:endParaRPr lang="ru-RU" sz="1200" dirty="0" smtClean="0">
              <a:latin typeface="Arial" pitchFamily="34" charset="0"/>
              <a:cs typeface="Arial" pitchFamily="34" charset="0"/>
            </a:endParaRPr>
          </a:p>
          <a:p>
            <a:pPr algn="just">
              <a:lnSpc>
                <a:spcPts val="1700"/>
              </a:lnSpc>
              <a:buFont typeface="Arial" pitchFamily="34" charset="0"/>
              <a:buChar char="•"/>
            </a:pPr>
            <a:endParaRPr lang="ru-RU" sz="1200" b="1" dirty="0" smtClean="0">
              <a:solidFill>
                <a:srgbClr val="414042">
                  <a:lumMod val="50000"/>
                </a:srgbClr>
              </a:solidFill>
              <a:latin typeface="Arial" pitchFamily="34" charset="0"/>
              <a:cs typeface="Arial" pitchFamily="34" charset="0"/>
            </a:endParaRPr>
          </a:p>
          <a:p>
            <a:pPr>
              <a:buFont typeface="Arial" pitchFamily="34" charset="0"/>
              <a:buChar char="•"/>
            </a:pPr>
            <a:endParaRPr lang="en-US" sz="1200" b="1" dirty="0" smtClean="0">
              <a:solidFill>
                <a:srgbClr val="414042">
                  <a:lumMod val="50000"/>
                </a:srgbClr>
              </a:solidFill>
              <a:latin typeface="Arial" pitchFamily="34" charset="0"/>
              <a:cs typeface="Arial" pitchFamily="34" charset="0"/>
            </a:endParaRPr>
          </a:p>
        </p:txBody>
      </p:sp>
      <p:sp>
        <p:nvSpPr>
          <p:cNvPr id="18" name="Прямоугольник 17"/>
          <p:cNvSpPr/>
          <p:nvPr/>
        </p:nvSpPr>
        <p:spPr>
          <a:xfrm>
            <a:off x="5330790" y="4681619"/>
            <a:ext cx="2143536" cy="307777"/>
          </a:xfrm>
          <a:prstGeom prst="rect">
            <a:avLst/>
          </a:prstGeom>
        </p:spPr>
        <p:txBody>
          <a:bodyPr wrap="none">
            <a:spAutoFit/>
          </a:bodyPr>
          <a:lstStyle/>
          <a:p>
            <a:r>
              <a:rPr lang="en-US" sz="1200" dirty="0">
                <a:latin typeface="Arial" pitchFamily="34" charset="0"/>
                <a:cs typeface="Arial" pitchFamily="34" charset="0"/>
              </a:rPr>
              <a:t>where </a:t>
            </a:r>
            <a:r>
              <a:rPr lang="en-US" sz="1400" i="1" dirty="0">
                <a:latin typeface="Times New Roman" panose="02020603050405020304" pitchFamily="18" charset="0"/>
                <a:cs typeface="Times New Roman" panose="02020603050405020304" pitchFamily="18" charset="0"/>
              </a:rPr>
              <a:t>K</a:t>
            </a:r>
            <a:r>
              <a:rPr lang="en-US" sz="1200" dirty="0">
                <a:latin typeface="Arial" pitchFamily="34" charset="0"/>
                <a:cs typeface="Arial" pitchFamily="34" charset="0"/>
              </a:rPr>
              <a:t> is Henry's constant</a:t>
            </a:r>
            <a:r>
              <a:rPr lang="ru-RU" sz="1200" dirty="0" smtClean="0">
                <a:solidFill>
                  <a:srgbClr val="414042">
                    <a:lumMod val="50000"/>
                  </a:srgbClr>
                </a:solidFill>
                <a:latin typeface="Arial" pitchFamily="34" charset="0"/>
                <a:cs typeface="Arial" pitchFamily="34" charset="0"/>
              </a:rPr>
              <a:t>.</a:t>
            </a:r>
            <a:endParaRPr lang="ru-RU" sz="1200" dirty="0">
              <a:solidFill>
                <a:srgbClr val="414042">
                  <a:lumMod val="50000"/>
                </a:srgbClr>
              </a:solidFill>
              <a:latin typeface="Arial" pitchFamily="34" charset="0"/>
              <a:cs typeface="Arial" pitchFamily="34" charset="0"/>
            </a:endParaRPr>
          </a:p>
        </p:txBody>
      </p:sp>
      <p:pic>
        <p:nvPicPr>
          <p:cNvPr id="19" name="Picture 3" descr="F:\Симутин\1\Распечатать\Logo2020-4-4.png"/>
          <p:cNvPicPr>
            <a:picLocks noChangeAspect="1" noChangeArrowheads="1"/>
          </p:cNvPicPr>
          <p:nvPr/>
        </p:nvPicPr>
        <p:blipFill>
          <a:blip r:embed="rId3"/>
          <a:srcRect/>
          <a:stretch>
            <a:fillRect/>
          </a:stretch>
        </p:blipFill>
        <p:spPr bwMode="auto">
          <a:xfrm>
            <a:off x="10208756" y="323621"/>
            <a:ext cx="1522453" cy="693314"/>
          </a:xfrm>
          <a:prstGeom prst="rect">
            <a:avLst/>
          </a:prstGeom>
          <a:noFill/>
        </p:spPr>
      </p:pic>
      <p:pic>
        <p:nvPicPr>
          <p:cNvPr id="3" name="Рисунок 2"/>
          <p:cNvPicPr>
            <a:picLocks noChangeAspect="1"/>
          </p:cNvPicPr>
          <p:nvPr/>
        </p:nvPicPr>
        <p:blipFill>
          <a:blip r:embed="rId4"/>
          <a:stretch>
            <a:fillRect/>
          </a:stretch>
        </p:blipFill>
        <p:spPr>
          <a:xfrm>
            <a:off x="216398" y="1268595"/>
            <a:ext cx="5057731" cy="2664000"/>
          </a:xfrm>
          <a:prstGeom prst="rect">
            <a:avLst/>
          </a:prstGeom>
        </p:spPr>
      </p:pic>
      <p:pic>
        <p:nvPicPr>
          <p:cNvPr id="4" name="Рисунок 3"/>
          <p:cNvPicPr>
            <a:picLocks noChangeAspect="1"/>
          </p:cNvPicPr>
          <p:nvPr/>
        </p:nvPicPr>
        <p:blipFill>
          <a:blip r:embed="rId5"/>
          <a:stretch>
            <a:fillRect/>
          </a:stretch>
        </p:blipFill>
        <p:spPr>
          <a:xfrm>
            <a:off x="216397" y="3970773"/>
            <a:ext cx="5057731" cy="2679668"/>
          </a:xfrm>
          <a:prstGeom prst="rect">
            <a:avLst/>
          </a:prstGeom>
        </p:spPr>
      </p:pic>
      <p:pic>
        <p:nvPicPr>
          <p:cNvPr id="7" name="Рисунок 6"/>
          <p:cNvPicPr>
            <a:picLocks noChangeAspect="1"/>
          </p:cNvPicPr>
          <p:nvPr/>
        </p:nvPicPr>
        <p:blipFill>
          <a:blip r:embed="rId6"/>
          <a:stretch>
            <a:fillRect/>
          </a:stretch>
        </p:blipFill>
        <p:spPr>
          <a:xfrm>
            <a:off x="5365208" y="1268595"/>
            <a:ext cx="5288123" cy="2664000"/>
          </a:xfrm>
          <a:prstGeom prst="rect">
            <a:avLst/>
          </a:prstGeom>
        </p:spPr>
      </p:pic>
      <p:graphicFrame>
        <p:nvGraphicFramePr>
          <p:cNvPr id="13" name="Таблица 12"/>
          <p:cNvGraphicFramePr>
            <a:graphicFrameLocks noGrp="1"/>
          </p:cNvGraphicFramePr>
          <p:nvPr>
            <p:extLst>
              <p:ext uri="{D42A27DB-BD31-4B8C-83A1-F6EECF244321}">
                <p14:modId xmlns:p14="http://schemas.microsoft.com/office/powerpoint/2010/main" val="1802977795"/>
              </p:ext>
            </p:extLst>
          </p:nvPr>
        </p:nvGraphicFramePr>
        <p:xfrm>
          <a:off x="5905958" y="4482957"/>
          <a:ext cx="4623044" cy="229807"/>
        </p:xfrm>
        <a:graphic>
          <a:graphicData uri="http://schemas.openxmlformats.org/drawingml/2006/table">
            <a:tbl>
              <a:tblPr/>
              <a:tblGrid>
                <a:gridCol w="3836234">
                  <a:extLst>
                    <a:ext uri="{9D8B030D-6E8A-4147-A177-3AD203B41FA5}">
                      <a16:colId xmlns:a16="http://schemas.microsoft.com/office/drawing/2014/main" val="20000"/>
                    </a:ext>
                  </a:extLst>
                </a:gridCol>
                <a:gridCol w="786810">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ru-RU" sz="1400" i="1" dirty="0" smtClean="0">
                          <a:solidFill>
                            <a:schemeClr val="tx1">
                              <a:lumMod val="50000"/>
                            </a:schemeClr>
                          </a:solidFill>
                          <a:latin typeface="Times New Roman"/>
                          <a:ea typeface="Calibri"/>
                          <a:cs typeface="Times New Roman"/>
                        </a:rPr>
                        <a:t> </a:t>
                      </a:r>
                      <a:r>
                        <a:rPr lang="ru-RU" sz="1400" i="1" dirty="0" smtClean="0">
                          <a:solidFill>
                            <a:schemeClr val="tx1"/>
                          </a:solidFill>
                          <a:latin typeface="Times New Roman"/>
                          <a:ea typeface="Calibri"/>
                          <a:cs typeface="Times New Roman"/>
                        </a:rPr>
                        <a:t>ν=</a:t>
                      </a:r>
                      <a:r>
                        <a:rPr lang="en-US" sz="1400" i="1" dirty="0" smtClean="0">
                          <a:solidFill>
                            <a:schemeClr val="tx1"/>
                          </a:solidFill>
                          <a:latin typeface="Times New Roman"/>
                          <a:ea typeface="Calibri"/>
                          <a:cs typeface="Times New Roman"/>
                        </a:rPr>
                        <a:t>Kp</a:t>
                      </a:r>
                      <a:r>
                        <a:rPr kumimoji="0" lang="ru-RU" sz="1400" b="0" i="1" u="none" strike="noStrike" kern="1200" cap="none" spc="0" normalizeH="0" baseline="-25000" noProof="0" dirty="0" smtClean="0">
                          <a:ln>
                            <a:noFill/>
                          </a:ln>
                          <a:solidFill>
                            <a:prstClr val="black"/>
                          </a:solidFill>
                          <a:effectLst/>
                          <a:uLnTx/>
                          <a:uFillTx/>
                          <a:latin typeface="Times New Roman"/>
                          <a:ea typeface="Calibri"/>
                          <a:cs typeface="Times New Roman"/>
                        </a:rPr>
                        <a:t>0</a:t>
                      </a:r>
                      <a:endParaRPr lang="ru-RU" sz="1100" dirty="0">
                        <a:solidFill>
                          <a:schemeClr val="tx1"/>
                        </a:solidFill>
                        <a:latin typeface="Calibri"/>
                        <a:ea typeface="Calibri"/>
                        <a:cs typeface="Times New Roman"/>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ctr">
                        <a:lnSpc>
                          <a:spcPct val="115000"/>
                        </a:lnSpc>
                        <a:spcAft>
                          <a:spcPts val="0"/>
                        </a:spcAft>
                      </a:pPr>
                      <a:r>
                        <a:rPr lang="en-US" sz="1200" dirty="0" smtClean="0">
                          <a:solidFill>
                            <a:schemeClr val="tx1"/>
                          </a:solidFill>
                          <a:latin typeface="Arial" pitchFamily="34" charset="0"/>
                          <a:ea typeface="Calibri"/>
                          <a:cs typeface="Arial" pitchFamily="34" charset="0"/>
                        </a:rPr>
                        <a:t>          </a:t>
                      </a:r>
                      <a:r>
                        <a:rPr lang="ru-RU" sz="1200" dirty="0" smtClean="0">
                          <a:solidFill>
                            <a:schemeClr val="tx1"/>
                          </a:solidFill>
                          <a:latin typeface="Arial" pitchFamily="34" charset="0"/>
                          <a:ea typeface="Calibri"/>
                          <a:cs typeface="Arial" pitchFamily="34" charset="0"/>
                        </a:rPr>
                        <a:t>(</a:t>
                      </a:r>
                      <a:r>
                        <a:rPr lang="en-US" sz="1200" dirty="0" smtClean="0">
                          <a:solidFill>
                            <a:schemeClr val="tx1"/>
                          </a:solidFill>
                          <a:latin typeface="Arial" pitchFamily="34" charset="0"/>
                          <a:ea typeface="Calibri"/>
                          <a:cs typeface="Arial" pitchFamily="34" charset="0"/>
                        </a:rPr>
                        <a:t>8</a:t>
                      </a:r>
                      <a:r>
                        <a:rPr lang="ru-RU" sz="1200" dirty="0" smtClean="0">
                          <a:solidFill>
                            <a:schemeClr val="tx1"/>
                          </a:solidFill>
                          <a:latin typeface="Arial" pitchFamily="34" charset="0"/>
                          <a:ea typeface="Calibri"/>
                          <a:cs typeface="Arial" pitchFamily="34" charset="0"/>
                        </a:rPr>
                        <a:t>)</a:t>
                      </a:r>
                      <a:endParaRPr lang="ru-RU" sz="1200" dirty="0">
                        <a:solidFill>
                          <a:schemeClr val="tx1"/>
                        </a:solidFill>
                        <a:latin typeface="Arial" pitchFamily="34" charset="0"/>
                        <a:ea typeface="Calibri"/>
                        <a:cs typeface="Arial"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2882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Adsorption isotherms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3" descr="F:\Симутин\1\Распечатать\Logo2020-4-4.png"/>
          <p:cNvPicPr>
            <a:picLocks noChangeAspect="1" noChangeArrowheads="1"/>
          </p:cNvPicPr>
          <p:nvPr/>
        </p:nvPicPr>
        <p:blipFill>
          <a:blip r:embed="rId3"/>
          <a:srcRect/>
          <a:stretch>
            <a:fillRect/>
          </a:stretch>
        </p:blipFill>
        <p:spPr bwMode="auto">
          <a:xfrm>
            <a:off x="10208756" y="323621"/>
            <a:ext cx="1522453" cy="693314"/>
          </a:xfrm>
          <a:prstGeom prst="rect">
            <a:avLst/>
          </a:prstGeom>
          <a:noFill/>
        </p:spPr>
      </p:pic>
      <p:pic>
        <p:nvPicPr>
          <p:cNvPr id="3" name="Рисунок 2"/>
          <p:cNvPicPr>
            <a:picLocks noChangeAspect="1"/>
          </p:cNvPicPr>
          <p:nvPr/>
        </p:nvPicPr>
        <p:blipFill>
          <a:blip r:embed="rId4"/>
          <a:stretch>
            <a:fillRect/>
          </a:stretch>
        </p:blipFill>
        <p:spPr>
          <a:xfrm>
            <a:off x="280352" y="1334434"/>
            <a:ext cx="5031927" cy="2628000"/>
          </a:xfrm>
          <a:prstGeom prst="rect">
            <a:avLst/>
          </a:prstGeom>
        </p:spPr>
      </p:pic>
      <p:pic>
        <p:nvPicPr>
          <p:cNvPr id="4" name="Рисунок 3"/>
          <p:cNvPicPr>
            <a:picLocks noChangeAspect="1"/>
          </p:cNvPicPr>
          <p:nvPr/>
        </p:nvPicPr>
        <p:blipFill>
          <a:blip r:embed="rId5"/>
          <a:stretch>
            <a:fillRect/>
          </a:stretch>
        </p:blipFill>
        <p:spPr>
          <a:xfrm>
            <a:off x="280351" y="4029529"/>
            <a:ext cx="5031927" cy="2674417"/>
          </a:xfrm>
          <a:prstGeom prst="rect">
            <a:avLst/>
          </a:prstGeom>
        </p:spPr>
      </p:pic>
      <p:pic>
        <p:nvPicPr>
          <p:cNvPr id="7" name="Рисунок 6"/>
          <p:cNvPicPr>
            <a:picLocks noChangeAspect="1"/>
          </p:cNvPicPr>
          <p:nvPr/>
        </p:nvPicPr>
        <p:blipFill>
          <a:blip r:embed="rId6"/>
          <a:stretch>
            <a:fillRect/>
          </a:stretch>
        </p:blipFill>
        <p:spPr>
          <a:xfrm>
            <a:off x="5541629" y="1296334"/>
            <a:ext cx="4981776" cy="2628000"/>
          </a:xfrm>
          <a:prstGeom prst="rect">
            <a:avLst/>
          </a:prstGeom>
        </p:spPr>
      </p:pic>
      <p:pic>
        <p:nvPicPr>
          <p:cNvPr id="8" name="Рисунок 7"/>
          <p:cNvPicPr>
            <a:picLocks noChangeAspect="1"/>
          </p:cNvPicPr>
          <p:nvPr/>
        </p:nvPicPr>
        <p:blipFill>
          <a:blip r:embed="rId7"/>
          <a:stretch>
            <a:fillRect/>
          </a:stretch>
        </p:blipFill>
        <p:spPr>
          <a:xfrm>
            <a:off x="5541629" y="3991430"/>
            <a:ext cx="4981776" cy="2753186"/>
          </a:xfrm>
          <a:prstGeom prst="rect">
            <a:avLst/>
          </a:prstGeom>
        </p:spPr>
      </p:pic>
    </p:spTree>
    <p:extLst>
      <p:ext uri="{BB962C8B-B14F-4D97-AF65-F5344CB8AC3E}">
        <p14:creationId xmlns:p14="http://schemas.microsoft.com/office/powerpoint/2010/main" val="163695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smtClean="0">
                <a:solidFill>
                  <a:schemeClr val="bg1"/>
                </a:solidFill>
                <a:latin typeface="Arial" panose="020B0604020202020204" pitchFamily="34" charset="0"/>
                <a:cs typeface="Arial" panose="020B0604020202020204" pitchFamily="34" charset="0"/>
              </a:rPr>
              <a:t>Results: </a:t>
            </a:r>
            <a:r>
              <a:rPr lang="en-US" sz="1800" dirty="0">
                <a:solidFill>
                  <a:schemeClr val="bg1"/>
                </a:solidFill>
                <a:latin typeface="Arial" panose="020B0604020202020204" pitchFamily="34" charset="0"/>
                <a:cs typeface="Arial" panose="020B0604020202020204" pitchFamily="34" charset="0"/>
              </a:rPr>
              <a:t>Two-stage </a:t>
            </a:r>
            <a:r>
              <a:rPr lang="en-US" sz="1800" dirty="0" smtClean="0">
                <a:solidFill>
                  <a:schemeClr val="bg1"/>
                </a:solidFill>
                <a:latin typeface="Arial" panose="020B0604020202020204" pitchFamily="34" charset="0"/>
                <a:cs typeface="Arial" panose="020B0604020202020204" pitchFamily="34" charset="0"/>
              </a:rPr>
              <a:t>PSA </a:t>
            </a:r>
            <a:r>
              <a:rPr lang="en-US" sz="1800" dirty="0">
                <a:solidFill>
                  <a:schemeClr val="bg1"/>
                </a:solidFill>
                <a:latin typeface="Arial" panose="020B0604020202020204" pitchFamily="34" charset="0"/>
                <a:cs typeface="Arial" panose="020B0604020202020204" pitchFamily="34" charset="0"/>
              </a:rPr>
              <a:t>system for obtaining enriched argon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P3.2-877</a:t>
            </a: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9" name="Рисунок 18" descr="C:\Users\admin.User-HP\Desktop\IMG_4411.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7299" y="1391756"/>
            <a:ext cx="3982807" cy="2988000"/>
          </a:xfrm>
          <a:prstGeom prst="rect">
            <a:avLst/>
          </a:prstGeom>
          <a:noFill/>
          <a:ln>
            <a:noFill/>
          </a:ln>
        </p:spPr>
      </p:pic>
      <p:pic>
        <p:nvPicPr>
          <p:cNvPr id="20" name="Рисунок 19" descr="C:\Users\RAAleksandrov\Desktop\НТК (до 28 февраля подать доклад)\Доклад\Блок отбора проб.jpg"/>
          <p:cNvPicPr>
            <a:picLocks noChangeAspect="1"/>
          </p:cNvPicPr>
          <p:nvPr/>
        </p:nvPicPr>
        <p:blipFill>
          <a:blip r:embed="rId3" cstate="print"/>
          <a:srcRect/>
          <a:stretch>
            <a:fillRect/>
          </a:stretch>
        </p:blipFill>
        <p:spPr bwMode="auto">
          <a:xfrm>
            <a:off x="133265" y="1721052"/>
            <a:ext cx="5879076" cy="4032000"/>
          </a:xfrm>
          <a:prstGeom prst="rect">
            <a:avLst/>
          </a:prstGeom>
          <a:noFill/>
          <a:ln w="9525">
            <a:noFill/>
            <a:miter lim="800000"/>
            <a:headEnd/>
            <a:tailEnd/>
          </a:ln>
        </p:spPr>
      </p:pic>
      <p:sp>
        <p:nvSpPr>
          <p:cNvPr id="22" name="Прямоугольник 21"/>
          <p:cNvSpPr/>
          <p:nvPr/>
        </p:nvSpPr>
        <p:spPr>
          <a:xfrm>
            <a:off x="1697398" y="5471852"/>
            <a:ext cx="1178528" cy="307777"/>
          </a:xfrm>
          <a:prstGeom prst="rect">
            <a:avLst/>
          </a:prstGeom>
        </p:spPr>
        <p:txBody>
          <a:bodyPr wrap="none">
            <a:spAutoFit/>
          </a:bodyPr>
          <a:lstStyle/>
          <a:p>
            <a:r>
              <a:rPr lang="en-US" sz="1400" b="1" dirty="0">
                <a:solidFill>
                  <a:schemeClr val="tx1">
                    <a:lumMod val="50000"/>
                  </a:schemeClr>
                </a:solidFill>
                <a:latin typeface="Arial" pitchFamily="34" charset="0"/>
                <a:cs typeface="Arial" pitchFamily="34" charset="0"/>
              </a:rPr>
              <a:t>Removal</a:t>
            </a:r>
            <a:r>
              <a:rPr lang="ru-RU" sz="1400" b="1"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N</a:t>
            </a:r>
            <a:r>
              <a:rPr lang="ru-RU" sz="1400" b="1" baseline="-25000" dirty="0" smtClean="0">
                <a:solidFill>
                  <a:schemeClr val="tx1">
                    <a:lumMod val="50000"/>
                  </a:schemeClr>
                </a:solidFill>
                <a:latin typeface="Arial" pitchFamily="34" charset="0"/>
                <a:cs typeface="Arial" pitchFamily="34" charset="0"/>
              </a:rPr>
              <a:t>2</a:t>
            </a:r>
            <a:endParaRPr lang="ru-RU" sz="1400" b="1" dirty="0">
              <a:solidFill>
                <a:schemeClr val="tx1">
                  <a:lumMod val="50000"/>
                </a:schemeClr>
              </a:solidFill>
              <a:latin typeface="Arial" pitchFamily="34" charset="0"/>
              <a:cs typeface="Arial" pitchFamily="34" charset="0"/>
            </a:endParaRPr>
          </a:p>
        </p:txBody>
      </p:sp>
      <p:sp>
        <p:nvSpPr>
          <p:cNvPr id="23" name="Прямоугольник 22"/>
          <p:cNvSpPr/>
          <p:nvPr/>
        </p:nvSpPr>
        <p:spPr>
          <a:xfrm>
            <a:off x="4383068" y="5456748"/>
            <a:ext cx="1188146" cy="307777"/>
          </a:xfrm>
          <a:prstGeom prst="rect">
            <a:avLst/>
          </a:prstGeom>
        </p:spPr>
        <p:txBody>
          <a:bodyPr wrap="none">
            <a:spAutoFit/>
          </a:bodyPr>
          <a:lstStyle/>
          <a:p>
            <a:r>
              <a:rPr lang="en-US" sz="1400" b="1" dirty="0">
                <a:solidFill>
                  <a:schemeClr val="tx1">
                    <a:lumMod val="50000"/>
                  </a:schemeClr>
                </a:solidFill>
                <a:latin typeface="Arial" pitchFamily="34" charset="0"/>
                <a:cs typeface="Arial" pitchFamily="34" charset="0"/>
              </a:rPr>
              <a:t>Removal</a:t>
            </a:r>
            <a:r>
              <a:rPr lang="ru-RU" sz="1400" b="1" dirty="0" smtClean="0">
                <a:solidFill>
                  <a:schemeClr val="tx1">
                    <a:lumMod val="50000"/>
                  </a:schemeClr>
                </a:solidFill>
                <a:latin typeface="Arial" pitchFamily="34" charset="0"/>
                <a:cs typeface="Arial" pitchFamily="34" charset="0"/>
              </a:rPr>
              <a:t> </a:t>
            </a:r>
            <a:r>
              <a:rPr lang="en-US" sz="1400" b="1" dirty="0" smtClean="0">
                <a:solidFill>
                  <a:schemeClr val="tx1">
                    <a:lumMod val="50000"/>
                  </a:schemeClr>
                </a:solidFill>
                <a:latin typeface="Arial" pitchFamily="34" charset="0"/>
                <a:cs typeface="Arial" pitchFamily="34" charset="0"/>
              </a:rPr>
              <a:t>O</a:t>
            </a:r>
            <a:r>
              <a:rPr lang="ru-RU" sz="1400" b="1" baseline="-25000" dirty="0" smtClean="0">
                <a:solidFill>
                  <a:schemeClr val="tx1">
                    <a:lumMod val="50000"/>
                  </a:schemeClr>
                </a:solidFill>
                <a:latin typeface="Arial" pitchFamily="34" charset="0"/>
                <a:cs typeface="Arial" pitchFamily="34" charset="0"/>
              </a:rPr>
              <a:t>2</a:t>
            </a:r>
            <a:endParaRPr lang="ru-RU" sz="1400" b="1" dirty="0">
              <a:solidFill>
                <a:schemeClr val="tx1">
                  <a:lumMod val="50000"/>
                </a:schemeClr>
              </a:solidFill>
              <a:latin typeface="Arial" pitchFamily="34" charset="0"/>
              <a:cs typeface="Arial" pitchFamily="34" charset="0"/>
            </a:endParaRPr>
          </a:p>
        </p:txBody>
      </p:sp>
      <p:sp>
        <p:nvSpPr>
          <p:cNvPr id="24" name="Прямоугольник 23"/>
          <p:cNvSpPr/>
          <p:nvPr/>
        </p:nvSpPr>
        <p:spPr>
          <a:xfrm>
            <a:off x="1077283" y="5812043"/>
            <a:ext cx="4572000" cy="523220"/>
          </a:xfrm>
          <a:prstGeom prst="rect">
            <a:avLst/>
          </a:prstGeom>
        </p:spPr>
        <p:txBody>
          <a:bodyPr wrap="square">
            <a:spAutoFit/>
          </a:bodyPr>
          <a:lstStyle/>
          <a:p>
            <a:pPr algn="ctr"/>
            <a:r>
              <a:rPr lang="en-US" sz="1400" b="1" dirty="0">
                <a:solidFill>
                  <a:schemeClr val="tx1">
                    <a:lumMod val="50000"/>
                  </a:schemeClr>
                </a:solidFill>
                <a:latin typeface="Arial" pitchFamily="34" charset="0"/>
                <a:cs typeface="Arial" pitchFamily="34" charset="0"/>
              </a:rPr>
              <a:t>Diagram of the two-stage PSA system for obtaining enriched argon (the Scarstrom variant)</a:t>
            </a:r>
          </a:p>
        </p:txBody>
      </p:sp>
      <p:sp>
        <p:nvSpPr>
          <p:cNvPr id="27" name="Прямоугольник 26"/>
          <p:cNvSpPr/>
          <p:nvPr/>
        </p:nvSpPr>
        <p:spPr>
          <a:xfrm>
            <a:off x="4921278" y="1315752"/>
            <a:ext cx="1088942" cy="461665"/>
          </a:xfrm>
          <a:prstGeom prst="rect">
            <a:avLst/>
          </a:prstGeom>
        </p:spPr>
        <p:txBody>
          <a:bodyPr wrap="square">
            <a:spAutoFit/>
          </a:bodyPr>
          <a:lstStyle/>
          <a:p>
            <a:pPr algn="ctr"/>
            <a:r>
              <a:rPr lang="en-US" sz="1200" b="1" dirty="0">
                <a:solidFill>
                  <a:schemeClr val="tx1">
                    <a:lumMod val="50000"/>
                  </a:schemeClr>
                </a:solidFill>
                <a:latin typeface="Arial" pitchFamily="34" charset="0"/>
                <a:cs typeface="Arial" pitchFamily="34" charset="0"/>
              </a:rPr>
              <a:t>Enriched Ar</a:t>
            </a:r>
            <a:r>
              <a:rPr lang="en-US" sz="1200" b="1" dirty="0" smtClean="0">
                <a:solidFill>
                  <a:schemeClr val="tx1">
                    <a:lumMod val="50000"/>
                  </a:schemeClr>
                </a:solidFill>
                <a:latin typeface="Arial" pitchFamily="34" charset="0"/>
                <a:cs typeface="Arial" pitchFamily="34" charset="0"/>
              </a:rPr>
              <a:t>, &gt; </a:t>
            </a:r>
            <a:r>
              <a:rPr lang="en-US" sz="1200" b="1" dirty="0">
                <a:solidFill>
                  <a:schemeClr val="tx1">
                    <a:lumMod val="50000"/>
                  </a:schemeClr>
                </a:solidFill>
                <a:latin typeface="Arial" pitchFamily="34" charset="0"/>
                <a:cs typeface="Arial" pitchFamily="34" charset="0"/>
              </a:rPr>
              <a:t>20 % </a:t>
            </a:r>
            <a:r>
              <a:rPr lang="en-US" sz="1200" b="1" dirty="0" smtClean="0">
                <a:solidFill>
                  <a:schemeClr val="tx1">
                    <a:lumMod val="50000"/>
                  </a:schemeClr>
                </a:solidFill>
                <a:latin typeface="Arial" pitchFamily="34" charset="0"/>
                <a:cs typeface="Arial" pitchFamily="34" charset="0"/>
              </a:rPr>
              <a:t>(Vol</a:t>
            </a:r>
            <a:r>
              <a:rPr lang="en-US" sz="1200" b="1" dirty="0">
                <a:solidFill>
                  <a:schemeClr val="tx1">
                    <a:lumMod val="50000"/>
                  </a:schemeClr>
                </a:solidFill>
                <a:latin typeface="Arial" pitchFamily="34" charset="0"/>
                <a:cs typeface="Arial" pitchFamily="34" charset="0"/>
              </a:rPr>
              <a:t>.)</a:t>
            </a:r>
            <a:endParaRPr lang="ru-RU" sz="1200" dirty="0"/>
          </a:p>
        </p:txBody>
      </p:sp>
      <p:sp>
        <p:nvSpPr>
          <p:cNvPr id="7" name="Прямоугольник 6"/>
          <p:cNvSpPr/>
          <p:nvPr/>
        </p:nvSpPr>
        <p:spPr>
          <a:xfrm>
            <a:off x="6547298" y="4379908"/>
            <a:ext cx="3982807" cy="523220"/>
          </a:xfrm>
          <a:prstGeom prst="rect">
            <a:avLst/>
          </a:prstGeom>
        </p:spPr>
        <p:txBody>
          <a:bodyPr wrap="square">
            <a:spAutoFit/>
          </a:bodyPr>
          <a:lstStyle/>
          <a:p>
            <a:pPr algn="ctr"/>
            <a:r>
              <a:rPr lang="en-US" sz="1400" b="1" dirty="0">
                <a:latin typeface="Arial" panose="020B0604020202020204" pitchFamily="34" charset="0"/>
                <a:cs typeface="Arial" panose="020B0604020202020204" pitchFamily="34" charset="0"/>
              </a:rPr>
              <a:t>Two-stage PSA system for obtaining enriched argon</a:t>
            </a:r>
            <a:endParaRPr lang="ru-RU" sz="1400" b="1" dirty="0">
              <a:latin typeface="Arial" panose="020B0604020202020204" pitchFamily="34" charset="0"/>
              <a:cs typeface="Arial" panose="020B0604020202020204" pitchFamily="34" charset="0"/>
            </a:endParaRPr>
          </a:p>
        </p:txBody>
      </p:sp>
      <p:pic>
        <p:nvPicPr>
          <p:cNvPr id="16" name="Picture 3" descr="F:\Симутин\1\Распечатать\Logo2020-4-4.png"/>
          <p:cNvPicPr>
            <a:picLocks noChangeAspect="1" noChangeArrowheads="1"/>
          </p:cNvPicPr>
          <p:nvPr/>
        </p:nvPicPr>
        <p:blipFill>
          <a:blip r:embed="rId4"/>
          <a:srcRect/>
          <a:stretch>
            <a:fillRect/>
          </a:stretch>
        </p:blipFill>
        <p:spPr bwMode="auto">
          <a:xfrm>
            <a:off x="10208756" y="323621"/>
            <a:ext cx="1522453" cy="693314"/>
          </a:xfrm>
          <a:prstGeom prst="rect">
            <a:avLst/>
          </a:prstGeom>
          <a:noFill/>
        </p:spPr>
      </p:pic>
      <p:sp>
        <p:nvSpPr>
          <p:cNvPr id="3" name="Прямоугольник 2"/>
          <p:cNvSpPr/>
          <p:nvPr/>
        </p:nvSpPr>
        <p:spPr>
          <a:xfrm>
            <a:off x="6050680" y="4903130"/>
            <a:ext cx="4728028" cy="1815882"/>
          </a:xfrm>
          <a:prstGeom prst="rect">
            <a:avLst/>
          </a:prstGeom>
        </p:spPr>
        <p:txBody>
          <a:bodyPr wrap="square">
            <a:spAutoFit/>
          </a:bodyPr>
          <a:lstStyle/>
          <a:p>
            <a:pPr algn="just"/>
            <a:r>
              <a:rPr lang="en-US" sz="1400" dirty="0">
                <a:latin typeface="Arial" panose="020B0604020202020204" pitchFamily="34" charset="0"/>
                <a:cs typeface="Arial" panose="020B0604020202020204" pitchFamily="34" charset="0"/>
              </a:rPr>
              <a:t>The first stage adsorbers are filled with </a:t>
            </a:r>
            <a:r>
              <a:rPr lang="en-US" sz="1400" dirty="0" smtClean="0">
                <a:latin typeface="Arial" panose="020B0604020202020204" pitchFamily="34" charset="0"/>
                <a:cs typeface="Arial" panose="020B0604020202020204" pitchFamily="34" charset="0"/>
              </a:rPr>
              <a:t>NaX (13X) </a:t>
            </a:r>
            <a:r>
              <a:rPr lang="en-US" sz="1400" dirty="0">
                <a:latin typeface="Arial" panose="020B0604020202020204" pitchFamily="34" charset="0"/>
                <a:cs typeface="Arial" panose="020B0604020202020204" pitchFamily="34" charset="0"/>
              </a:rPr>
              <a:t>zeolite, the second stage adsorbers are filled with </a:t>
            </a:r>
            <a:r>
              <a:rPr lang="en-US" sz="1400" dirty="0" smtClean="0">
                <a:latin typeface="Arial" panose="020B0604020202020204" pitchFamily="34" charset="0"/>
                <a:cs typeface="Arial" panose="020B0604020202020204" pitchFamily="34" charset="0"/>
              </a:rPr>
              <a:t>coconut </a:t>
            </a:r>
            <a:r>
              <a:rPr lang="en-US" sz="1400" dirty="0">
                <a:latin typeface="Arial" panose="020B0604020202020204" pitchFamily="34" charset="0"/>
                <a:cs typeface="Arial" panose="020B0604020202020204" pitchFamily="34" charset="0"/>
              </a:rPr>
              <a:t>charcoal</a:t>
            </a:r>
            <a:r>
              <a:rPr lang="en-US" sz="1400" dirty="0" smtClean="0">
                <a:latin typeface="Arial" panose="020B0604020202020204" pitchFamily="34" charset="0"/>
                <a:cs typeface="Arial" panose="020B0604020202020204" pitchFamily="34" charset="0"/>
              </a:rPr>
              <a:t>.</a:t>
            </a:r>
          </a:p>
          <a:p>
            <a:pPr algn="just"/>
            <a:r>
              <a:rPr lang="en-US" sz="1400" dirty="0" smtClean="0">
                <a:latin typeface="Arial" panose="020B0604020202020204" pitchFamily="34" charset="0"/>
                <a:cs typeface="Arial" panose="020B0604020202020204" pitchFamily="34" charset="0"/>
              </a:rPr>
              <a:t>After </a:t>
            </a:r>
            <a:r>
              <a:rPr lang="en-US" sz="1400" dirty="0">
                <a:latin typeface="Arial" panose="020B0604020202020204" pitchFamily="34" charset="0"/>
                <a:cs typeface="Arial" panose="020B0604020202020204" pitchFamily="34" charset="0"/>
              </a:rPr>
              <a:t>the sampling unit, the argon-enriched mixture is sent to the </a:t>
            </a:r>
            <a:r>
              <a:rPr lang="en-US" sz="1400" dirty="0" smtClean="0">
                <a:latin typeface="Arial" panose="020B0604020202020204" pitchFamily="34" charset="0"/>
                <a:cs typeface="Arial" panose="020B0604020202020204" pitchFamily="34" charset="0"/>
              </a:rPr>
              <a:t>processing </a:t>
            </a:r>
            <a:r>
              <a:rPr lang="en-US" sz="1400" dirty="0">
                <a:latin typeface="Arial" panose="020B0604020202020204" pitchFamily="34" charset="0"/>
                <a:cs typeface="Arial" panose="020B0604020202020204" pitchFamily="34" charset="0"/>
              </a:rPr>
              <a:t>(purification) unit. In this unit, enriched argon is purified of nitrogen and oxygen, as well as of other noble gases (Kr, Xe, Rn) using the preparative gas chromatography method.</a:t>
            </a:r>
          </a:p>
        </p:txBody>
      </p:sp>
    </p:spTree>
    <p:extLst>
      <p:ext uri="{BB962C8B-B14F-4D97-AF65-F5344CB8AC3E}">
        <p14:creationId xmlns:p14="http://schemas.microsoft.com/office/powerpoint/2010/main" val="1722131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4215</TotalTime>
  <Words>1758</Words>
  <Application>Microsoft Office PowerPoint</Application>
  <PresentationFormat>Широкоэкранный</PresentationFormat>
  <Paragraphs>173</Paragraphs>
  <Slides>11</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2</vt:i4>
      </vt:variant>
      <vt:variant>
        <vt:lpstr>Заголовки слайдов</vt:lpstr>
      </vt:variant>
      <vt:variant>
        <vt:i4>11</vt:i4>
      </vt:variant>
    </vt:vector>
  </HeadingPairs>
  <TitlesOfParts>
    <vt:vector size="19" baseType="lpstr">
      <vt:lpstr>Arial</vt:lpstr>
      <vt:lpstr>Calibri</vt:lpstr>
      <vt:lpstr>Calibri Light</vt:lpstr>
      <vt:lpstr>Cambria Math</vt:lpstr>
      <vt:lpstr>Symbol</vt:lpstr>
      <vt:lpstr>Times New Roman</vt:lpstr>
      <vt:lpstr>Custom Design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admin</cp:lastModifiedBy>
  <cp:revision>99</cp:revision>
  <dcterms:created xsi:type="dcterms:W3CDTF">2023-04-18T13:25:54Z</dcterms:created>
  <dcterms:modified xsi:type="dcterms:W3CDTF">2023-06-09T09:55:07Z</dcterms:modified>
</cp:coreProperties>
</file>