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1"/>
  </p:notesMasterIdLst>
  <p:sldIdLst>
    <p:sldId id="261" r:id="rId3"/>
    <p:sldId id="256" r:id="rId4"/>
    <p:sldId id="262" r:id="rId5"/>
    <p:sldId id="263" r:id="rId6"/>
    <p:sldId id="264" r:id="rId7"/>
    <p:sldId id="267" r:id="rId8"/>
    <p:sldId id="265" r:id="rId9"/>
    <p:sldId id="266" r:id="rId10"/>
  </p:sldIdLst>
  <p:sldSz cx="12192000" cy="6858000"/>
  <p:notesSz cx="6797675" cy="9926638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ten Jos" initials="RJ" lastIdx="2" clrIdx="0">
    <p:extLst>
      <p:ext uri="{19B8F6BF-5375-455C-9EA6-DF929625EA0E}">
        <p15:presenceInfo xmlns:p15="http://schemas.microsoft.com/office/powerpoint/2012/main" userId="S-1-5-21-2143564435-1125984783-857296014-33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7015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9"/>
    <p:restoredTop sz="94685"/>
  </p:normalViewPr>
  <p:slideViewPr>
    <p:cSldViewPr snapToGrid="0">
      <p:cViewPr varScale="1">
        <p:scale>
          <a:sx n="84" d="100"/>
          <a:sy n="84" d="100"/>
        </p:scale>
        <p:origin x="10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4AB6-0A5A-4650-AB15-C8E06E55FF7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AE6C-280A-433F-919A-9FA819482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AE6C-280A-433F-919A-9FA8194822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0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AE6C-280A-433F-919A-9FA8194822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2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jpeg"/><Relationship Id="rId7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2139/ssrn.4442283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s://doi.org/10.1016/j.psep.2021.12.03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collection and purification from air in three types of porous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Gueibe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Rutten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Camps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Hermanspahn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Moyaux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 Schroeyers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Minta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Schreurs</a:t>
            </a:r>
            <a:r>
              <a:rPr lang="en-US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More efficient and selective adsorbents for Xe collection and purification could provide new alternatives for noble gas monitoring in the IMS.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Silver-exchanged zeolites and metal-organic frameworks have never been investigated to collect and purify Xe directly from atmospheric air.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4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Ag-exchanged Zeolites (AgZs), Metal-Organic Frameworks (MOFs) and Activated Carbon (AC)</a:t>
            </a:r>
          </a:p>
          <a:p>
            <a:pPr marL="228600" indent="-228600" algn="l">
              <a:spcAft>
                <a:spcPts val="400"/>
              </a:spcAft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by SEM/EDX, PXRD, TGA &amp; N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/CO</a:t>
            </a:r>
            <a:r>
              <a:rPr lang="en-US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</a:t>
            </a:r>
          </a:p>
          <a:p>
            <a:pPr marL="228600" indent="-228600" algn="l">
              <a:spcAft>
                <a:spcPts val="400"/>
              </a:spcAft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Xe and air breakthrough </a:t>
            </a:r>
          </a:p>
          <a:p>
            <a:pPr marL="228600" indent="-228600" algn="l">
              <a:spcAft>
                <a:spcPts val="400"/>
              </a:spcAft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desorption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ever reported Xe adsorption capacity in air on AgZs</a:t>
            </a:r>
          </a:p>
          <a:p>
            <a:pPr marL="228600" indent="-2286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Unprecedented Xe/air selectivity on AgZs</a:t>
            </a:r>
          </a:p>
          <a:p>
            <a:pPr marL="228600" indent="-2286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in Xe adsorption on AgZs in humid conditions</a:t>
            </a:r>
          </a:p>
          <a:p>
            <a:pPr marL="228600" indent="-2286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Xe concentration thermally recovered on AgZs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Ag-exchanged zeolites are currently the most efficient and selective adsorbents to collect and purify xenon from atmospheric air.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could be used as a single filter to collect and purify xenon from dry atmospheric air, which could simplify and reduce the power consumption of IMS noble gas systems.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26597" y="127895"/>
            <a:ext cx="1331658" cy="1577780"/>
            <a:chOff x="9604366" y="93605"/>
            <a:chExt cx="1331658" cy="15777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604366" y="9360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3605"/>
              <a:ext cx="1062032" cy="2426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604366" y="41253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9873992" y="703777"/>
              <a:ext cx="1062000" cy="276523"/>
              <a:chOff x="9926597" y="831318"/>
              <a:chExt cx="1043387" cy="271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1318"/>
                <a:ext cx="1043386" cy="271444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9604366" y="70377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04366" y="101693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604366" y="139438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394386"/>
              <a:ext cx="1062000" cy="27279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054800" y="5453065"/>
            <a:ext cx="4078224" cy="600263"/>
            <a:chOff x="4206240" y="5453065"/>
            <a:chExt cx="4078224" cy="600263"/>
          </a:xfrm>
        </p:grpSpPr>
        <p:sp>
          <p:nvSpPr>
            <p:cNvPr id="8" name="Rectangle 7"/>
            <p:cNvSpPr/>
            <p:nvPr/>
          </p:nvSpPr>
          <p:spPr>
            <a:xfrm>
              <a:off x="5009103" y="5508174"/>
              <a:ext cx="31930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of this research was funded by the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through 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Council Decision 2018/298/CFSP.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9045" y="5501729"/>
              <a:ext cx="710058" cy="4745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06240" y="5453065"/>
              <a:ext cx="4078224" cy="600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e 52"/>
          <p:cNvSpPr/>
          <p:nvPr/>
        </p:nvSpPr>
        <p:spPr>
          <a:xfrm rot="8765311">
            <a:off x="9990002" y="1073837"/>
            <a:ext cx="835938" cy="938424"/>
          </a:xfrm>
          <a:prstGeom prst="pie">
            <a:avLst>
              <a:gd name="adj1" fmla="val 0"/>
              <a:gd name="adj2" fmla="val 21369050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15401" y="1304529"/>
            <a:ext cx="1817369" cy="55534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0429220" y="1615577"/>
            <a:ext cx="410730" cy="52424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rot="5400000">
            <a:off x="9390120" y="616839"/>
            <a:ext cx="410730" cy="13601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porous adsorbents in IMS noble gas monitoring systems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5" y="1209369"/>
            <a:ext cx="87920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Noble gas monitoring systems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a crucial component of the International Monitoring System (IMS) for the verification of the CTBT. They are monitoring the atmosphere for potential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radioxenon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releases originating from nuclear tests.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collection and purification of trace levels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xenon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87 ppb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porous adsorbents is essential for their detection capability. 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systems in the IMS used pre-purification techniques to remove moisture and 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followed by AC columns to collect and further purify Xe. In some new systems, AgZs have replaced some of the AC columns, after the necessary pre-purification, due to their much higher Xe adsorption capacity at room temperature. The current systems require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demanding purification process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More efficient and selective adsorbents could simplify the systems and reduce their power consumption. For instance, recent studies on a new class of porous materials, namely MOFs, have demonstrated high Xe selectivity over other gas components although in conditions different than for IMS applications. 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literature has been published about the investigation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AgZs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MOFs for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and purification of Xe directly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without pre-purification,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atmospheric air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Such a direct Xe collection and purification process could significantly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simplify the systems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their power consumption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8"/>
          <a:stretch/>
        </p:blipFill>
        <p:spPr>
          <a:xfrm>
            <a:off x="8961208" y="1486037"/>
            <a:ext cx="1726105" cy="17143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74986" y="1349642"/>
            <a:ext cx="1712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arbon [1]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5" b="45617"/>
          <a:stretch/>
        </p:blipFill>
        <p:spPr>
          <a:xfrm>
            <a:off x="8974985" y="3254067"/>
            <a:ext cx="1712830" cy="17370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74985" y="3254067"/>
            <a:ext cx="171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Ag-Zeolite [1]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68095" y="5044747"/>
            <a:ext cx="1712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Metal-Organic Framework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931353" y="5629522"/>
            <a:ext cx="1817004" cy="1189915"/>
            <a:chOff x="8931353" y="5560942"/>
            <a:chExt cx="1817004" cy="1189915"/>
          </a:xfrm>
        </p:grpSpPr>
        <p:sp>
          <p:nvSpPr>
            <p:cNvPr id="27" name="Rectangle 26"/>
            <p:cNvSpPr/>
            <p:nvPr/>
          </p:nvSpPr>
          <p:spPr>
            <a:xfrm>
              <a:off x="8968095" y="5560942"/>
              <a:ext cx="1712328" cy="1137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9290301" y="5925121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254741" y="5961951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687713" y="5961951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9692557" y="6179606"/>
              <a:ext cx="18000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9290301" y="6353572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9652153" y="6316742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9831961" y="6148810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9867521" y="578881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9689473" y="5745121"/>
              <a:ext cx="18000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9652153" y="5888291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9831961" y="5715150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9470301" y="5751980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9250400" y="5747313"/>
              <a:ext cx="18000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9219181" y="5888291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9395476" y="5711846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9250400" y="6177873"/>
              <a:ext cx="18000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9430400" y="5788810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9470301" y="6185640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9396692" y="6148810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219767" y="6316742"/>
              <a:ext cx="71120" cy="7366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31353" y="6473858"/>
              <a:ext cx="1070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Organic linker</a:t>
              </a:r>
              <a:endParaRPr lang="en-US" sz="1200" b="1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9425940" y="6374646"/>
              <a:ext cx="41910" cy="136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903116" y="6061641"/>
              <a:ext cx="67899" cy="11445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825604" y="5836699"/>
              <a:ext cx="922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b="1" dirty="0" smtClean="0">
                  <a:solidFill>
                    <a:srgbClr val="002060"/>
                  </a:solidFill>
                </a:rPr>
                <a:t>Metal node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779041"/>
            <a:ext cx="10835639" cy="307895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4" y="1209369"/>
            <a:ext cx="1066272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time investigation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into the use of AgZs and MOFs for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and purification of Xe directly from atmospheric air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potentially simplify or reduce the power consumption of IMS noble gas monitoring systems. The aim is to answer the following questions: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the adsorbents, in pelletized or granulized form, acquired in this work in agreement with properties reported in the literature for the same adsorbents ?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How efficient and selective are MOFs and AgZs, compared to AC, in collecting Xe from atmospheric air ?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easy and in which purity can we thermally recover the collected Xe from the adsorbents 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1" name="Picture 5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606" y="3779042"/>
            <a:ext cx="535388" cy="304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00" y="3780000"/>
            <a:ext cx="9115200" cy="30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2601" y="3666501"/>
            <a:ext cx="5273038" cy="31914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5" y="2589282"/>
            <a:ext cx="10557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characterizations of the acquired samples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Morphology and composition by SEM/EDX, crystallinity by PXRD and thermal stability by TGA-MS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Microporosity by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 isotherm at 77 K and 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adsorption isotherm at 273 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5" y="3666500"/>
            <a:ext cx="545444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of Xe collection at room temperature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250 ppm Xe in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breakthrough in dry and humid (5% and 50% R.H.) conditions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ppb Xe in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air breakthrough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5" y="1158121"/>
            <a:ext cx="1055746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adsorbents based on commercial availability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Silver-exchanged zeolites (AgZs): Ag-ETS-10 and Ag-ZSM-5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 Carbon (AC): Nusorb® GXK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Metal-Organic Frameworks (MOFs): HKUST-1 and Ni-DOBDC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61659" y="6242745"/>
            <a:ext cx="51511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Experimental setup for breakthrough and thermal desorption experiments [2]</a:t>
            </a: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5" y="5020717"/>
            <a:ext cx="54544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 startAt="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of Xe purification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Thermal desorption under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after air adsorption (without Xe breakthrough)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desorption under N</a:t>
            </a:r>
            <a:r>
              <a:rPr lang="en-US" spc="-2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after adsorption of 250 ppm Xe in nitrogen spiked with Rn-222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661659" y="3733799"/>
            <a:ext cx="5151120" cy="2486085"/>
            <a:chOff x="5661659" y="3787139"/>
            <a:chExt cx="5151120" cy="24860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/>
            <a:srcRect t="13459"/>
            <a:stretch/>
          </p:blipFill>
          <p:spPr>
            <a:xfrm>
              <a:off x="5661659" y="3787139"/>
              <a:ext cx="5151120" cy="248608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661659" y="3790950"/>
              <a:ext cx="2023111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e 37"/>
          <p:cNvSpPr/>
          <p:nvPr/>
        </p:nvSpPr>
        <p:spPr>
          <a:xfrm rot="8765311">
            <a:off x="9990002" y="1073837"/>
            <a:ext cx="835938" cy="938424"/>
          </a:xfrm>
          <a:prstGeom prst="pie">
            <a:avLst>
              <a:gd name="adj1" fmla="val 0"/>
              <a:gd name="adj2" fmla="val 21369050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29220" y="1615577"/>
            <a:ext cx="410730" cy="52424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5400000">
            <a:off x="8128248" y="-645033"/>
            <a:ext cx="410730" cy="388391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91656" y="1228527"/>
            <a:ext cx="4279392" cy="562947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3459480"/>
            <a:ext cx="10671048" cy="339852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xenon collection from air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000" y="1228526"/>
            <a:ext cx="62836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Figure 1: Decrease in Xe adsorption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capacity 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AgZs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by a factor 30 in 50%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R.H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compared to dry conditions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Figure 2: Significantly higher Xe adsorption capacity (at 100 ppb Xe in N</a:t>
            </a:r>
            <a:r>
              <a:rPr lang="en-US" spc="-3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) on both AgZs (■) compared to literature data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capacity in air (not shown here)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Figure 3: Significantly higher Xe/N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selectivity in air on both AgZs (</a:t>
            </a:r>
            <a:r>
              <a:rPr lang="en-US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compared to literature data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0930" y="2620578"/>
            <a:ext cx="408306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1 – Xe adsorption capacity as a function of relative humidity on the five adsorbents.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127935" y="6206767"/>
            <a:ext cx="44759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3 – Xe/N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selectivity in air on the adsorbents in this work compared to the literature.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67088" y="6206766"/>
            <a:ext cx="4474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pc="-40" dirty="0" smtClean="0"/>
              <a:t>Figure 2 – Xe adsorption capacity (100 ppb Xe in N</a:t>
            </a:r>
            <a:r>
              <a:rPr lang="en-US" sz="1600" spc="-40" baseline="-25000" dirty="0" smtClean="0"/>
              <a:t>2</a:t>
            </a:r>
            <a:r>
              <a:rPr lang="en-US" sz="1600" spc="-40" dirty="0" smtClean="0"/>
              <a:t>) on the adsorbents in this work compared to the literature.</a:t>
            </a:r>
            <a:endParaRPr lang="en-US" sz="1600" spc="-4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30" y="1259041"/>
            <a:ext cx="4082400" cy="1360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8" y="3539276"/>
            <a:ext cx="4475000" cy="26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38" y="3544097"/>
            <a:ext cx="4475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3336795"/>
            <a:ext cx="10835639" cy="352120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e 28"/>
          <p:cNvSpPr/>
          <p:nvPr/>
        </p:nvSpPr>
        <p:spPr>
          <a:xfrm rot="8765311">
            <a:off x="9990002" y="1073837"/>
            <a:ext cx="835938" cy="938424"/>
          </a:xfrm>
          <a:prstGeom prst="pie">
            <a:avLst>
              <a:gd name="adj1" fmla="val 0"/>
              <a:gd name="adj2" fmla="val 21369050"/>
            </a:avLst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47654" y="1615577"/>
            <a:ext cx="1392296" cy="524242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5025316" y="1607749"/>
            <a:ext cx="5766443" cy="473406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xenon purification from dry air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000" y="1228526"/>
            <a:ext cx="543350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Figure 4: Significantly higher Xe concentration (</a:t>
            </a:r>
            <a:r>
              <a:rPr lang="en-US" dirty="0" smtClean="0">
                <a:solidFill>
                  <a:srgbClr val="470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◆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after a single thermal desorption cycle with 13 vol. % Xe in the gas recovered on Ag-ETS-10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Figure 5: Impressive Xe/Rn thermal separation in both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AgZs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BUT it requires higher temperatures than MOFs/AC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8181" y="4627675"/>
            <a:ext cx="48773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5 – Xe/Rn separation during a thermal desorption on all five adsorbents. The AgZs have a very sharp desorption profile with regard to temperature.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81" y="1190326"/>
            <a:ext cx="4877336" cy="3406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5" y="3504066"/>
            <a:ext cx="5243076" cy="22461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0975" y="5792305"/>
            <a:ext cx="52430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4 – Comparison of the Xe, O</a:t>
            </a:r>
            <a:r>
              <a:rPr lang="en-US" sz="1600" baseline="-25000" dirty="0" smtClean="0"/>
              <a:t>2</a:t>
            </a:r>
            <a:r>
              <a:rPr lang="en-US" sz="1600" dirty="0"/>
              <a:t> </a:t>
            </a:r>
            <a:r>
              <a:rPr lang="en-US" sz="1600" dirty="0" smtClean="0"/>
              <a:t>and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concentration in the recovered gas (containing 90% of the collected Xe in air) after a single thermal desorption cycle.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68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33872" y="3154680"/>
            <a:ext cx="5001768" cy="370332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work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5" y="1209369"/>
            <a:ext cx="1035258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morphology, composition, crystallinity, thermal stability and microporosity of the adsorbents acquired in this work are in very good agreement with reported data.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kern="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Xe adsorption &amp; selectivity in air: 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alues on AgZs are significantly higher than literature data</a:t>
            </a:r>
          </a:p>
          <a:p>
            <a:pPr marL="800100" lvl="1" indent="-342900" algn="just">
              <a:spcAft>
                <a:spcPts val="800"/>
              </a:spcAft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humid conditions, the Xe adsorption capacity decreases significantly on AgZs !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thermally recovered Xe (90% yield) from dry air has the highest Xe concentration using AgZs </a:t>
            </a:r>
          </a:p>
          <a:p>
            <a:pPr marL="800100" lvl="1" indent="-342900" algn="just">
              <a:spcAft>
                <a:spcPts val="800"/>
              </a:spcAft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AgZs are very efficient for Xe/Rn separation</a:t>
            </a:r>
          </a:p>
          <a:p>
            <a:pPr marL="800100" lvl="1" indent="-342900" algn="just">
              <a:spcAft>
                <a:spcPts val="800"/>
              </a:spcAft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more energy required than for MOFs/AC</a:t>
            </a:r>
          </a:p>
          <a:p>
            <a:pPr algn="just">
              <a:spcBef>
                <a:spcPts val="1800"/>
              </a:spcBef>
              <a:spcAft>
                <a:spcPts val="800"/>
              </a:spcAft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AgZs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promising as single filter in dry air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42C251-D258-BA75-AC23-72EFC292608A}"/>
              </a:ext>
            </a:extLst>
          </p:cNvPr>
          <p:cNvSpPr txBox="1"/>
          <p:nvPr/>
        </p:nvSpPr>
        <p:spPr>
          <a:xfrm>
            <a:off x="108154" y="4616579"/>
            <a:ext cx="4911902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investigate the purity of the recovered Xe gas over multiple cycles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the durability of the adsorbents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other, currently non-commercial, promising adsorbents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400" y="3780000"/>
            <a:ext cx="4096800" cy="30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</a:t>
            </a:r>
            <a:r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-803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084342" y="36641"/>
            <a:ext cx="1062032" cy="1578936"/>
            <a:chOff x="9873992" y="94578"/>
            <a:chExt cx="1062032" cy="15789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412535"/>
              <a:ext cx="1062000" cy="2517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94578"/>
              <a:ext cx="1062032" cy="242665"/>
            </a:xfrm>
            <a:prstGeom prst="rect">
              <a:avLst/>
            </a:prstGeom>
          </p:spPr>
        </p:pic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873992" y="704745"/>
              <a:ext cx="1062000" cy="276287"/>
              <a:chOff x="9926597" y="832269"/>
              <a:chExt cx="1043387" cy="2714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926597" y="832269"/>
                <a:ext cx="1043386" cy="270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6598" y="832270"/>
                <a:ext cx="1043386" cy="271444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992" y="1016935"/>
              <a:ext cx="1062000" cy="3455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3992" y="1400724"/>
              <a:ext cx="1062000" cy="27279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F5EA75A-4692-EE97-85D1-4FDCACEFD756}"/>
              </a:ext>
            </a:extLst>
          </p:cNvPr>
          <p:cNvSpPr txBox="1"/>
          <p:nvPr/>
        </p:nvSpPr>
        <p:spPr>
          <a:xfrm>
            <a:off x="108154" y="1209369"/>
            <a:ext cx="8022385" cy="254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14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[1] C. Gueibe, J. Rutten, J. Camps, D. Moyaux, W. Schroeyers, M. Auer, S. Schreurs. Application of silver-exchanged zeolite for radioxenon mitigation at fission-based medical isotope production facilities. Process Saf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Environ, 158 (2022), 576-588.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doi.org/10.1016/j.psep.2021.12.031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Tx/>
              <a:buChar char="-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[2] 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Gueibe, J. Rutten, J. Camps, D. Moyaux, W. Schroeyers,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R. Plenteda, N. Hermanspahn, M. Daria,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S. Schreurs.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Xenon Collection and Separation from Atmospheric Air in Silver-Exchanged Zeolites, Activated Carbon and Metal-Organic Frameworks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Preprint available at SSRN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dx.doi.org/10.2139/ssrn.4442283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7719" r="9078" b="9625"/>
          <a:stretch/>
        </p:blipFill>
        <p:spPr>
          <a:xfrm>
            <a:off x="8572500" y="1209369"/>
            <a:ext cx="1062738" cy="1076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9733" r="8934" b="9466"/>
          <a:stretch/>
        </p:blipFill>
        <p:spPr>
          <a:xfrm>
            <a:off x="8573238" y="2712742"/>
            <a:ext cx="1062000" cy="1044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5EA75A-4692-EE97-85D1-4FDCACEFD756}"/>
              </a:ext>
            </a:extLst>
          </p:cNvPr>
          <p:cNvSpPr txBox="1"/>
          <p:nvPr/>
        </p:nvSpPr>
        <p:spPr>
          <a:xfrm>
            <a:off x="108153" y="3794077"/>
            <a:ext cx="4985055" cy="3039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 used in figures 2 &amp; 3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 et al.,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Micropor Mesopor Mat, 330 (2022)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111631.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J Am Chem Soc, 141 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2019) 9358-9364.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Chakraborty et al.,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Chem-Eur J, 26 (2020) 12544-12548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Gong et al., J Mater Chem A, 6 (2018) 13696-13704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Guo et al., 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Ind Eng Chem Res, 61 (2022) 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7361-7369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Kang et al., J Mater Chem A, 10 (2022) 24824-24830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Liu et al., Angew Chem Int Edit, 61 (2022) e202117609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Zhao et al., Sep Purif Technol, 302 (2022) 122074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Liu et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al., Chem Eng J, 453 (2023) 139849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Pei et al., J Am Chem Soc, 144 (2022) 3200-3209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Chen et al.,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Sci China Chem, 66 (2022) 601–610.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EA75A-4692-EE97-85D1-4FDCACEFD756}"/>
              </a:ext>
            </a:extLst>
          </p:cNvPr>
          <p:cNvSpPr txBox="1"/>
          <p:nvPr/>
        </p:nvSpPr>
        <p:spPr>
          <a:xfrm>
            <a:off x="5229462" y="3794077"/>
            <a:ext cx="5331858" cy="3039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Magomedbekov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., J Chem Eng Data, 68 (2022) 282–290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Zheng et al., Angew Chem Int Edit, 61 (2022) e202116686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Yu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J Mater Chem A, 6 (2018) 11797-11803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Gong et al., J Am Chem Soc, 144 (2022) 3737-3745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Zhu et 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., Sep Purif Technol, 274 (2021) 119132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Gong et al., Nano Res, 15 (2022) 7559-7564.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Angew Chem Int Edit, 60 (2021) 2431-2438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Xiong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J Mater Chem A, 6 (2018) 4752-4758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Rsc Adv, 12 (2022) 18224-18231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J Chem Eng Data, 65 (2020) 4018-4023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Perry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et al., J Phys Chem C, 118 (2014) 11685-11698.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1690</Words>
  <Application>Microsoft Office PowerPoint</Application>
  <PresentationFormat>Widescreen</PresentationFormat>
  <Paragraphs>125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Gueibe Christophe</cp:lastModifiedBy>
  <cp:revision>102</cp:revision>
  <cp:lastPrinted>2023-06-01T13:44:57Z</cp:lastPrinted>
  <dcterms:created xsi:type="dcterms:W3CDTF">2023-04-18T13:25:54Z</dcterms:created>
  <dcterms:modified xsi:type="dcterms:W3CDTF">2023-06-15T07:57:22Z</dcterms:modified>
</cp:coreProperties>
</file>