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61" r:id="rId3"/>
    <p:sldId id="256" r:id="rId4"/>
    <p:sldId id="267" r:id="rId5"/>
    <p:sldId id="262" r:id="rId6"/>
    <p:sldId id="263" r:id="rId7"/>
    <p:sldId id="268" r:id="rId8"/>
    <p:sldId id="269" r:id="rId9"/>
    <p:sldId id="270" r:id="rId10"/>
    <p:sldId id="264" r:id="rId11"/>
    <p:sldId id="271" r:id="rId12"/>
    <p:sldId id="272" r:id="rId13"/>
    <p:sldId id="273" r:id="rId14"/>
    <p:sldId id="265" r:id="rId15"/>
    <p:sldId id="274" r:id="rId16"/>
    <p:sldId id="266" r:id="rId17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7"/>
            <p14:sldId id="262"/>
            <p14:sldId id="263"/>
            <p14:sldId id="268"/>
            <p14:sldId id="269"/>
            <p14:sldId id="270"/>
            <p14:sldId id="264"/>
            <p14:sldId id="271"/>
            <p14:sldId id="272"/>
            <p14:sldId id="273"/>
            <p14:sldId id="265"/>
            <p14:sldId id="274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79"/>
    <p:restoredTop sz="94685"/>
  </p:normalViewPr>
  <p:slideViewPr>
    <p:cSldViewPr snapToGrid="0">
      <p:cViewPr varScale="1">
        <p:scale>
          <a:sx n="123" d="100"/>
          <a:sy n="123" d="100"/>
        </p:scale>
        <p:origin x="12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5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13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5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9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ndc.bnl.gov/nudat3/chartNuc.js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2682932" y="278271"/>
            <a:ext cx="68261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</a:t>
            </a:r>
            <a:r>
              <a:rPr lang="en-AT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</a:t>
            </a:r>
            <a:r>
              <a:rPr lang="en-A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 Measurements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Troy Robinson,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Matthew Goodwin,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Matthew Watrous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Idaho National Laboratory (USA), 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Atomic Weapons Establishment (UK)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127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Xe can interfere with Nuclear Explosion Monitoring causing false positive hits.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Training detection systems to recognize and quantify 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127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Xe may reduce this problem.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Px.x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-xxx</a:t>
            </a:r>
            <a:endParaRPr lang="en-A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127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Xe was produced by neutron irradiation and quantified using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HPGe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and beta-gamma detectors.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Attenuation correction was developed for the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HPGe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analysis.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Results between INL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HPGe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and AWE (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show good agreement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INL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0.998 ± 0.040 (1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AWE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0.967 ± 0.099 (1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Methods of quantification of 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127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Xe were demonstrated through a laboratory intercomparison exercise.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Recommendations for implementation of 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127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Xe quantification in the IMS are suggested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4E78B82-FA13-387A-65D8-3D3D4BC70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273" y="535376"/>
            <a:ext cx="961704" cy="6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224DCB-945C-8D8E-C4EF-0AA4588CFF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2" b="3298"/>
          <a:stretch/>
        </p:blipFill>
        <p:spPr>
          <a:xfrm>
            <a:off x="10867183" y="561452"/>
            <a:ext cx="869244" cy="62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2A7A8-7B6B-A773-7EAB-A3F66DD50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(2 of 4)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Shipping Container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76D7BD5-3CC8-77A4-836B-3995385C7EE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T3.2-779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5F4A151-B465-0B65-0EC6-934F1A28B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991" y="204203"/>
            <a:ext cx="961704" cy="6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9C358F-CF0E-6F43-5440-4BDC65495D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2" b="3298"/>
          <a:stretch/>
        </p:blipFill>
        <p:spPr>
          <a:xfrm>
            <a:off x="11158901" y="217241"/>
            <a:ext cx="869244" cy="62633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89494F-6FCF-5796-A5B0-FB07594DD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86900" cy="4351338"/>
          </a:xfrm>
        </p:spPr>
        <p:txBody>
          <a:bodyPr/>
          <a:lstStyle/>
          <a:p>
            <a:pPr marL="285750" indent="-274638"/>
            <a:r>
              <a:rPr lang="en-US" sz="2000" dirty="0">
                <a:latin typeface="Arial Narrow" panose="020B0606020202030204" pitchFamily="34" charset="0"/>
              </a:rPr>
              <a:t>A new shipping container was employed with hybrid sampling capability:</a:t>
            </a:r>
          </a:p>
          <a:p>
            <a:pPr marL="285750" indent="-274638"/>
            <a:endParaRPr lang="en-US" sz="2000" dirty="0">
              <a:latin typeface="Arial Narrow" panose="020B0606020202030204" pitchFamily="34" charset="0"/>
            </a:endParaRPr>
          </a:p>
          <a:p>
            <a:pPr marL="742950" lvl="1" indent="-290513"/>
            <a:r>
              <a:rPr lang="en-US" sz="2000" dirty="0">
                <a:latin typeface="Arial Narrow" panose="020B0606020202030204" pitchFamily="34" charset="0"/>
              </a:rPr>
              <a:t>Conventional manual valve closure to tank</a:t>
            </a:r>
          </a:p>
          <a:p>
            <a:pPr marL="742950" lvl="1" indent="-290513"/>
            <a:endParaRPr lang="en-US" sz="2000" dirty="0">
              <a:latin typeface="Arial Narrow" panose="020B0606020202030204" pitchFamily="34" charset="0"/>
            </a:endParaRPr>
          </a:p>
          <a:p>
            <a:pPr marL="742950" lvl="1" indent="-290513"/>
            <a:r>
              <a:rPr lang="en-US" sz="2000" dirty="0">
                <a:latin typeface="Arial Narrow" panose="020B0606020202030204" pitchFamily="34" charset="0"/>
              </a:rPr>
              <a:t>Expansion Tee with septum for gas syringe sampling</a:t>
            </a:r>
          </a:p>
          <a:p>
            <a:endParaRPr lang="en-US" sz="2000" dirty="0">
              <a:latin typeface="Arial Narrow" panose="020B0606020202030204" pitchFamily="34" charset="0"/>
            </a:endParaRPr>
          </a:p>
        </p:txBody>
      </p:sp>
      <p:pic>
        <p:nvPicPr>
          <p:cNvPr id="8" name="Picture 7" descr="A picture containing floor, indoor&#10;&#10;Description automatically generated">
            <a:extLst>
              <a:ext uri="{FF2B5EF4-FFF2-40B4-BE49-F238E27FC236}">
                <a16:creationId xmlns:a16="http://schemas.microsoft.com/office/drawing/2014/main" id="{7C3F1281-9014-D33E-A063-6683289F84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1" r="5382" b="21433"/>
          <a:stretch/>
        </p:blipFill>
        <p:spPr>
          <a:xfrm>
            <a:off x="2260600" y="4082394"/>
            <a:ext cx="6324600" cy="218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16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7BAD3-6900-90D7-7D99-B5BCA29DD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(3 of 4)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Beta-Gamma Quantification Development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E75BD1-57D8-3063-AC28-AF808708C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2768"/>
            <a:ext cx="5826374" cy="4351338"/>
          </a:xfrm>
        </p:spPr>
        <p:txBody>
          <a:bodyPr/>
          <a:lstStyle/>
          <a:p>
            <a:r>
              <a:rPr lang="en-US" sz="2000" dirty="0">
                <a:latin typeface="Arial Narrow" panose="020B0606020202030204" pitchFamily="34" charset="0"/>
              </a:rPr>
              <a:t>A seven ROI method was used for quantifying </a:t>
            </a:r>
            <a:r>
              <a:rPr lang="en-US" sz="2000" baseline="30000" dirty="0">
                <a:latin typeface="Arial Narrow" panose="020B0606020202030204" pitchFamily="34" charset="0"/>
              </a:rPr>
              <a:t>127</a:t>
            </a:r>
            <a:r>
              <a:rPr lang="en-US" sz="2000" dirty="0">
                <a:latin typeface="Arial Narrow" panose="020B0606020202030204" pitchFamily="34" charset="0"/>
              </a:rPr>
              <a:t>Xe in the beta—gamma system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A variety of gas compositions (xenon gas volume ranged from 1-7 cm</a:t>
            </a:r>
            <a:r>
              <a:rPr lang="en-US" sz="2000" baseline="30000" dirty="0">
                <a:latin typeface="Arial Narrow" panose="020B0606020202030204" pitchFamily="34" charset="0"/>
              </a:rPr>
              <a:t>3</a:t>
            </a:r>
            <a:r>
              <a:rPr lang="en-US" sz="2000" dirty="0">
                <a:latin typeface="Arial Narrow" panose="020B0606020202030204" pitchFamily="34" charset="0"/>
              </a:rPr>
              <a:t>; Volume quantified by GC) with a total gas pressure of just below 1 bar were used for assays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A decrease in efficiency was observed as total xenon volume increased</a:t>
            </a:r>
            <a:endParaRPr lang="en-US" sz="1600" dirty="0">
              <a:latin typeface="Arial Narrow" panose="020B0606020202030204" pitchFamily="34" charset="0"/>
            </a:endParaRPr>
          </a:p>
          <a:p>
            <a:pPr lvl="1"/>
            <a:r>
              <a:rPr lang="en-US" sz="1800" dirty="0">
                <a:latin typeface="Arial Narrow" panose="020B0606020202030204" pitchFamily="34" charset="0"/>
              </a:rPr>
              <a:t>ROI 3 and 4 dropped by approximately 65% over the range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Because of the overlap of ROI 1 with the ROIs used in quantification of </a:t>
            </a:r>
            <a:r>
              <a:rPr lang="en-US" sz="2000" baseline="30000" dirty="0">
                <a:latin typeface="Arial Narrow" panose="020B0606020202030204" pitchFamily="34" charset="0"/>
              </a:rPr>
              <a:t>133m</a:t>
            </a:r>
            <a:r>
              <a:rPr lang="en-US" sz="2000" dirty="0">
                <a:latin typeface="Arial Narrow" panose="020B0606020202030204" pitchFamily="34" charset="0"/>
              </a:rPr>
              <a:t>Xe and </a:t>
            </a:r>
            <a:r>
              <a:rPr lang="en-US" sz="2000" baseline="30000" dirty="0">
                <a:latin typeface="Arial Narrow" panose="020B0606020202030204" pitchFamily="34" charset="0"/>
              </a:rPr>
              <a:t>131m</a:t>
            </a:r>
            <a:r>
              <a:rPr lang="en-US" sz="2000" dirty="0">
                <a:latin typeface="Arial Narrow" panose="020B0606020202030204" pitchFamily="34" charset="0"/>
              </a:rPr>
              <a:t>Xe, it may be possible to calculate the efficiency of </a:t>
            </a:r>
            <a:r>
              <a:rPr lang="en-US" sz="2000" baseline="30000" dirty="0">
                <a:latin typeface="Arial Narrow" panose="020B0606020202030204" pitchFamily="34" charset="0"/>
              </a:rPr>
              <a:t>127</a:t>
            </a:r>
            <a:r>
              <a:rPr lang="en-US" sz="2000" dirty="0">
                <a:latin typeface="Arial Narrow" panose="020B0606020202030204" pitchFamily="34" charset="0"/>
              </a:rPr>
              <a:t>Xe from the </a:t>
            </a:r>
            <a:r>
              <a:rPr lang="en-US" sz="2000" baseline="30000" dirty="0">
                <a:latin typeface="Arial Narrow" panose="020B0606020202030204" pitchFamily="34" charset="0"/>
              </a:rPr>
              <a:t>133m</a:t>
            </a:r>
            <a:r>
              <a:rPr lang="en-US" sz="2000" dirty="0">
                <a:latin typeface="Arial Narrow" panose="020B0606020202030204" pitchFamily="34" charset="0"/>
              </a:rPr>
              <a:t>Xe and </a:t>
            </a:r>
            <a:r>
              <a:rPr lang="en-US" sz="2000" baseline="30000" dirty="0">
                <a:latin typeface="Arial Narrow" panose="020B0606020202030204" pitchFamily="34" charset="0"/>
              </a:rPr>
              <a:t>131m</a:t>
            </a:r>
            <a:r>
              <a:rPr lang="en-US" sz="2000" dirty="0">
                <a:latin typeface="Arial Narrow" panose="020B0606020202030204" pitchFamily="34" charset="0"/>
              </a:rPr>
              <a:t>Xe efficiencies (without calibrating the system).</a:t>
            </a:r>
          </a:p>
          <a:p>
            <a:pPr lvl="1"/>
            <a:r>
              <a:rPr lang="en-US" sz="1800" dirty="0">
                <a:latin typeface="Arial Narrow" panose="020B0606020202030204" pitchFamily="34" charset="0"/>
              </a:rPr>
              <a:t>Perhaps this lends itself to a bootstrap calibration method</a:t>
            </a:r>
          </a:p>
          <a:p>
            <a:pPr lvl="1"/>
            <a:r>
              <a:rPr lang="en-US" sz="1800" dirty="0">
                <a:latin typeface="Arial Narrow" panose="020B0606020202030204" pitchFamily="34" charset="0"/>
              </a:rPr>
              <a:t>This could also be used as a QA check gas for </a:t>
            </a:r>
            <a:r>
              <a:rPr lang="en-US" sz="1800" baseline="30000" dirty="0">
                <a:latin typeface="Arial Narrow" panose="020B0606020202030204" pitchFamily="34" charset="0"/>
              </a:rPr>
              <a:t>133m</a:t>
            </a:r>
            <a:r>
              <a:rPr lang="en-US" sz="1800" dirty="0">
                <a:latin typeface="Arial Narrow" panose="020B0606020202030204" pitchFamily="34" charset="0"/>
              </a:rPr>
              <a:t>Xe and </a:t>
            </a:r>
            <a:r>
              <a:rPr lang="en-US" sz="1800" baseline="30000" dirty="0">
                <a:latin typeface="Arial Narrow" panose="020B0606020202030204" pitchFamily="34" charset="0"/>
              </a:rPr>
              <a:t>131m</a:t>
            </a:r>
            <a:r>
              <a:rPr lang="en-US" sz="1800" dirty="0">
                <a:latin typeface="Arial Narrow" panose="020B0606020202030204" pitchFamily="34" charset="0"/>
              </a:rPr>
              <a:t>Xe calibration that has a shelf-life</a:t>
            </a:r>
          </a:p>
        </p:txBody>
      </p:sp>
      <p:pic>
        <p:nvPicPr>
          <p:cNvPr id="5" name="Picture 4" descr="A picture containing text, map, diagram, screenshot&#10;&#10;Description automatically generated">
            <a:extLst>
              <a:ext uri="{FF2B5EF4-FFF2-40B4-BE49-F238E27FC236}">
                <a16:creationId xmlns:a16="http://schemas.microsoft.com/office/drawing/2014/main" id="{DAB50A54-5512-ABAF-D074-9294EE922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574" y="1838572"/>
            <a:ext cx="4048337" cy="393195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69FFC2D-760C-D7B5-AA1A-B0CE999A072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T3.2-779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23255FD-5346-AF8A-262A-B09264C60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991" y="204203"/>
            <a:ext cx="961704" cy="6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AC4E3D-695D-2D21-5C62-75127DD5ED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72" b="3298"/>
          <a:stretch/>
        </p:blipFill>
        <p:spPr>
          <a:xfrm>
            <a:off x="11158901" y="217241"/>
            <a:ext cx="869244" cy="62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55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4ECE0-ECDA-FBD7-DE71-5FE635B22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(4 of 4)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Results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65F695E-C968-206F-D50D-E5CE368FAE8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T3.2-779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01AD403-FCD9-C613-2271-D73A9EFAD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991" y="204203"/>
            <a:ext cx="961704" cy="6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03F3FC-8CF8-86A8-0A4E-CB01760F2C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2" b="3298"/>
          <a:stretch/>
        </p:blipFill>
        <p:spPr>
          <a:xfrm>
            <a:off x="11158901" y="217241"/>
            <a:ext cx="869244" cy="62633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555D1E-2663-9F97-1487-7D4E10D38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5"/>
            <a:ext cx="9359900" cy="4351338"/>
          </a:xfrm>
        </p:spPr>
        <p:txBody>
          <a:bodyPr/>
          <a:lstStyle/>
          <a:p>
            <a:r>
              <a:rPr lang="en-US" sz="2000" dirty="0">
                <a:latin typeface="Arial Narrow" panose="020B0606020202030204" pitchFamily="34" charset="0"/>
              </a:rPr>
              <a:t>A sample of </a:t>
            </a:r>
            <a:r>
              <a:rPr lang="en-US" sz="2000" baseline="30000" dirty="0">
                <a:latin typeface="Arial Narrow" panose="020B0606020202030204" pitchFamily="34" charset="0"/>
              </a:rPr>
              <a:t>127</a:t>
            </a:r>
            <a:r>
              <a:rPr lang="en-US" sz="2000" dirty="0">
                <a:latin typeface="Arial Narrow" panose="020B0606020202030204" pitchFamily="34" charset="0"/>
              </a:rPr>
              <a:t>Xe gas was prepared at Idaho National Laboratory (USA) and shipped to Atomic Weapons Establishment (UK) using the new hybrid sampling shipping container</a:t>
            </a:r>
          </a:p>
          <a:p>
            <a:endParaRPr lang="en-US" sz="20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Target concentration for this sample was 1.0 </a:t>
            </a:r>
            <a:r>
              <a:rPr lang="en-US" sz="2000" dirty="0" err="1">
                <a:latin typeface="Arial Narrow" panose="020B0606020202030204" pitchFamily="34" charset="0"/>
              </a:rPr>
              <a:t>Bq</a:t>
            </a:r>
            <a:r>
              <a:rPr lang="en-US" sz="2000" dirty="0">
                <a:latin typeface="Arial Narrow" panose="020B0606020202030204" pitchFamily="34" charset="0"/>
              </a:rPr>
              <a:t>/cm</a:t>
            </a:r>
            <a:r>
              <a:rPr lang="en-US" sz="2000" baseline="30000" dirty="0">
                <a:latin typeface="Arial Narrow" panose="020B0606020202030204" pitchFamily="34" charset="0"/>
              </a:rPr>
              <a:t>3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</a:p>
          <a:p>
            <a:endParaRPr lang="en-US" sz="20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INL performed the analysis using </a:t>
            </a:r>
            <a:r>
              <a:rPr lang="en-US" sz="2000" dirty="0" err="1">
                <a:latin typeface="Arial Narrow" panose="020B0606020202030204" pitchFamily="34" charset="0"/>
              </a:rPr>
              <a:t>HPGe</a:t>
            </a:r>
            <a:r>
              <a:rPr lang="en-US" sz="2000" dirty="0">
                <a:latin typeface="Arial Narrow" panose="020B0606020202030204" pitchFamily="34" charset="0"/>
              </a:rPr>
              <a:t> detectors in the “bean” borosilicate counting geometry</a:t>
            </a:r>
          </a:p>
          <a:p>
            <a:endParaRPr lang="en-US" sz="20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AWE performed the analysis using beta-gamma coincidence counting</a:t>
            </a:r>
          </a:p>
          <a:p>
            <a:endParaRPr lang="en-US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8" name="Table 65">
            <a:extLst>
              <a:ext uri="{FF2B5EF4-FFF2-40B4-BE49-F238E27FC236}">
                <a16:creationId xmlns:a16="http://schemas.microsoft.com/office/drawing/2014/main" id="{86A6B990-BD91-691F-0E0F-7E4255365A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769974"/>
              </p:ext>
            </p:extLst>
          </p:nvPr>
        </p:nvGraphicFramePr>
        <p:xfrm>
          <a:off x="2452481" y="5316855"/>
          <a:ext cx="5712239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047">
                  <a:extLst>
                    <a:ext uri="{9D8B030D-6E8A-4147-A177-3AD203B41FA5}">
                      <a16:colId xmlns:a16="http://schemas.microsoft.com/office/drawing/2014/main" val="2930630858"/>
                    </a:ext>
                  </a:extLst>
                </a:gridCol>
                <a:gridCol w="4324192">
                  <a:extLst>
                    <a:ext uri="{9D8B030D-6E8A-4147-A177-3AD203B41FA5}">
                      <a16:colId xmlns:a16="http://schemas.microsoft.com/office/drawing/2014/main" val="3150508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 Narrow" panose="020B0606020202030204" pitchFamily="34" charset="0"/>
                        </a:rPr>
                        <a:t>Laboratory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 Narrow" panose="020B0606020202030204" pitchFamily="34" charset="0"/>
                        </a:rPr>
                        <a:t>Reported Concentration (</a:t>
                      </a:r>
                      <a:r>
                        <a:rPr lang="en-US" sz="2000" dirty="0" err="1">
                          <a:latin typeface="Arial Narrow" panose="020B0606020202030204" pitchFamily="34" charset="0"/>
                        </a:rPr>
                        <a:t>Bq</a:t>
                      </a:r>
                      <a:r>
                        <a:rPr lang="en-US" sz="2000" dirty="0">
                          <a:latin typeface="Arial Narrow" panose="020B0606020202030204" pitchFamily="34" charset="0"/>
                        </a:rPr>
                        <a:t>/cm</a:t>
                      </a:r>
                      <a:r>
                        <a:rPr lang="en-US" sz="2000" baseline="30000" dirty="0"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2000" dirty="0"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853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 Narrow" panose="020B0606020202030204" pitchFamily="34" charset="0"/>
                        </a:rPr>
                        <a:t>INL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 Narrow" panose="020B0606020202030204" pitchFamily="34" charset="0"/>
                        </a:rPr>
                        <a:t>0.998 ± 0.040 (1</a:t>
                      </a:r>
                      <a:r>
                        <a:rPr lang="el-GR" sz="2000" dirty="0">
                          <a:latin typeface="Arial Narrow" panose="020B0606020202030204" pitchFamily="34" charset="0"/>
                        </a:rPr>
                        <a:t>σ</a:t>
                      </a:r>
                      <a:r>
                        <a:rPr lang="en-US" sz="2000" dirty="0"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646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 Narrow" panose="020B0606020202030204" pitchFamily="34" charset="0"/>
                        </a:rPr>
                        <a:t>AWE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915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0.967 ± 0.099 (</a:t>
                      </a:r>
                      <a:r>
                        <a:rPr lang="en-US" sz="2000" dirty="0"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l-GR" sz="2000" dirty="0">
                          <a:latin typeface="Arial Narrow" panose="020B0606020202030204" pitchFamily="34" charset="0"/>
                        </a:rPr>
                        <a:t>σ</a:t>
                      </a:r>
                      <a:r>
                        <a:rPr lang="en-US" sz="2000" dirty="0"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390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661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(1 of 2)</a:t>
            </a:r>
          </a:p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DD645DA-E799-2901-8144-9FB14B598156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T3.2-779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64050C8-748E-0C7A-A8BA-08DEEAA94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991" y="204203"/>
            <a:ext cx="961704" cy="6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5651C5-8229-E5E1-D94B-091156672D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2" b="3298"/>
          <a:stretch/>
        </p:blipFill>
        <p:spPr>
          <a:xfrm>
            <a:off x="11158901" y="217241"/>
            <a:ext cx="869244" cy="6263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D4F44-526A-AB53-9336-A654D30F6626}"/>
              </a:ext>
            </a:extLst>
          </p:cNvPr>
          <p:cNvSpPr txBox="1"/>
          <p:nvPr/>
        </p:nvSpPr>
        <p:spPr>
          <a:xfrm>
            <a:off x="281878" y="1538646"/>
            <a:ext cx="1028452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01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A sample of </a:t>
            </a:r>
            <a:r>
              <a:rPr lang="en-US" sz="2000" baseline="30000" dirty="0">
                <a:latin typeface="Arial Narrow" panose="020B0606020202030204" pitchFamily="34" charset="0"/>
              </a:rPr>
              <a:t>127</a:t>
            </a:r>
            <a:r>
              <a:rPr lang="en-US" sz="2000" dirty="0">
                <a:latin typeface="Arial Narrow" panose="020B0606020202030204" pitchFamily="34" charset="0"/>
              </a:rPr>
              <a:t>Xe gas was prepared at Idaho National Laboratory (USA) and shipped to Atomic Weapons Establishment (UK)</a:t>
            </a:r>
          </a:p>
          <a:p>
            <a:pPr marL="354012" indent="-342900">
              <a:buFont typeface="Arial" panose="020B0604020202020204" pitchFamily="34" charset="0"/>
              <a:buChar char="•"/>
            </a:pPr>
            <a:endParaRPr lang="en-US" sz="2000" dirty="0">
              <a:latin typeface="Arial Narrow" panose="020B0606020202030204" pitchFamily="34" charset="0"/>
            </a:endParaRPr>
          </a:p>
          <a:p>
            <a:pPr marL="35401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Overlap between </a:t>
            </a:r>
            <a:r>
              <a:rPr lang="en-US" sz="2000" baseline="30000" dirty="0">
                <a:latin typeface="Arial Narrow" panose="020B0606020202030204" pitchFamily="34" charset="0"/>
              </a:rPr>
              <a:t>127</a:t>
            </a:r>
            <a:r>
              <a:rPr lang="en-US" sz="2000" dirty="0">
                <a:latin typeface="Arial Narrow" panose="020B0606020202030204" pitchFamily="34" charset="0"/>
              </a:rPr>
              <a:t>Xe beta-gamma spectrum with </a:t>
            </a:r>
            <a:r>
              <a:rPr lang="en-US" sz="2000" baseline="30000" dirty="0">
                <a:latin typeface="Arial Narrow" panose="020B0606020202030204" pitchFamily="34" charset="0"/>
              </a:rPr>
              <a:t>133m</a:t>
            </a:r>
            <a:r>
              <a:rPr lang="en-US" sz="2000" dirty="0">
                <a:latin typeface="Arial Narrow" panose="020B0606020202030204" pitchFamily="34" charset="0"/>
              </a:rPr>
              <a:t>Xe and </a:t>
            </a:r>
            <a:r>
              <a:rPr lang="en-US" sz="2000" baseline="30000" dirty="0">
                <a:latin typeface="Arial Narrow" panose="020B0606020202030204" pitchFamily="34" charset="0"/>
              </a:rPr>
              <a:t>131m</a:t>
            </a:r>
            <a:r>
              <a:rPr lang="en-US" sz="2000" dirty="0">
                <a:latin typeface="Arial Narrow" panose="020B0606020202030204" pitchFamily="34" charset="0"/>
              </a:rPr>
              <a:t>Xe could enable:</a:t>
            </a:r>
          </a:p>
          <a:p>
            <a:pPr marL="811212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a use of </a:t>
            </a:r>
            <a:r>
              <a:rPr lang="en-US" sz="2000" baseline="30000" dirty="0">
                <a:latin typeface="Arial Narrow" panose="020B0606020202030204" pitchFamily="34" charset="0"/>
              </a:rPr>
              <a:t>127</a:t>
            </a:r>
            <a:r>
              <a:rPr lang="en-US" sz="2000" dirty="0">
                <a:latin typeface="Arial Narrow" panose="020B0606020202030204" pitchFamily="34" charset="0"/>
              </a:rPr>
              <a:t>Xe as a QA check material that has a shelf-life for </a:t>
            </a:r>
            <a:r>
              <a:rPr lang="en-US" sz="2000" baseline="30000" dirty="0">
                <a:latin typeface="Arial Narrow" panose="020B0606020202030204" pitchFamily="34" charset="0"/>
              </a:rPr>
              <a:t>133m</a:t>
            </a:r>
            <a:r>
              <a:rPr lang="en-US" sz="2000" dirty="0">
                <a:latin typeface="Arial Narrow" panose="020B0606020202030204" pitchFamily="34" charset="0"/>
              </a:rPr>
              <a:t>Xe and </a:t>
            </a:r>
            <a:r>
              <a:rPr lang="en-US" sz="2000" baseline="30000" dirty="0">
                <a:latin typeface="Arial Narrow" panose="020B0606020202030204" pitchFamily="34" charset="0"/>
              </a:rPr>
              <a:t>131m</a:t>
            </a:r>
            <a:r>
              <a:rPr lang="en-US" sz="2000" dirty="0">
                <a:latin typeface="Arial Narrow" panose="020B0606020202030204" pitchFamily="34" charset="0"/>
              </a:rPr>
              <a:t>Xe</a:t>
            </a:r>
          </a:p>
          <a:p>
            <a:pPr marL="811212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Known </a:t>
            </a:r>
            <a:r>
              <a:rPr lang="en-US" sz="2000" baseline="30000" dirty="0">
                <a:latin typeface="Arial Narrow" panose="020B0606020202030204" pitchFamily="34" charset="0"/>
              </a:rPr>
              <a:t>133m</a:t>
            </a:r>
            <a:r>
              <a:rPr lang="en-US" sz="2000" dirty="0">
                <a:latin typeface="Arial Narrow" panose="020B0606020202030204" pitchFamily="34" charset="0"/>
              </a:rPr>
              <a:t>Xe and </a:t>
            </a:r>
            <a:r>
              <a:rPr lang="en-US" sz="2000" baseline="30000" dirty="0">
                <a:latin typeface="Arial Narrow" panose="020B0606020202030204" pitchFamily="34" charset="0"/>
              </a:rPr>
              <a:t>131m</a:t>
            </a:r>
            <a:r>
              <a:rPr lang="en-US" sz="2000" dirty="0">
                <a:latin typeface="Arial Narrow" panose="020B0606020202030204" pitchFamily="34" charset="0"/>
              </a:rPr>
              <a:t>Xe could be used in a boot-strap calibration for 127Xe quantification without ever calibrating the system.</a:t>
            </a:r>
          </a:p>
          <a:p>
            <a:pPr marL="811212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Arial Narrow" panose="020B0606020202030204" pitchFamily="34" charset="0"/>
            </a:endParaRPr>
          </a:p>
          <a:p>
            <a:pPr marL="35401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Results show good agreement and indicate that </a:t>
            </a:r>
            <a:r>
              <a:rPr lang="en-US" sz="2000" baseline="30000" dirty="0">
                <a:latin typeface="Arial Narrow" panose="020B0606020202030204" pitchFamily="34" charset="0"/>
              </a:rPr>
              <a:t>127</a:t>
            </a:r>
            <a:r>
              <a:rPr lang="en-US" sz="2000" dirty="0">
                <a:latin typeface="Arial Narrow" panose="020B0606020202030204" pitchFamily="34" charset="0"/>
              </a:rPr>
              <a:t>Xe is a radionuclide that can be used for intercomparison exercises</a:t>
            </a:r>
          </a:p>
          <a:p>
            <a:pPr marL="354012" indent="-342900">
              <a:buFont typeface="Arial" panose="020B0604020202020204" pitchFamily="34" charset="0"/>
              <a:buChar char="•"/>
            </a:pPr>
            <a:endParaRPr lang="en-US" sz="2000" dirty="0">
              <a:latin typeface="Arial Narrow" panose="020B0606020202030204" pitchFamily="34" charset="0"/>
            </a:endParaRPr>
          </a:p>
          <a:p>
            <a:pPr marL="35401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Radioxenon monitoring systems would benefit from being able to identify </a:t>
            </a:r>
            <a:r>
              <a:rPr lang="en-US" sz="2000" baseline="30000" dirty="0">
                <a:latin typeface="Arial Narrow" panose="020B0606020202030204" pitchFamily="34" charset="0"/>
              </a:rPr>
              <a:t>127</a:t>
            </a:r>
            <a:r>
              <a:rPr lang="en-US" sz="2000" dirty="0">
                <a:latin typeface="Arial Narrow" panose="020B0606020202030204" pitchFamily="34" charset="0"/>
              </a:rPr>
              <a:t>Xe when present</a:t>
            </a:r>
          </a:p>
          <a:p>
            <a:pPr marL="795337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Although not a fission product, </a:t>
            </a:r>
            <a:r>
              <a:rPr lang="en-US" sz="2000" baseline="30000" dirty="0">
                <a:latin typeface="Arial Narrow" panose="020B0606020202030204" pitchFamily="34" charset="0"/>
              </a:rPr>
              <a:t>127</a:t>
            </a:r>
            <a:r>
              <a:rPr lang="en-US" sz="2000" dirty="0">
                <a:latin typeface="Arial Narrow" panose="020B0606020202030204" pitchFamily="34" charset="0"/>
              </a:rPr>
              <a:t>Xe can be present in the environment as an activation product</a:t>
            </a:r>
          </a:p>
          <a:p>
            <a:pPr marL="795337" lvl="1" indent="-342900">
              <a:buFont typeface="Arial" panose="020B0604020202020204" pitchFamily="34" charset="0"/>
              <a:buChar char="•"/>
            </a:pPr>
            <a:r>
              <a:rPr lang="en-US" sz="2000" baseline="30000" dirty="0">
                <a:latin typeface="Arial Narrow" panose="020B0606020202030204" pitchFamily="34" charset="0"/>
              </a:rPr>
              <a:t>127</a:t>
            </a:r>
            <a:r>
              <a:rPr lang="en-US" sz="2000" dirty="0">
                <a:latin typeface="Arial Narrow" panose="020B0606020202030204" pitchFamily="34" charset="0"/>
              </a:rPr>
              <a:t>Xe if present creates false positive hits for all 4 xenon radionuclides of interest (</a:t>
            </a:r>
            <a:r>
              <a:rPr lang="en-US" sz="2000" baseline="30000" dirty="0">
                <a:latin typeface="Arial Narrow" panose="020B0606020202030204" pitchFamily="34" charset="0"/>
              </a:rPr>
              <a:t>131m</a:t>
            </a:r>
            <a:r>
              <a:rPr lang="en-US" sz="2000" dirty="0">
                <a:latin typeface="Arial Narrow" panose="020B0606020202030204" pitchFamily="34" charset="0"/>
              </a:rPr>
              <a:t>Xe, </a:t>
            </a:r>
            <a:r>
              <a:rPr lang="en-US" sz="2000" baseline="30000" dirty="0">
                <a:latin typeface="Arial Narrow" panose="020B0606020202030204" pitchFamily="34" charset="0"/>
              </a:rPr>
              <a:t>133</a:t>
            </a:r>
            <a:r>
              <a:rPr lang="en-US" sz="2000" dirty="0">
                <a:latin typeface="Arial Narrow" panose="020B0606020202030204" pitchFamily="34" charset="0"/>
              </a:rPr>
              <a:t>Xe, </a:t>
            </a:r>
            <a:r>
              <a:rPr lang="en-US" sz="2000" baseline="30000" dirty="0">
                <a:latin typeface="Arial Narrow" panose="020B0606020202030204" pitchFamily="34" charset="0"/>
              </a:rPr>
              <a:t>133m</a:t>
            </a:r>
            <a:r>
              <a:rPr lang="en-US" sz="2000" dirty="0">
                <a:latin typeface="Arial Narrow" panose="020B0606020202030204" pitchFamily="34" charset="0"/>
              </a:rPr>
              <a:t>Xe, </a:t>
            </a:r>
            <a:r>
              <a:rPr lang="en-US" sz="2000" baseline="30000" dirty="0">
                <a:latin typeface="Arial Narrow" panose="020B0606020202030204" pitchFamily="34" charset="0"/>
              </a:rPr>
              <a:t>135</a:t>
            </a:r>
            <a:r>
              <a:rPr lang="en-US" sz="2000" dirty="0">
                <a:latin typeface="Arial Narrow" panose="020B0606020202030204" pitchFamily="34" charset="0"/>
              </a:rPr>
              <a:t>Xe)</a:t>
            </a:r>
            <a:endParaRPr lang="en-US" sz="2000" baseline="30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E858E-9D50-DE78-CEFA-DA3159710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(2 of 2)</a:t>
            </a:r>
            <a:br>
              <a:rPr lang="en-US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for </a:t>
            </a:r>
            <a:r>
              <a:rPr lang="en-US" sz="2000" b="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</a:t>
            </a:r>
            <a:r>
              <a:rPr lang="en-US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 Analysis in IMS</a:t>
            </a:r>
            <a:br>
              <a:rPr lang="en-US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E2AF86B3-C077-EF2D-AD6F-7A105EA53EA8}"/>
              </a:ext>
            </a:extLst>
          </p:cNvPr>
          <p:cNvSpPr txBox="1">
            <a:spLocks/>
          </p:cNvSpPr>
          <p:nvPr/>
        </p:nvSpPr>
        <p:spPr>
          <a:xfrm>
            <a:off x="129478" y="1868488"/>
            <a:ext cx="10214517" cy="36317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858838" indent="-847725" algn="l" defTabSz="459151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8313" kern="120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2751138" indent="-1033463" algn="l" defTabSz="459151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tabLst/>
              <a:defRPr sz="8313" kern="120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4519613" indent="-860425" algn="l" defTabSz="459151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8313" kern="120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6411913" indent="-1020763" algn="l" defTabSz="459151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tabLst/>
              <a:defRPr sz="8313" kern="120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 marL="8229600" indent="-909638" algn="l" defTabSz="459151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tabLst/>
              <a:defRPr sz="8313" kern="120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5pPr>
            <a:lvl6pPr marL="12626671" indent="-1147879" algn="l" defTabSz="45915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922429" indent="-1147879" algn="l" defTabSz="45915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18188" indent="-1147879" algn="l" defTabSz="45915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513946" indent="-1147879" algn="l" defTabSz="45915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74638"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In agreement with Ely et al.</a:t>
            </a:r>
            <a:r>
              <a:rPr lang="en-US" sz="2000" baseline="30000" dirty="0">
                <a:solidFill>
                  <a:schemeClr val="tx1"/>
                </a:solidFill>
              </a:rPr>
              <a:t>3</a:t>
            </a:r>
            <a:r>
              <a:rPr lang="en-US" sz="2000" dirty="0">
                <a:solidFill>
                  <a:schemeClr val="tx1"/>
                </a:solidFill>
              </a:rPr>
              <a:t> it is recommended that higher sensitivity radioxenon monitoring systems be trained to recognize </a:t>
            </a:r>
            <a:r>
              <a:rPr lang="en-US" sz="2000" baseline="30000" dirty="0">
                <a:solidFill>
                  <a:schemeClr val="tx1"/>
                </a:solidFill>
              </a:rPr>
              <a:t>127</a:t>
            </a:r>
            <a:r>
              <a:rPr lang="en-US" sz="2000" dirty="0">
                <a:solidFill>
                  <a:schemeClr val="tx1"/>
                </a:solidFill>
              </a:rPr>
              <a:t>Xe presence in a sample (Xenon International, SAUNA III or similar capable systems). Legacy systems likely don’t have the sensitivity to measure atmospheric levels of </a:t>
            </a:r>
            <a:r>
              <a:rPr lang="en-US" sz="2000" baseline="30000" dirty="0">
                <a:solidFill>
                  <a:schemeClr val="tx1"/>
                </a:solidFill>
              </a:rPr>
              <a:t>127</a:t>
            </a:r>
            <a:r>
              <a:rPr lang="en-US" sz="2000" dirty="0">
                <a:solidFill>
                  <a:schemeClr val="tx1"/>
                </a:solidFill>
              </a:rPr>
              <a:t>Xe.</a:t>
            </a:r>
          </a:p>
          <a:p>
            <a:pPr marL="285750" indent="-274638">
              <a:buClr>
                <a:schemeClr val="tx1"/>
              </a:buClr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74638"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Due to the potential introduction of excessive uncertainty in the analysis of the four xenon radionuclides of interest</a:t>
            </a:r>
            <a:r>
              <a:rPr lang="en-US" sz="2000" baseline="30000" dirty="0">
                <a:solidFill>
                  <a:schemeClr val="tx1"/>
                </a:solidFill>
              </a:rPr>
              <a:t>3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baseline="30000" dirty="0">
                <a:solidFill>
                  <a:schemeClr val="tx1"/>
                </a:solidFill>
              </a:rPr>
              <a:t>131m</a:t>
            </a:r>
            <a:r>
              <a:rPr lang="en-US" sz="2000" dirty="0">
                <a:solidFill>
                  <a:schemeClr val="tx1"/>
                </a:solidFill>
              </a:rPr>
              <a:t>Xe, </a:t>
            </a:r>
            <a:r>
              <a:rPr lang="en-US" sz="2000" baseline="30000" dirty="0">
                <a:solidFill>
                  <a:schemeClr val="tx1"/>
                </a:solidFill>
              </a:rPr>
              <a:t>133</a:t>
            </a:r>
            <a:r>
              <a:rPr lang="en-US" sz="2000" dirty="0">
                <a:solidFill>
                  <a:schemeClr val="tx1"/>
                </a:solidFill>
              </a:rPr>
              <a:t>Xe, </a:t>
            </a:r>
            <a:r>
              <a:rPr lang="en-US" sz="2000" baseline="30000" dirty="0">
                <a:solidFill>
                  <a:schemeClr val="tx1"/>
                </a:solidFill>
              </a:rPr>
              <a:t>133m</a:t>
            </a:r>
            <a:r>
              <a:rPr lang="en-US" sz="2000" dirty="0">
                <a:solidFill>
                  <a:schemeClr val="tx1"/>
                </a:solidFill>
              </a:rPr>
              <a:t>Xe, </a:t>
            </a:r>
            <a:r>
              <a:rPr lang="en-US" sz="2000" baseline="30000" dirty="0">
                <a:solidFill>
                  <a:schemeClr val="tx1"/>
                </a:solidFill>
              </a:rPr>
              <a:t>135</a:t>
            </a:r>
            <a:r>
              <a:rPr lang="en-US" sz="2000" dirty="0">
                <a:solidFill>
                  <a:schemeClr val="tx1"/>
                </a:solidFill>
              </a:rPr>
              <a:t>Xe), </a:t>
            </a:r>
            <a:r>
              <a:rPr lang="en-US" sz="2000" baseline="30000" dirty="0">
                <a:solidFill>
                  <a:schemeClr val="tx1"/>
                </a:solidFill>
              </a:rPr>
              <a:t>127</a:t>
            </a:r>
            <a:r>
              <a:rPr lang="en-US" sz="2000" dirty="0">
                <a:solidFill>
                  <a:schemeClr val="tx1"/>
                </a:solidFill>
              </a:rPr>
              <a:t>Xe should not be incorporated in the analysis unless it is detected. Positive hits for the 4 xenon radionuclides of interest should be screened for the presence of </a:t>
            </a:r>
            <a:r>
              <a:rPr lang="en-US" sz="2000" baseline="30000" dirty="0">
                <a:solidFill>
                  <a:schemeClr val="tx1"/>
                </a:solidFill>
              </a:rPr>
              <a:t>127</a:t>
            </a:r>
            <a:r>
              <a:rPr lang="en-US" sz="2000" dirty="0">
                <a:solidFill>
                  <a:schemeClr val="tx1"/>
                </a:solidFill>
              </a:rPr>
              <a:t>Xe.</a:t>
            </a:r>
          </a:p>
          <a:p>
            <a:pPr marL="285750" indent="-274638">
              <a:buClr>
                <a:schemeClr val="tx1"/>
              </a:buClr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74638"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Only systems that have coated cells should undergo </a:t>
            </a:r>
            <a:r>
              <a:rPr lang="en-US" sz="2000" baseline="30000" dirty="0">
                <a:solidFill>
                  <a:schemeClr val="tx1"/>
                </a:solidFill>
              </a:rPr>
              <a:t>127</a:t>
            </a:r>
            <a:r>
              <a:rPr lang="en-US" sz="2000" dirty="0">
                <a:solidFill>
                  <a:schemeClr val="tx1"/>
                </a:solidFill>
              </a:rPr>
              <a:t>Xe calibration and training to avoid extended long-lived </a:t>
            </a:r>
            <a:r>
              <a:rPr lang="en-US" sz="2000" baseline="30000" dirty="0">
                <a:solidFill>
                  <a:schemeClr val="tx1"/>
                </a:solidFill>
              </a:rPr>
              <a:t>127</a:t>
            </a:r>
            <a:r>
              <a:rPr lang="en-US" sz="2000" dirty="0">
                <a:solidFill>
                  <a:schemeClr val="tx1"/>
                </a:solidFill>
              </a:rPr>
              <a:t>Xe residue that would interfere with normal </a:t>
            </a:r>
            <a:r>
              <a:rPr lang="en-US" sz="2000">
                <a:solidFill>
                  <a:schemeClr val="tx1"/>
                </a:solidFill>
              </a:rPr>
              <a:t>monitoring operations.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F2C74C3-2EB8-E1C3-D03A-58F12EEA8188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T3.2-779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4917BC4-66E5-1891-6027-EA8971582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991" y="204203"/>
            <a:ext cx="961704" cy="6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85249C-5CD4-F235-024C-4B30F4E795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2" b="3298"/>
          <a:stretch/>
        </p:blipFill>
        <p:spPr>
          <a:xfrm>
            <a:off x="11158901" y="217241"/>
            <a:ext cx="869244" cy="62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91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 (1 of 1)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97553C-F754-7E6F-207D-38FFFBBDD78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6785424-1BAD-6B97-215D-C52C3E177152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T3.2-779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9A4FBE5-CEF0-83DD-6B6E-E57B4F088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991" y="204203"/>
            <a:ext cx="961704" cy="6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832408-7FA8-A4F7-F742-906712B91A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2" b="3298"/>
          <a:stretch/>
        </p:blipFill>
        <p:spPr>
          <a:xfrm>
            <a:off x="11158901" y="217241"/>
            <a:ext cx="869244" cy="626336"/>
          </a:xfrm>
          <a:prstGeom prst="rect">
            <a:avLst/>
          </a:prstGeom>
        </p:spPr>
      </p:pic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BE33593D-FE68-A8B9-5209-8204036EC364}"/>
              </a:ext>
            </a:extLst>
          </p:cNvPr>
          <p:cNvSpPr txBox="1">
            <a:spLocks/>
          </p:cNvSpPr>
          <p:nvPr/>
        </p:nvSpPr>
        <p:spPr>
          <a:xfrm>
            <a:off x="441027" y="1557060"/>
            <a:ext cx="9668174" cy="301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858838" indent="-847725" algn="l" defTabSz="459151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8313" kern="120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2751138" indent="-1033463" algn="l" defTabSz="459151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tabLst/>
              <a:defRPr sz="8313" kern="120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4519613" indent="-860425" algn="l" defTabSz="459151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8313" kern="120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6411913" indent="-1020763" algn="l" defTabSz="459151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tabLst/>
              <a:defRPr sz="8313" kern="120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 marL="8229600" indent="-909638" algn="l" defTabSz="459151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tabLst/>
              <a:defRPr sz="8313" kern="120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5pPr>
            <a:lvl6pPr marL="12626671" indent="-1147879" algn="l" defTabSz="45915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922429" indent="-1147879" algn="l" defTabSz="45915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18188" indent="-1147879" algn="l" defTabSz="45915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513946" indent="-1147879" algn="l" defTabSz="45915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8312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Eslinger et al. “Determining the source of unusual xenon isotopes in samples” J Environ </a:t>
            </a:r>
            <a:r>
              <a:rPr lang="en-US" sz="2000" dirty="0" err="1">
                <a:solidFill>
                  <a:schemeClr val="tx1"/>
                </a:solidFill>
              </a:rPr>
              <a:t>Radioact</a:t>
            </a:r>
            <a:r>
              <a:rPr lang="en-US" sz="2000" dirty="0">
                <a:solidFill>
                  <a:schemeClr val="tx1"/>
                </a:solidFill>
              </a:rPr>
              <a:t> (2022) 247:106853.</a:t>
            </a:r>
          </a:p>
          <a:p>
            <a:pPr marL="468312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</a:rPr>
              <a:t>Klingberg</a:t>
            </a:r>
            <a:r>
              <a:rPr lang="en-US" sz="2000" dirty="0">
                <a:solidFill>
                  <a:schemeClr val="tx1"/>
                </a:solidFill>
              </a:rPr>
              <a:t> et al. “</a:t>
            </a:r>
            <a:r>
              <a:rPr lang="en-US" sz="2000" baseline="30000" dirty="0">
                <a:solidFill>
                  <a:schemeClr val="tx1"/>
                </a:solidFill>
              </a:rPr>
              <a:t>127</a:t>
            </a:r>
            <a:r>
              <a:rPr lang="en-US" sz="2000" dirty="0">
                <a:solidFill>
                  <a:schemeClr val="tx1"/>
                </a:solidFill>
              </a:rPr>
              <a:t>Xe coincidence decay analysis in support of CTBT verification” J </a:t>
            </a:r>
            <a:r>
              <a:rPr lang="en-US" sz="2000" dirty="0" err="1">
                <a:solidFill>
                  <a:schemeClr val="tx1"/>
                </a:solidFill>
              </a:rPr>
              <a:t>Radioanal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Nucl</a:t>
            </a:r>
            <a:r>
              <a:rPr lang="en-US" sz="2000" dirty="0">
                <a:solidFill>
                  <a:schemeClr val="tx1"/>
                </a:solidFill>
              </a:rPr>
              <a:t> Chem (2015) 305:225-232.</a:t>
            </a:r>
          </a:p>
          <a:p>
            <a:pPr marL="468312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Ely et al. “First observations of environmental </a:t>
            </a:r>
            <a:r>
              <a:rPr lang="en-US" sz="2000" baseline="30000" dirty="0">
                <a:solidFill>
                  <a:schemeClr val="tx1"/>
                </a:solidFill>
              </a:rPr>
              <a:t>125</a:t>
            </a:r>
            <a:r>
              <a:rPr lang="en-US" sz="2000" dirty="0">
                <a:solidFill>
                  <a:schemeClr val="tx1"/>
                </a:solidFill>
              </a:rPr>
              <a:t>Xe, </a:t>
            </a:r>
            <a:r>
              <a:rPr lang="en-US" sz="2000" baseline="30000" dirty="0">
                <a:solidFill>
                  <a:schemeClr val="tx1"/>
                </a:solidFill>
              </a:rPr>
              <a:t>127</a:t>
            </a:r>
            <a:r>
              <a:rPr lang="en-US" sz="2000" dirty="0">
                <a:solidFill>
                  <a:schemeClr val="tx1"/>
                </a:solidFill>
              </a:rPr>
              <a:t>Xe, and </a:t>
            </a:r>
            <a:r>
              <a:rPr lang="en-US" sz="2000" baseline="30000" dirty="0">
                <a:solidFill>
                  <a:schemeClr val="tx1"/>
                </a:solidFill>
              </a:rPr>
              <a:t>129m</a:t>
            </a:r>
            <a:r>
              <a:rPr lang="en-US" sz="2000" dirty="0">
                <a:solidFill>
                  <a:schemeClr val="tx1"/>
                </a:solidFill>
              </a:rPr>
              <a:t>Xe” CTBTO </a:t>
            </a:r>
            <a:r>
              <a:rPr lang="en-US" sz="2000" dirty="0" err="1">
                <a:solidFill>
                  <a:schemeClr val="tx1"/>
                </a:solidFill>
              </a:rPr>
              <a:t>SnT</a:t>
            </a:r>
            <a:r>
              <a:rPr lang="en-US" sz="2000" dirty="0">
                <a:solidFill>
                  <a:schemeClr val="tx1"/>
                </a:solidFill>
              </a:rPr>
              <a:t> 2021 O2.4-138 (Oral presentation).</a:t>
            </a:r>
          </a:p>
          <a:p>
            <a:pPr marL="468312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</a:rPr>
              <a:t>NuDat</a:t>
            </a:r>
            <a:r>
              <a:rPr lang="en-US" sz="2000" dirty="0">
                <a:solidFill>
                  <a:schemeClr val="tx1"/>
                </a:solidFill>
              </a:rPr>
              <a:t> 2.8 obtained through </a:t>
            </a:r>
            <a:r>
              <a:rPr lang="en-US" sz="20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https://www.nndc.bnl.gov/nudat3/chartNuc.jsp</a:t>
            </a:r>
            <a:r>
              <a:rPr lang="en-US" sz="2000" dirty="0">
                <a:solidFill>
                  <a:schemeClr val="tx1"/>
                </a:solidFill>
              </a:rPr>
              <a:t> (accessed on 4/28/2023). [Nuclear Data Sheets 112, 1647 (2011).</a:t>
            </a:r>
          </a:p>
          <a:p>
            <a:pPr>
              <a:buClr>
                <a:schemeClr val="tx1"/>
              </a:buClr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56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(1 of 2)</a:t>
            </a:r>
          </a:p>
          <a:p>
            <a:r>
              <a:rPr lang="en-US" sz="1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 interference in Nuclear Explosion Monitoring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T3.2-779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E87C2AB-9021-F959-7165-267BBC07C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991" y="204203"/>
            <a:ext cx="961704" cy="6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D08767-E2A6-13B4-6352-2B6D4C93A9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2" b="3298"/>
          <a:stretch/>
        </p:blipFill>
        <p:spPr>
          <a:xfrm>
            <a:off x="11158901" y="217241"/>
            <a:ext cx="869244" cy="626336"/>
          </a:xfrm>
          <a:prstGeom prst="rect">
            <a:avLst/>
          </a:prstGeom>
        </p:spPr>
      </p:pic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D72ECB8B-9DD5-CB82-D22C-F114F679FEE2}"/>
              </a:ext>
            </a:extLst>
          </p:cNvPr>
          <p:cNvSpPr txBox="1">
            <a:spLocks/>
          </p:cNvSpPr>
          <p:nvPr/>
        </p:nvSpPr>
        <p:spPr>
          <a:xfrm>
            <a:off x="0" y="1307853"/>
            <a:ext cx="5156200" cy="52838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74638"/>
            <a:r>
              <a:rPr lang="en-US" sz="2000" dirty="0">
                <a:latin typeface="Arial Narrow" panose="020B0606020202030204" pitchFamily="34" charset="0"/>
              </a:rPr>
              <a:t>Non-fission product xenon radionuclides were recently observed during air-sampling equipment testing in Tennessee, USA</a:t>
            </a:r>
            <a:r>
              <a:rPr lang="en-US" sz="2000" baseline="30000" dirty="0">
                <a:latin typeface="Arial Narrow" panose="020B0606020202030204" pitchFamily="34" charset="0"/>
              </a:rPr>
              <a:t>1</a:t>
            </a:r>
          </a:p>
          <a:p>
            <a:pPr marL="857250" lvl="1" indent="-404813"/>
            <a:r>
              <a:rPr lang="en-US" sz="2000" dirty="0">
                <a:latin typeface="Arial Narrow" panose="020B0606020202030204" pitchFamily="34" charset="0"/>
              </a:rPr>
              <a:t>Radionuclides identified were: </a:t>
            </a:r>
            <a:r>
              <a:rPr lang="en-US" sz="2000" baseline="30000" dirty="0">
                <a:latin typeface="Arial Narrow" panose="020B0606020202030204" pitchFamily="34" charset="0"/>
              </a:rPr>
              <a:t>122</a:t>
            </a:r>
            <a:r>
              <a:rPr lang="en-US" sz="2000" dirty="0">
                <a:latin typeface="Arial Narrow" panose="020B0606020202030204" pitchFamily="34" charset="0"/>
              </a:rPr>
              <a:t>Xe, </a:t>
            </a:r>
            <a:r>
              <a:rPr lang="en-US" sz="2000" baseline="30000" dirty="0">
                <a:latin typeface="Arial Narrow" panose="020B0606020202030204" pitchFamily="34" charset="0"/>
              </a:rPr>
              <a:t>125</a:t>
            </a:r>
            <a:r>
              <a:rPr lang="en-US" sz="2000" dirty="0">
                <a:latin typeface="Arial Narrow" panose="020B0606020202030204" pitchFamily="34" charset="0"/>
              </a:rPr>
              <a:t>Xe, and </a:t>
            </a:r>
            <a:r>
              <a:rPr lang="en-US" sz="2000" baseline="30000" dirty="0">
                <a:latin typeface="Arial Narrow" panose="020B0606020202030204" pitchFamily="34" charset="0"/>
              </a:rPr>
              <a:t>127</a:t>
            </a:r>
            <a:r>
              <a:rPr lang="en-US" sz="2000" dirty="0">
                <a:latin typeface="Arial Narrow" panose="020B0606020202030204" pitchFamily="34" charset="0"/>
              </a:rPr>
              <a:t>Xe</a:t>
            </a:r>
          </a:p>
          <a:p>
            <a:pPr marL="285750" indent="-274638"/>
            <a:r>
              <a:rPr lang="en-US" sz="2000" dirty="0">
                <a:latin typeface="Arial Narrow" panose="020B0606020202030204" pitchFamily="34" charset="0"/>
              </a:rPr>
              <a:t>Presence of these non-fission product xenon radionuclides resulted in a significant number of false positive detects of traditionally monitored fission product xenon radionuclides (</a:t>
            </a:r>
            <a:r>
              <a:rPr lang="en-US" sz="2000" baseline="30000" dirty="0">
                <a:latin typeface="Arial Narrow" panose="020B0606020202030204" pitchFamily="34" charset="0"/>
              </a:rPr>
              <a:t>131m</a:t>
            </a:r>
            <a:r>
              <a:rPr lang="en-US" sz="2000" dirty="0">
                <a:latin typeface="Arial Narrow" panose="020B0606020202030204" pitchFamily="34" charset="0"/>
              </a:rPr>
              <a:t>Xe, </a:t>
            </a:r>
            <a:r>
              <a:rPr lang="en-US" sz="2000" baseline="30000" dirty="0">
                <a:latin typeface="Arial Narrow" panose="020B0606020202030204" pitchFamily="34" charset="0"/>
              </a:rPr>
              <a:t>133</a:t>
            </a:r>
            <a:r>
              <a:rPr lang="en-US" sz="2000" dirty="0">
                <a:latin typeface="Arial Narrow" panose="020B0606020202030204" pitchFamily="34" charset="0"/>
              </a:rPr>
              <a:t>Xe, </a:t>
            </a:r>
            <a:r>
              <a:rPr lang="en-US" sz="2000" baseline="30000" dirty="0">
                <a:latin typeface="Arial Narrow" panose="020B0606020202030204" pitchFamily="34" charset="0"/>
              </a:rPr>
              <a:t>133m</a:t>
            </a:r>
            <a:r>
              <a:rPr lang="en-US" sz="2000" dirty="0">
                <a:latin typeface="Arial Narrow" panose="020B0606020202030204" pitchFamily="34" charset="0"/>
              </a:rPr>
              <a:t>Xe, </a:t>
            </a:r>
            <a:r>
              <a:rPr lang="en-US" sz="2000" baseline="30000" dirty="0">
                <a:latin typeface="Arial Narrow" panose="020B0606020202030204" pitchFamily="34" charset="0"/>
              </a:rPr>
              <a:t>135</a:t>
            </a:r>
            <a:r>
              <a:rPr lang="en-US" sz="2000" dirty="0">
                <a:latin typeface="Arial Narrow" panose="020B0606020202030204" pitchFamily="34" charset="0"/>
              </a:rPr>
              <a:t>Xe)</a:t>
            </a:r>
          </a:p>
          <a:p>
            <a:pPr marL="857250" lvl="1" indent="-396875"/>
            <a:r>
              <a:rPr lang="en-US" sz="2000" baseline="30000" dirty="0">
                <a:latin typeface="Arial Narrow" panose="020B0606020202030204" pitchFamily="34" charset="0"/>
              </a:rPr>
              <a:t>127</a:t>
            </a:r>
            <a:r>
              <a:rPr lang="en-US" sz="2000" dirty="0">
                <a:latin typeface="Arial Narrow" panose="020B0606020202030204" pitchFamily="34" charset="0"/>
              </a:rPr>
              <a:t>Xe contributes coincidence counts in the ROIs for fission product radionuclides</a:t>
            </a:r>
            <a:r>
              <a:rPr lang="en-US" sz="2000" baseline="30000" dirty="0">
                <a:latin typeface="Arial Narrow" panose="020B0606020202030204" pitchFamily="34" charset="0"/>
              </a:rPr>
              <a:t>2</a:t>
            </a:r>
          </a:p>
          <a:p>
            <a:pPr marL="285750" indent="-274638"/>
            <a:r>
              <a:rPr lang="en-US" sz="2000" dirty="0">
                <a:latin typeface="Arial Narrow" panose="020B0606020202030204" pitchFamily="34" charset="0"/>
              </a:rPr>
              <a:t>Prudence dictates that samplers monitoring the traditional four radionuclides would benefit from training to identify the presence of other xenon radionuclides such as </a:t>
            </a:r>
            <a:r>
              <a:rPr lang="en-US" sz="2000" baseline="30000" dirty="0">
                <a:latin typeface="Arial Narrow" panose="020B0606020202030204" pitchFamily="34" charset="0"/>
              </a:rPr>
              <a:t>127</a:t>
            </a:r>
            <a:r>
              <a:rPr lang="en-US" sz="2000" dirty="0">
                <a:latin typeface="Arial Narrow" panose="020B0606020202030204" pitchFamily="34" charset="0"/>
              </a:rPr>
              <a:t>Xe to avoid reporting false positive detections</a:t>
            </a:r>
          </a:p>
          <a:p>
            <a:endParaRPr lang="en-US" sz="2000" dirty="0">
              <a:latin typeface="Arial Narrow" panose="020B0606020202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8FCAC1-DA9C-7480-71D7-F0B1927E9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565" y="1540019"/>
            <a:ext cx="5071727" cy="39676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BD752C-A130-E0DF-F9D3-3C83B0EDFC29}"/>
              </a:ext>
            </a:extLst>
          </p:cNvPr>
          <p:cNvSpPr txBox="1"/>
          <p:nvPr/>
        </p:nvSpPr>
        <p:spPr>
          <a:xfrm>
            <a:off x="5528996" y="5464031"/>
            <a:ext cx="4462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Narrow" panose="020B0606020202030204" pitchFamily="34" charset="0"/>
              </a:rPr>
              <a:t>Fig 1. </a:t>
            </a:r>
            <a:r>
              <a:rPr lang="en-US" sz="1600" baseline="30000" dirty="0">
                <a:latin typeface="Arial Narrow" panose="020B0606020202030204" pitchFamily="34" charset="0"/>
              </a:rPr>
              <a:t>127</a:t>
            </a:r>
            <a:r>
              <a:rPr lang="en-US" sz="1600" dirty="0">
                <a:latin typeface="Arial Narrow" panose="020B0606020202030204" pitchFamily="34" charset="0"/>
              </a:rPr>
              <a:t>Xe counts overlap the 7-ROIs used for detection of fission product xenon radionuclides. Figure is from </a:t>
            </a:r>
            <a:r>
              <a:rPr lang="en-US" sz="1600" dirty="0" err="1">
                <a:latin typeface="Arial Narrow" panose="020B0606020202030204" pitchFamily="34" charset="0"/>
              </a:rPr>
              <a:t>Klingberg</a:t>
            </a:r>
            <a:r>
              <a:rPr lang="en-US" sz="1600" dirty="0">
                <a:latin typeface="Arial Narrow" panose="020B0606020202030204" pitchFamily="34" charset="0"/>
              </a:rPr>
              <a:t> et al.</a:t>
            </a:r>
            <a:r>
              <a:rPr lang="en-US" sz="1600" baseline="30000" dirty="0">
                <a:latin typeface="Arial Narrow" panose="020B0606020202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6BA10-7934-36DC-0AC5-DE26794F2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(2 of 2)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to </a:t>
            </a:r>
            <a:r>
              <a:rPr lang="en-US" sz="2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 Detection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37EC8-31E4-40E1-D204-365BA125C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aseline="30000" dirty="0">
                <a:latin typeface="Arial Narrow" panose="020B0606020202030204" pitchFamily="34" charset="0"/>
              </a:rPr>
              <a:t>127</a:t>
            </a:r>
            <a:r>
              <a:rPr lang="en-US" sz="2000" dirty="0">
                <a:latin typeface="Arial Narrow" panose="020B0606020202030204" pitchFamily="34" charset="0"/>
              </a:rPr>
              <a:t>Xe (along with </a:t>
            </a:r>
            <a:r>
              <a:rPr lang="en-US" sz="2000" baseline="30000" dirty="0">
                <a:latin typeface="Arial Narrow" panose="020B0606020202030204" pitchFamily="34" charset="0"/>
              </a:rPr>
              <a:t>125</a:t>
            </a:r>
            <a:r>
              <a:rPr lang="en-US" sz="2000" dirty="0">
                <a:latin typeface="Arial Narrow" panose="020B0606020202030204" pitchFamily="34" charset="0"/>
              </a:rPr>
              <a:t>Xe and </a:t>
            </a:r>
            <a:r>
              <a:rPr lang="en-US" sz="2000" baseline="30000" dirty="0">
                <a:latin typeface="Arial Narrow" panose="020B0606020202030204" pitchFamily="34" charset="0"/>
              </a:rPr>
              <a:t>129m</a:t>
            </a:r>
            <a:r>
              <a:rPr lang="en-US" sz="2000" dirty="0">
                <a:latin typeface="Arial Narrow" panose="020B0606020202030204" pitchFamily="34" charset="0"/>
              </a:rPr>
              <a:t>Xe) have never been detected in 20 years of IMS monitoring</a:t>
            </a:r>
            <a:r>
              <a:rPr lang="en-US" sz="2000" baseline="30000" dirty="0">
                <a:latin typeface="Arial Narrow" panose="020B0606020202030204" pitchFamily="34" charset="0"/>
              </a:rPr>
              <a:t>3</a:t>
            </a:r>
          </a:p>
          <a:p>
            <a:endParaRPr lang="en-US" sz="2000" baseline="30000" dirty="0">
              <a:latin typeface="Arial Narrow" panose="020B0606020202030204" pitchFamily="34" charset="0"/>
            </a:endParaRPr>
          </a:p>
          <a:p>
            <a:pPr lvl="1"/>
            <a:r>
              <a:rPr lang="en-US" sz="2000" dirty="0">
                <a:latin typeface="Arial Narrow" panose="020B0606020202030204" pitchFamily="34" charset="0"/>
              </a:rPr>
              <a:t>Detecting these radionuclides is unlikely to occur without more sensitive systems</a:t>
            </a:r>
            <a:r>
              <a:rPr lang="en-US" sz="2000" baseline="30000" dirty="0">
                <a:latin typeface="Arial Narrow" panose="020B0606020202030204" pitchFamily="34" charset="0"/>
              </a:rPr>
              <a:t>3</a:t>
            </a:r>
          </a:p>
          <a:p>
            <a:pPr lvl="1"/>
            <a:endParaRPr lang="en-US" sz="2000" baseline="30000" dirty="0">
              <a:latin typeface="Arial Narrow" panose="020B0606020202030204" pitchFamily="34" charset="0"/>
            </a:endParaRPr>
          </a:p>
          <a:p>
            <a:pPr lvl="2"/>
            <a:r>
              <a:rPr lang="en-US" dirty="0">
                <a:latin typeface="Arial Narrow" panose="020B0606020202030204" pitchFamily="34" charset="0"/>
              </a:rPr>
              <a:t>Xenon International and SAUNA-III systems offer improved sensitivity that may lead to more detections</a:t>
            </a:r>
          </a:p>
          <a:p>
            <a:pPr lvl="2"/>
            <a:endParaRPr lang="en-US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Training systems to detect </a:t>
            </a:r>
            <a:r>
              <a:rPr lang="en-US" sz="2000" baseline="30000" dirty="0">
                <a:latin typeface="Arial Narrow" panose="020B0606020202030204" pitchFamily="34" charset="0"/>
              </a:rPr>
              <a:t>127</a:t>
            </a:r>
            <a:r>
              <a:rPr lang="en-US" sz="2000" dirty="0">
                <a:latin typeface="Arial Narrow" panose="020B0606020202030204" pitchFamily="34" charset="0"/>
              </a:rPr>
              <a:t>Xe is challenging due to the following:</a:t>
            </a:r>
          </a:p>
          <a:p>
            <a:endParaRPr lang="en-US" sz="2000" dirty="0">
              <a:latin typeface="Arial Narrow" panose="020B0606020202030204" pitchFamily="34" charset="0"/>
            </a:endParaRPr>
          </a:p>
          <a:p>
            <a:pPr lvl="1"/>
            <a:r>
              <a:rPr lang="en-US" sz="2000" dirty="0">
                <a:latin typeface="Arial Narrow" panose="020B0606020202030204" pitchFamily="34" charset="0"/>
              </a:rPr>
              <a:t>Calibration sources</a:t>
            </a:r>
            <a:r>
              <a:rPr lang="en-US" sz="2000" baseline="30000" dirty="0">
                <a:latin typeface="Arial Narrow" panose="020B0606020202030204" pitchFamily="34" charset="0"/>
              </a:rPr>
              <a:t>3</a:t>
            </a:r>
          </a:p>
          <a:p>
            <a:pPr lvl="1"/>
            <a:endParaRPr lang="en-US" sz="2000" baseline="30000" dirty="0">
              <a:latin typeface="Arial Narrow" panose="020B0606020202030204" pitchFamily="34" charset="0"/>
            </a:endParaRPr>
          </a:p>
          <a:p>
            <a:pPr lvl="1"/>
            <a:r>
              <a:rPr lang="en-US" sz="2000" dirty="0">
                <a:latin typeface="Arial Narrow" panose="020B0606020202030204" pitchFamily="34" charset="0"/>
              </a:rPr>
              <a:t>Memory effect for non-coated beta cells</a:t>
            </a:r>
          </a:p>
          <a:p>
            <a:pPr lvl="1"/>
            <a:endParaRPr lang="en-US" sz="2000" dirty="0">
              <a:latin typeface="Arial Narrow" panose="020B0606020202030204" pitchFamily="34" charset="0"/>
            </a:endParaRPr>
          </a:p>
          <a:p>
            <a:pPr lvl="1"/>
            <a:r>
              <a:rPr lang="en-US" sz="2000" dirty="0">
                <a:latin typeface="Arial Narrow" panose="020B0606020202030204" pitchFamily="34" charset="0"/>
              </a:rPr>
              <a:t>Increased uncertainty in all radionuclides under analysis because of the inclusion of a larger number of interference terms</a:t>
            </a:r>
            <a:r>
              <a:rPr lang="en-US" sz="2000" baseline="30000" dirty="0">
                <a:latin typeface="Arial Narrow" panose="020B0606020202030204" pitchFamily="34" charset="0"/>
              </a:rPr>
              <a:t>3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50E0B3-40D7-9EBF-0636-1A50BF9EFE45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T3.2-779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B9BB94E-765C-949A-98EB-6A14DFBA4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991" y="204203"/>
            <a:ext cx="961704" cy="6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BF0429-BCD1-8DBD-327B-BFA689E772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2" b="3298"/>
          <a:stretch/>
        </p:blipFill>
        <p:spPr>
          <a:xfrm>
            <a:off x="11158901" y="217241"/>
            <a:ext cx="869244" cy="62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06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(1 of 1)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B9D86-C489-FEF5-C84B-979ED609855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A04306C-C9D7-ED91-41B9-47321F6A80AD}"/>
              </a:ext>
            </a:extLst>
          </p:cNvPr>
          <p:cNvSpPr txBox="1">
            <a:spLocks/>
          </p:cNvSpPr>
          <p:nvPr/>
        </p:nvSpPr>
        <p:spPr>
          <a:xfrm>
            <a:off x="495300" y="1711325"/>
            <a:ext cx="9702800" cy="43513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Produce </a:t>
            </a:r>
            <a:r>
              <a:rPr lang="en-US" sz="2000" baseline="30000" dirty="0">
                <a:latin typeface="Arial Narrow" panose="020B0606020202030204" pitchFamily="34" charset="0"/>
              </a:rPr>
              <a:t>127</a:t>
            </a:r>
            <a:r>
              <a:rPr lang="en-US" sz="2000" dirty="0">
                <a:latin typeface="Arial Narrow" panose="020B0606020202030204" pitchFamily="34" charset="0"/>
              </a:rPr>
              <a:t>Xe by neutron irradiation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>
              <a:latin typeface="Arial Narrow" panose="020B0606020202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Develop/employ purification of </a:t>
            </a:r>
            <a:r>
              <a:rPr lang="en-US" sz="2000" baseline="30000" dirty="0">
                <a:latin typeface="Arial Narrow" panose="020B0606020202030204" pitchFamily="34" charset="0"/>
              </a:rPr>
              <a:t>127</a:t>
            </a:r>
            <a:r>
              <a:rPr lang="en-US" sz="2000" dirty="0">
                <a:latin typeface="Arial Narrow" panose="020B0606020202030204" pitchFamily="34" charset="0"/>
              </a:rPr>
              <a:t>Xe from </a:t>
            </a:r>
            <a:r>
              <a:rPr lang="en-US" sz="2000" baseline="30000" dirty="0">
                <a:latin typeface="Arial Narrow" panose="020B0606020202030204" pitchFamily="34" charset="0"/>
              </a:rPr>
              <a:t>125</a:t>
            </a:r>
            <a:r>
              <a:rPr lang="en-US" sz="2000" dirty="0">
                <a:latin typeface="Arial Narrow" panose="020B0606020202030204" pitchFamily="34" charset="0"/>
              </a:rPr>
              <a:t>I by-product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>
              <a:latin typeface="Arial Narrow" panose="020B0606020202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Perform </a:t>
            </a:r>
            <a:r>
              <a:rPr lang="en-US" sz="2000" baseline="30000" dirty="0">
                <a:latin typeface="Arial Narrow" panose="020B0606020202030204" pitchFamily="34" charset="0"/>
              </a:rPr>
              <a:t>127</a:t>
            </a:r>
            <a:r>
              <a:rPr lang="en-US" sz="2000" dirty="0">
                <a:latin typeface="Arial Narrow" panose="020B0606020202030204" pitchFamily="34" charset="0"/>
              </a:rPr>
              <a:t>Xe detector calibration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>
              <a:latin typeface="Arial Narrow" panose="020B0606020202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Develop self-attenuation correction for </a:t>
            </a:r>
            <a:r>
              <a:rPr lang="en-US" sz="2000" baseline="30000" dirty="0">
                <a:latin typeface="Arial Narrow" panose="020B0606020202030204" pitchFamily="34" charset="0"/>
              </a:rPr>
              <a:t>127</a:t>
            </a:r>
            <a:r>
              <a:rPr lang="en-US" sz="2000" dirty="0">
                <a:latin typeface="Arial Narrow" panose="020B0606020202030204" pitchFamily="34" charset="0"/>
              </a:rPr>
              <a:t>Xe quantification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>
              <a:latin typeface="Arial Narrow" panose="020B0606020202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Develop container that enables sampling gas both by syringe or by expansion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>
              <a:latin typeface="Arial Narrow" panose="020B0606020202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Quantitatively dilute and share sample with a partner laboratory for an intercomparison test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B98757-6F45-35CE-2E74-7177AE4BB8D1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T3.2-779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CC29D80-F47B-96C1-4667-5322B6611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991" y="204203"/>
            <a:ext cx="961704" cy="6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76DB5C-3B54-45EC-93BC-14E84E95C1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2" b="3298"/>
          <a:stretch/>
        </p:blipFill>
        <p:spPr>
          <a:xfrm>
            <a:off x="11158901" y="217241"/>
            <a:ext cx="869244" cy="62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Methods/Data (1 of 4)</a:t>
            </a:r>
          </a:p>
          <a:p>
            <a:r>
              <a:rPr lang="en-US" sz="1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 Production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B50B4F-6E94-113D-E6FD-55CB5376A66C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T3.2-779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7930F95-608D-79E5-6CCB-E642148D2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991" y="204203"/>
            <a:ext cx="961704" cy="6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DDA720-4BB1-0344-55E9-96FC7AEECE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2" b="3298"/>
          <a:stretch/>
        </p:blipFill>
        <p:spPr>
          <a:xfrm>
            <a:off x="11158901" y="217241"/>
            <a:ext cx="869244" cy="626336"/>
          </a:xfrm>
          <a:prstGeom prst="rect">
            <a:avLst/>
          </a:prstGeom>
        </p:spPr>
      </p:pic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CF63F2D1-DBD5-1EA9-0524-E799C7F0EAB3}"/>
              </a:ext>
            </a:extLst>
          </p:cNvPr>
          <p:cNvSpPr txBox="1">
            <a:spLocks/>
          </p:cNvSpPr>
          <p:nvPr/>
        </p:nvSpPr>
        <p:spPr>
          <a:xfrm>
            <a:off x="881216" y="1764131"/>
            <a:ext cx="8173884" cy="2893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858838" indent="-847725" algn="l" defTabSz="459151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8313" kern="120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2751138" indent="-1033463" algn="l" defTabSz="459151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tabLst/>
              <a:defRPr sz="8313" kern="120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4519613" indent="-860425" algn="l" defTabSz="459151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8313" kern="120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6411913" indent="-1020763" algn="l" defTabSz="459151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tabLst/>
              <a:defRPr sz="8313" kern="120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 marL="8229600" indent="-909638" algn="l" defTabSz="459151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tabLst/>
              <a:defRPr sz="8313" kern="120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5pPr>
            <a:lvl6pPr marL="12626671" indent="-1147879" algn="l" defTabSz="45915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922429" indent="-1147879" algn="l" defTabSz="45915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18188" indent="-1147879" algn="l" defTabSz="45915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513946" indent="-1147879" algn="l" defTabSz="45915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74638"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Isotopically-enriched </a:t>
            </a:r>
            <a:r>
              <a:rPr lang="en-US" sz="2000" baseline="30000" dirty="0">
                <a:solidFill>
                  <a:schemeClr val="tx1"/>
                </a:solidFill>
              </a:rPr>
              <a:t>126</a:t>
            </a:r>
            <a:r>
              <a:rPr lang="en-US" sz="2000" dirty="0">
                <a:solidFill>
                  <a:schemeClr val="tx1"/>
                </a:solidFill>
              </a:rPr>
              <a:t>Xe obtained from ISOFLEX USA (San Francisco, USA)</a:t>
            </a:r>
          </a:p>
          <a:p>
            <a:pPr marL="285750" indent="-274638">
              <a:buClr>
                <a:schemeClr val="tx1"/>
              </a:buClr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74638"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Two quartz ampoule were sealed with 0.5 cm</a:t>
            </a:r>
            <a:r>
              <a:rPr lang="en-US" sz="2000" baseline="30000" dirty="0">
                <a:solidFill>
                  <a:schemeClr val="tx1"/>
                </a:solidFill>
              </a:rPr>
              <a:t>3</a:t>
            </a:r>
            <a:r>
              <a:rPr lang="en-US" sz="2000" dirty="0">
                <a:solidFill>
                  <a:schemeClr val="tx1"/>
                </a:solidFill>
              </a:rPr>
              <a:t> of </a:t>
            </a:r>
            <a:r>
              <a:rPr lang="en-US" sz="2000" baseline="30000" dirty="0">
                <a:solidFill>
                  <a:schemeClr val="tx1"/>
                </a:solidFill>
              </a:rPr>
              <a:t>126</a:t>
            </a:r>
            <a:r>
              <a:rPr lang="en-US" sz="2000" dirty="0">
                <a:solidFill>
                  <a:schemeClr val="tx1"/>
                </a:solidFill>
              </a:rPr>
              <a:t>Xe</a:t>
            </a:r>
          </a:p>
          <a:p>
            <a:pPr marL="285750" indent="-274638">
              <a:buClr>
                <a:schemeClr val="tx1"/>
              </a:buClr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74638"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Ampoules were analyzed by XRF to verify integrity of ampoules</a:t>
            </a:r>
          </a:p>
          <a:p>
            <a:pPr marL="285750" indent="-274638">
              <a:buClr>
                <a:schemeClr val="tx1"/>
              </a:buClr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74638"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</a:rPr>
              <a:t>Ampoules were irradiated by Washington State University (USA) 10 MW Triga reactor</a:t>
            </a:r>
          </a:p>
          <a:p>
            <a:pPr>
              <a:buClr>
                <a:schemeClr val="tx1"/>
              </a:buClr>
            </a:pP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9563186C-AE43-3F22-3C55-CDDBBF3F7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205081"/>
              </p:ext>
            </p:extLst>
          </p:nvPr>
        </p:nvGraphicFramePr>
        <p:xfrm>
          <a:off x="1826947" y="5490729"/>
          <a:ext cx="6306459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487">
                  <a:extLst>
                    <a:ext uri="{9D8B030D-6E8A-4147-A177-3AD203B41FA5}">
                      <a16:colId xmlns:a16="http://schemas.microsoft.com/office/drawing/2014/main" val="1411429195"/>
                    </a:ext>
                  </a:extLst>
                </a:gridCol>
                <a:gridCol w="1158743">
                  <a:extLst>
                    <a:ext uri="{9D8B030D-6E8A-4147-A177-3AD203B41FA5}">
                      <a16:colId xmlns:a16="http://schemas.microsoft.com/office/drawing/2014/main" val="4044179671"/>
                    </a:ext>
                  </a:extLst>
                </a:gridCol>
                <a:gridCol w="1158743">
                  <a:extLst>
                    <a:ext uri="{9D8B030D-6E8A-4147-A177-3AD203B41FA5}">
                      <a16:colId xmlns:a16="http://schemas.microsoft.com/office/drawing/2014/main" val="4285777268"/>
                    </a:ext>
                  </a:extLst>
                </a:gridCol>
                <a:gridCol w="1158743">
                  <a:extLst>
                    <a:ext uri="{9D8B030D-6E8A-4147-A177-3AD203B41FA5}">
                      <a16:colId xmlns:a16="http://schemas.microsoft.com/office/drawing/2014/main" val="1504997841"/>
                    </a:ext>
                  </a:extLst>
                </a:gridCol>
                <a:gridCol w="1158743">
                  <a:extLst>
                    <a:ext uri="{9D8B030D-6E8A-4147-A177-3AD203B41FA5}">
                      <a16:colId xmlns:a16="http://schemas.microsoft.com/office/drawing/2014/main" val="24457876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Isotope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30000" dirty="0"/>
                        <a:t>124</a:t>
                      </a:r>
                      <a:r>
                        <a:rPr lang="en-US" sz="2000" dirty="0"/>
                        <a:t>Xe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30000" dirty="0"/>
                        <a:t>126</a:t>
                      </a:r>
                      <a:r>
                        <a:rPr lang="en-US" sz="2000" dirty="0"/>
                        <a:t>Xe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30000" dirty="0"/>
                        <a:t>128</a:t>
                      </a:r>
                      <a:r>
                        <a:rPr lang="en-US" sz="2000" dirty="0"/>
                        <a:t>Xe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Other Xe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428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Content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99.94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0.003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67772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5299496-F239-B5CA-5103-4D376EE5A64E}"/>
              </a:ext>
            </a:extLst>
          </p:cNvPr>
          <p:cNvSpPr txBox="1"/>
          <p:nvPr/>
        </p:nvSpPr>
        <p:spPr>
          <a:xfrm>
            <a:off x="881216" y="4772968"/>
            <a:ext cx="8332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Arial Narrow" panose="020B0606020202030204" pitchFamily="34" charset="0"/>
              </a:rPr>
              <a:t>Isotopic Enrichment of </a:t>
            </a:r>
            <a:r>
              <a:rPr lang="en-US" sz="2000" u="sng" baseline="30000" dirty="0">
                <a:latin typeface="Arial Narrow" panose="020B0606020202030204" pitchFamily="34" charset="0"/>
              </a:rPr>
              <a:t>126</a:t>
            </a:r>
            <a:r>
              <a:rPr lang="en-US" sz="2000" u="sng" dirty="0">
                <a:latin typeface="Arial Narrow" panose="020B0606020202030204" pitchFamily="34" charset="0"/>
              </a:rPr>
              <a:t>Xe gas (from ISOFLEX Certificate)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D53B28-19DF-6FE0-7524-E84B5FC0CF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708" t="29123" r="23247" b="44459"/>
          <a:stretch/>
        </p:blipFill>
        <p:spPr>
          <a:xfrm rot="16200000">
            <a:off x="8329071" y="2996054"/>
            <a:ext cx="2892676" cy="112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F4CF5-0121-D236-3BE3-6BEDE4EB6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Methods/Data (2 of 4)</a:t>
            </a:r>
            <a:br>
              <a:rPr lang="en-US" sz="2000" baseline="30000" dirty="0">
                <a:solidFill>
                  <a:schemeClr val="bg1"/>
                </a:solidFill>
              </a:rPr>
            </a:br>
            <a:r>
              <a:rPr lang="en-US" sz="2000" baseline="30000" dirty="0">
                <a:solidFill>
                  <a:schemeClr val="bg1"/>
                </a:solidFill>
              </a:rPr>
              <a:t>127</a:t>
            </a:r>
            <a:r>
              <a:rPr lang="en-US" sz="2000" dirty="0">
                <a:solidFill>
                  <a:schemeClr val="bg1"/>
                </a:solidFill>
              </a:rPr>
              <a:t>Xe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Purification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FE87BE-1621-6FF4-C73E-D3FD255308D5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T3.2-779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F8FF8D2-1E68-2D03-4074-676C15CC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991" y="204203"/>
            <a:ext cx="961704" cy="6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8B9762-3545-BD58-2518-5890FB8F39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2" b="3298"/>
          <a:stretch/>
        </p:blipFill>
        <p:spPr>
          <a:xfrm>
            <a:off x="11158901" y="217241"/>
            <a:ext cx="869244" cy="62633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742074-858D-46B7-082E-60F3C99C3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50" y="1253331"/>
            <a:ext cx="10515600" cy="4351338"/>
          </a:xfrm>
        </p:spPr>
        <p:txBody>
          <a:bodyPr/>
          <a:lstStyle/>
          <a:p>
            <a:r>
              <a:rPr lang="en-US" sz="2000" dirty="0">
                <a:latin typeface="Arial Narrow" panose="020B0606020202030204" pitchFamily="34" charset="0"/>
              </a:rPr>
              <a:t>Irradiation of </a:t>
            </a:r>
            <a:r>
              <a:rPr lang="en-US" sz="2000" baseline="30000" dirty="0">
                <a:latin typeface="Arial Narrow" panose="020B0606020202030204" pitchFamily="34" charset="0"/>
              </a:rPr>
              <a:t>126</a:t>
            </a:r>
            <a:r>
              <a:rPr lang="en-US" sz="2000" dirty="0">
                <a:latin typeface="Arial Narrow" panose="020B0606020202030204" pitchFamily="34" charset="0"/>
              </a:rPr>
              <a:t>Xe results in production of two isotopes:</a:t>
            </a:r>
          </a:p>
          <a:p>
            <a:pPr lvl="1"/>
            <a:r>
              <a:rPr lang="en-US" sz="2000" baseline="30000" dirty="0">
                <a:latin typeface="Arial Narrow" panose="020B0606020202030204" pitchFamily="34" charset="0"/>
              </a:rPr>
              <a:t>127</a:t>
            </a:r>
            <a:r>
              <a:rPr lang="en-US" sz="2000" dirty="0">
                <a:latin typeface="Arial Narrow" panose="020B0606020202030204" pitchFamily="34" charset="0"/>
              </a:rPr>
              <a:t>Xe (T</a:t>
            </a:r>
            <a:r>
              <a:rPr lang="en-US" sz="2000" baseline="-25000" dirty="0">
                <a:latin typeface="Arial Narrow" panose="020B0606020202030204" pitchFamily="34" charset="0"/>
              </a:rPr>
              <a:t>1/2</a:t>
            </a:r>
            <a:r>
              <a:rPr lang="en-US" sz="2000" dirty="0">
                <a:latin typeface="Arial Narrow" panose="020B0606020202030204" pitchFamily="34" charset="0"/>
              </a:rPr>
              <a:t> = 36.346 days)</a:t>
            </a:r>
          </a:p>
          <a:p>
            <a:pPr lvl="1"/>
            <a:r>
              <a:rPr lang="en-US" sz="2000" baseline="30000" dirty="0">
                <a:latin typeface="Arial Narrow" panose="020B0606020202030204" pitchFamily="34" charset="0"/>
              </a:rPr>
              <a:t>125</a:t>
            </a:r>
            <a:r>
              <a:rPr lang="en-US" sz="2000" dirty="0">
                <a:latin typeface="Arial Narrow" panose="020B0606020202030204" pitchFamily="34" charset="0"/>
              </a:rPr>
              <a:t>Xe (T</a:t>
            </a:r>
            <a:r>
              <a:rPr lang="en-US" sz="2000" baseline="-25000" dirty="0">
                <a:latin typeface="Arial Narrow" panose="020B0606020202030204" pitchFamily="34" charset="0"/>
              </a:rPr>
              <a:t>1/2</a:t>
            </a:r>
            <a:r>
              <a:rPr lang="en-US" sz="2000" dirty="0">
                <a:latin typeface="Arial Narrow" panose="020B0606020202030204" pitchFamily="34" charset="0"/>
              </a:rPr>
              <a:t> = 16.9 </a:t>
            </a:r>
            <a:r>
              <a:rPr lang="en-US" sz="2000" dirty="0" err="1">
                <a:latin typeface="Arial Narrow" panose="020B0606020202030204" pitchFamily="34" charset="0"/>
              </a:rPr>
              <a:t>hr</a:t>
            </a:r>
            <a:r>
              <a:rPr lang="en-US" sz="2000" dirty="0">
                <a:latin typeface="Arial Narrow" panose="020B0606020202030204" pitchFamily="34" charset="0"/>
              </a:rPr>
              <a:t>)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Targets were aged for 10 days to allow decay of </a:t>
            </a:r>
            <a:r>
              <a:rPr lang="en-US" sz="2000" baseline="30000" dirty="0">
                <a:latin typeface="Arial Narrow" panose="020B0606020202030204" pitchFamily="34" charset="0"/>
              </a:rPr>
              <a:t>125</a:t>
            </a:r>
            <a:r>
              <a:rPr lang="en-US" sz="2000" dirty="0">
                <a:latin typeface="Arial Narrow" panose="020B0606020202030204" pitchFamily="34" charset="0"/>
              </a:rPr>
              <a:t>Xe </a:t>
            </a:r>
            <a:r>
              <a:rPr lang="en-US" sz="2000" dirty="0">
                <a:latin typeface="Arial Narrow" panose="020B060602020203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latin typeface="Arial Narrow" panose="020B0606020202030204" pitchFamily="34" charset="0"/>
              </a:rPr>
              <a:t> γ + </a:t>
            </a:r>
            <a:r>
              <a:rPr lang="en-US" sz="2000" baseline="30000" dirty="0">
                <a:latin typeface="Arial Narrow" panose="020B0606020202030204" pitchFamily="34" charset="0"/>
              </a:rPr>
              <a:t>125</a:t>
            </a:r>
            <a:r>
              <a:rPr lang="en-US" sz="2000" dirty="0">
                <a:latin typeface="Arial Narrow" panose="020B0606020202030204" pitchFamily="34" charset="0"/>
              </a:rPr>
              <a:t>I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Radioiodine is separated from radioxenon using a dry-ice/ethanol slurry cooled trap</a:t>
            </a:r>
          </a:p>
          <a:p>
            <a:pPr lvl="1"/>
            <a:r>
              <a:rPr lang="en-US" sz="2000" dirty="0">
                <a:latin typeface="Arial Narrow" panose="020B0606020202030204" pitchFamily="34" charset="0"/>
              </a:rPr>
              <a:t>Iodine is retained and xenon flows through the trap</a:t>
            </a:r>
          </a:p>
          <a:p>
            <a:endParaRPr lang="en-US" sz="2000" dirty="0">
              <a:latin typeface="Arial Narrow" panose="020B0606020202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707706-D909-82C9-E4E2-CD6749E4D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02" y="4030807"/>
            <a:ext cx="4407798" cy="26864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634C05-3BFA-1F09-1934-35F12D7667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0150" y="4030807"/>
            <a:ext cx="4728379" cy="26864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A2DC43-8742-B953-4CE2-A9FBBC315F0C}"/>
              </a:ext>
            </a:extLst>
          </p:cNvPr>
          <p:cNvSpPr txBox="1"/>
          <p:nvPr/>
        </p:nvSpPr>
        <p:spPr>
          <a:xfrm>
            <a:off x="161900" y="3617725"/>
            <a:ext cx="1002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rial Narrow" panose="020B0606020202030204" pitchFamily="34" charset="0"/>
              </a:rPr>
              <a:t>Gamma Spectra of received </a:t>
            </a:r>
            <a:r>
              <a:rPr lang="en-US" u="sng" baseline="30000" dirty="0">
                <a:latin typeface="Arial Narrow" panose="020B0606020202030204" pitchFamily="34" charset="0"/>
              </a:rPr>
              <a:t>127</a:t>
            </a:r>
            <a:r>
              <a:rPr lang="en-US" u="sng" dirty="0">
                <a:latin typeface="Arial Narrow" panose="020B0606020202030204" pitchFamily="34" charset="0"/>
              </a:rPr>
              <a:t>Xe. </a:t>
            </a:r>
            <a:r>
              <a:rPr lang="en-US" u="sng" baseline="30000" dirty="0">
                <a:latin typeface="Arial Narrow" panose="020B0606020202030204" pitchFamily="34" charset="0"/>
              </a:rPr>
              <a:t>125</a:t>
            </a:r>
            <a:r>
              <a:rPr lang="en-US" u="sng" dirty="0">
                <a:latin typeface="Arial Narrow" panose="020B0606020202030204" pitchFamily="34" charset="0"/>
              </a:rPr>
              <a:t>Xe is present after 24 hours of decay, but absent following 240 hours of decay.</a:t>
            </a:r>
          </a:p>
        </p:txBody>
      </p:sp>
    </p:spTree>
    <p:extLst>
      <p:ext uri="{BB962C8B-B14F-4D97-AF65-F5344CB8AC3E}">
        <p14:creationId xmlns:p14="http://schemas.microsoft.com/office/powerpoint/2010/main" val="1491496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339B2-EB80-428F-7AD3-7F11FA320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Methods/Data (3 of 4)</a:t>
            </a:r>
            <a:br>
              <a:rPr lang="en-US" sz="2000" baseline="30000" dirty="0">
                <a:solidFill>
                  <a:schemeClr val="bg1"/>
                </a:solidFill>
              </a:rPr>
            </a:br>
            <a:r>
              <a:rPr lang="en-US" sz="2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 Quantification</a:t>
            </a:r>
            <a:endParaRPr lang="en-US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EF5258-B467-3070-D206-ACD4AD0D668B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T3.2-779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A707A35-886F-8FF7-1F8D-4384C9F47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991" y="204203"/>
            <a:ext cx="961704" cy="6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5388E3-E254-510F-67EF-7C4F0F52EC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2" b="3298"/>
          <a:stretch/>
        </p:blipFill>
        <p:spPr>
          <a:xfrm>
            <a:off x="11158901" y="217241"/>
            <a:ext cx="869244" cy="62633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8CB932-A9DF-A811-7030-34D05FAD1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945570" cy="4351338"/>
          </a:xfrm>
        </p:spPr>
        <p:txBody>
          <a:bodyPr/>
          <a:lstStyle/>
          <a:p>
            <a:pPr marL="285750" indent="-274638"/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High Purity Germanium (</a:t>
            </a:r>
            <a:r>
              <a:rPr lang="en-US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HPGe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) well detectors calibrated using a simulated gas multi-energy gamma standard (Eckert and Ziegler, USA) in a borosilicate flame sealed ampoule geometry at 24cm</a:t>
            </a:r>
          </a:p>
          <a:p>
            <a:pPr marL="285750" indent="-274638"/>
            <a:r>
              <a:rPr lang="en-US" sz="2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127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Xe isolated in a borosilicate flame sealed ampoule was quantified at 24cm</a:t>
            </a:r>
          </a:p>
          <a:p>
            <a:pPr marL="285750" indent="-274638"/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The quantified </a:t>
            </a:r>
            <a:r>
              <a:rPr lang="en-US" sz="2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127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Xe was then used as a calibration source at geometries closer than 24cm (12cm, 4cm, 0cm and in the well) to obtain detector efficiencies</a:t>
            </a:r>
          </a:p>
          <a:p>
            <a:pPr marL="742950" lvl="1" indent="-290513"/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Some of these closer geometries are expected to experience cascade and random summing</a:t>
            </a:r>
          </a:p>
          <a:p>
            <a:pPr marL="742950" lvl="1" indent="-290513"/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These summing losses are not corrected for, but are wrapped up in the observed detector efficiency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C77714-B7BC-C174-D515-A075D7DCFE8F}"/>
              </a:ext>
            </a:extLst>
          </p:cNvPr>
          <p:cNvGrpSpPr/>
          <p:nvPr/>
        </p:nvGrpSpPr>
        <p:grpSpPr>
          <a:xfrm>
            <a:off x="8111043" y="2020888"/>
            <a:ext cx="2472315" cy="3464247"/>
            <a:chOff x="10054988" y="2714281"/>
            <a:chExt cx="1695291" cy="284626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7C1A34C-ADFF-A0EB-0619-907582AC24B4}"/>
                </a:ext>
              </a:extLst>
            </p:cNvPr>
            <p:cNvGrpSpPr/>
            <p:nvPr/>
          </p:nvGrpSpPr>
          <p:grpSpPr>
            <a:xfrm>
              <a:off x="10132541" y="2714281"/>
              <a:ext cx="1617738" cy="2846260"/>
              <a:chOff x="10132541" y="2714281"/>
              <a:chExt cx="1617738" cy="284626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22E06A0-C901-2D06-421F-F6CCAA4E70CA}"/>
                  </a:ext>
                </a:extLst>
              </p:cNvPr>
              <p:cNvGrpSpPr/>
              <p:nvPr/>
            </p:nvGrpSpPr>
            <p:grpSpPr>
              <a:xfrm>
                <a:off x="10317161" y="2758887"/>
                <a:ext cx="1433118" cy="2653771"/>
                <a:chOff x="10317161" y="2758887"/>
                <a:chExt cx="1433118" cy="2653771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4C87B388-2A63-E994-2802-5106963A2912}"/>
                    </a:ext>
                  </a:extLst>
                </p:cNvPr>
                <p:cNvGrpSpPr/>
                <p:nvPr/>
              </p:nvGrpSpPr>
              <p:grpSpPr>
                <a:xfrm>
                  <a:off x="10338619" y="2758887"/>
                  <a:ext cx="1411660" cy="2653771"/>
                  <a:chOff x="10338619" y="2758887"/>
                  <a:chExt cx="1411660" cy="2653771"/>
                </a:xfrm>
              </p:grpSpPr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E00CA10F-7BFB-3268-2D8B-3EB7AA70AAF5}"/>
                      </a:ext>
                    </a:extLst>
                  </p:cNvPr>
                  <p:cNvGrpSpPr/>
                  <p:nvPr/>
                </p:nvGrpSpPr>
                <p:grpSpPr>
                  <a:xfrm>
                    <a:off x="10338619" y="2910320"/>
                    <a:ext cx="560439" cy="2502338"/>
                    <a:chOff x="10338619" y="2910320"/>
                    <a:chExt cx="560439" cy="2502338"/>
                  </a:xfrm>
                </p:grpSpPr>
                <p:sp>
                  <p:nvSpPr>
                    <p:cNvPr id="24" name="Cylinder 23">
                      <a:extLst>
                        <a:ext uri="{FF2B5EF4-FFF2-40B4-BE49-F238E27FC236}">
                          <a16:creationId xmlns:a16="http://schemas.microsoft.com/office/drawing/2014/main" id="{51459610-A605-DE8F-FD65-F492C0CF63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38619" y="4608871"/>
                      <a:ext cx="560439" cy="803787"/>
                    </a:xfrm>
                    <a:prstGeom prst="can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600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25" name="Oval 24">
                      <a:extLst>
                        <a:ext uri="{FF2B5EF4-FFF2-40B4-BE49-F238E27FC236}">
                          <a16:creationId xmlns:a16="http://schemas.microsoft.com/office/drawing/2014/main" id="{0BE53436-9287-5FAE-B899-1ADDC94DF1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48783" y="4646443"/>
                      <a:ext cx="140110" cy="5899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  <a:prstDash val="sys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600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26" name="Oval 25">
                      <a:extLst>
                        <a:ext uri="{FF2B5EF4-FFF2-40B4-BE49-F238E27FC236}">
                          <a16:creationId xmlns:a16="http://schemas.microsoft.com/office/drawing/2014/main" id="{5BAC3436-ECC9-E2D0-F292-8DC3EE0A66D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0548783" y="4873113"/>
                      <a:ext cx="140110" cy="58993"/>
                    </a:xfrm>
                    <a:prstGeom prst="ellipse">
                      <a:avLst/>
                    </a:prstGeom>
                    <a:solidFill>
                      <a:srgbClr val="FF0000">
                        <a:alpha val="38000"/>
                      </a:srgbClr>
                    </a:solidFill>
                    <a:ln>
                      <a:prstDash val="sys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600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27" name="Oval 26">
                      <a:extLst>
                        <a:ext uri="{FF2B5EF4-FFF2-40B4-BE49-F238E27FC236}">
                          <a16:creationId xmlns:a16="http://schemas.microsoft.com/office/drawing/2014/main" id="{947EE1CB-50A7-5DB2-0786-14FFA93B7F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48783" y="4430221"/>
                      <a:ext cx="140110" cy="5899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  <a:prstDash val="sys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600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28" name="Oval 27">
                      <a:extLst>
                        <a:ext uri="{FF2B5EF4-FFF2-40B4-BE49-F238E27FC236}">
                          <a16:creationId xmlns:a16="http://schemas.microsoft.com/office/drawing/2014/main" id="{B3350C16-8E8E-70AB-B910-F186446C34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48783" y="3886073"/>
                      <a:ext cx="140110" cy="5899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  <a:prstDash val="sys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600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29" name="Oval 28">
                      <a:extLst>
                        <a:ext uri="{FF2B5EF4-FFF2-40B4-BE49-F238E27FC236}">
                          <a16:creationId xmlns:a16="http://schemas.microsoft.com/office/drawing/2014/main" id="{B60831FB-6F2A-C6B2-D3DD-1870695BBF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48783" y="2910320"/>
                      <a:ext cx="140110" cy="5899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  <a:prstDash val="sys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600">
                        <a:latin typeface="Arial Narrow" panose="020B0606020202030204" pitchFamily="34" charset="0"/>
                      </a:endParaRPr>
                    </a:p>
                  </p:txBody>
                </p:sp>
              </p:grp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AB660457-8950-C303-8FFC-8E9B4B5E5B7B}"/>
                      </a:ext>
                    </a:extLst>
                  </p:cNvPr>
                  <p:cNvSpPr txBox="1"/>
                  <p:nvPr/>
                </p:nvSpPr>
                <p:spPr>
                  <a:xfrm>
                    <a:off x="10872750" y="2758887"/>
                    <a:ext cx="877529" cy="3287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latin typeface="Arial Narrow" panose="020B0606020202030204" pitchFamily="34" charset="0"/>
                      </a:rPr>
                      <a:t>24cm</a:t>
                    </a:r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76AAACCE-D6D8-B139-54E1-18D1F2BE066A}"/>
                      </a:ext>
                    </a:extLst>
                  </p:cNvPr>
                  <p:cNvSpPr txBox="1"/>
                  <p:nvPr/>
                </p:nvSpPr>
                <p:spPr>
                  <a:xfrm>
                    <a:off x="10872750" y="3769878"/>
                    <a:ext cx="877529" cy="3287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latin typeface="Arial Narrow" panose="020B0606020202030204" pitchFamily="34" charset="0"/>
                      </a:rPr>
                      <a:t>12cm</a:t>
                    </a:r>
                  </a:p>
                </p:txBody>
              </p: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994AFDCC-EE16-7EA0-E5CF-1DF73E9E55CE}"/>
                      </a:ext>
                    </a:extLst>
                  </p:cNvPr>
                  <p:cNvSpPr txBox="1"/>
                  <p:nvPr/>
                </p:nvSpPr>
                <p:spPr>
                  <a:xfrm>
                    <a:off x="10872750" y="4321217"/>
                    <a:ext cx="877529" cy="3287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latin typeface="Arial Narrow" panose="020B0606020202030204" pitchFamily="34" charset="0"/>
                      </a:rPr>
                      <a:t>4cm</a:t>
                    </a:r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7D31CD1-B282-6338-2CF4-93D37D48ED34}"/>
                      </a:ext>
                    </a:extLst>
                  </p:cNvPr>
                  <p:cNvSpPr txBox="1"/>
                  <p:nvPr/>
                </p:nvSpPr>
                <p:spPr>
                  <a:xfrm>
                    <a:off x="10872750" y="4518124"/>
                    <a:ext cx="877529" cy="3287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latin typeface="Arial Narrow" panose="020B0606020202030204" pitchFamily="34" charset="0"/>
                      </a:rPr>
                      <a:t>0cm</a:t>
                    </a: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DD07493A-616A-9AE6-47C4-B2E77EDB77D1}"/>
                      </a:ext>
                    </a:extLst>
                  </p:cNvPr>
                  <p:cNvSpPr txBox="1"/>
                  <p:nvPr/>
                </p:nvSpPr>
                <p:spPr>
                  <a:xfrm>
                    <a:off x="10872750" y="4734056"/>
                    <a:ext cx="877529" cy="3287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latin typeface="Arial Narrow" panose="020B0606020202030204" pitchFamily="34" charset="0"/>
                      </a:rPr>
                      <a:t>Well</a:t>
                    </a:r>
                  </a:p>
                </p:txBody>
              </p:sp>
            </p:grp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690F173-66FD-EE62-AF90-9B1F0361579C}"/>
                    </a:ext>
                  </a:extLst>
                </p:cNvPr>
                <p:cNvSpPr txBox="1"/>
                <p:nvPr/>
              </p:nvSpPr>
              <p:spPr>
                <a:xfrm>
                  <a:off x="10317161" y="5073357"/>
                  <a:ext cx="650192" cy="3287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err="1">
                      <a:latin typeface="Arial Narrow" panose="020B0606020202030204" pitchFamily="34" charset="0"/>
                    </a:rPr>
                    <a:t>HPGe</a:t>
                  </a:r>
                  <a:endParaRPr lang="en-US" sz="2000" dirty="0"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8CA172E-6BEA-3595-8E59-5BD28ECC80E1}"/>
                  </a:ext>
                </a:extLst>
              </p:cNvPr>
              <p:cNvSpPr/>
              <p:nvPr/>
            </p:nvSpPr>
            <p:spPr>
              <a:xfrm>
                <a:off x="10132541" y="2714281"/>
                <a:ext cx="1445673" cy="28462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60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590CBD91-367C-8A13-5853-D639C48AB623}"/>
                </a:ext>
              </a:extLst>
            </p:cNvPr>
            <p:cNvSpPr/>
            <p:nvPr/>
          </p:nvSpPr>
          <p:spPr>
            <a:xfrm rot="16200000">
              <a:off x="10047062" y="2926379"/>
              <a:ext cx="967620" cy="951768"/>
            </a:xfrm>
            <a:prstGeom prst="arc">
              <a:avLst>
                <a:gd name="adj1" fmla="val 10938007"/>
                <a:gd name="adj2" fmla="val 0"/>
              </a:avLst>
            </a:prstGeom>
            <a:ln>
              <a:solidFill>
                <a:srgbClr val="00B0F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600">
                <a:latin typeface="Arial Narrow" panose="020B0606020202030204" pitchFamily="34" charset="0"/>
              </a:endParaRP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BF696D9D-B800-CB37-6AD3-CD3EEB1662A8}"/>
                </a:ext>
              </a:extLst>
            </p:cNvPr>
            <p:cNvSpPr/>
            <p:nvPr/>
          </p:nvSpPr>
          <p:spPr>
            <a:xfrm rot="16200000">
              <a:off x="10262973" y="3695145"/>
              <a:ext cx="552692" cy="968661"/>
            </a:xfrm>
            <a:prstGeom prst="arc">
              <a:avLst>
                <a:gd name="adj1" fmla="val 10938007"/>
                <a:gd name="adj2" fmla="val 0"/>
              </a:avLst>
            </a:prstGeom>
            <a:ln>
              <a:solidFill>
                <a:srgbClr val="00B0F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600">
                <a:latin typeface="Arial Narrow" panose="020B0606020202030204" pitchFamily="34" charset="0"/>
              </a:endParaRPr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930B70B9-8A54-DF23-700C-F6C3AAF7CC24}"/>
                </a:ext>
              </a:extLst>
            </p:cNvPr>
            <p:cNvSpPr/>
            <p:nvPr/>
          </p:nvSpPr>
          <p:spPr>
            <a:xfrm rot="16200000">
              <a:off x="10450570" y="4069184"/>
              <a:ext cx="177497" cy="968660"/>
            </a:xfrm>
            <a:prstGeom prst="arc">
              <a:avLst>
                <a:gd name="adj1" fmla="val 10938007"/>
                <a:gd name="adj2" fmla="val 0"/>
              </a:avLst>
            </a:prstGeom>
            <a:ln>
              <a:solidFill>
                <a:srgbClr val="00B0F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600">
                <a:latin typeface="Arial Narrow" panose="020B0606020202030204" pitchFamily="34" charset="0"/>
              </a:endParaRP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0F8A969C-E39E-096C-0955-EC5FC7D8ECCA}"/>
                </a:ext>
              </a:extLst>
            </p:cNvPr>
            <p:cNvSpPr/>
            <p:nvPr/>
          </p:nvSpPr>
          <p:spPr>
            <a:xfrm rot="16200000">
              <a:off x="10450570" y="4279626"/>
              <a:ext cx="177497" cy="968660"/>
            </a:xfrm>
            <a:prstGeom prst="arc">
              <a:avLst>
                <a:gd name="adj1" fmla="val 10938007"/>
                <a:gd name="adj2" fmla="val 0"/>
              </a:avLst>
            </a:prstGeom>
            <a:ln>
              <a:solidFill>
                <a:srgbClr val="00B0F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60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7923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04CC5-3CBF-1098-5057-6522A2CA9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Methods/Data (4 of 4)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Detector Summing in Gamma Spectroscopy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81F1278-8B00-AB31-B597-CCA1775519BF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T3.2-779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C337999-FC98-8F53-0750-9D8A1CBF5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991" y="204203"/>
            <a:ext cx="961704" cy="6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304561-9720-2BD4-A54D-A6A691BED7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2" b="3298"/>
          <a:stretch/>
        </p:blipFill>
        <p:spPr>
          <a:xfrm>
            <a:off x="11158901" y="217241"/>
            <a:ext cx="869244" cy="626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528BA5-A583-A915-E4CA-667A64E76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6" y="3463466"/>
            <a:ext cx="9064487" cy="345803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A22FC7-EA80-27D5-1EA8-E8239D0B4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605" y="1690688"/>
            <a:ext cx="7084801" cy="1325563"/>
          </a:xfrm>
        </p:spPr>
        <p:txBody>
          <a:bodyPr/>
          <a:lstStyle/>
          <a:p>
            <a:r>
              <a:rPr lang="en-US" sz="2000" dirty="0">
                <a:latin typeface="Arial Narrow" panose="020B0606020202030204" pitchFamily="34" charset="0"/>
              </a:rPr>
              <a:t>High Purity Germanium (</a:t>
            </a:r>
            <a:r>
              <a:rPr lang="en-US" sz="2000" dirty="0" err="1">
                <a:latin typeface="Arial Narrow" panose="020B0606020202030204" pitchFamily="34" charset="0"/>
              </a:rPr>
              <a:t>HPGe</a:t>
            </a:r>
            <a:r>
              <a:rPr lang="en-US" sz="2000" dirty="0">
                <a:latin typeface="Arial Narrow" panose="020B0606020202030204" pitchFamily="34" charset="0"/>
              </a:rPr>
              <a:t>) well detectors experience summing due to:</a:t>
            </a:r>
          </a:p>
          <a:p>
            <a:pPr lvl="1"/>
            <a:r>
              <a:rPr lang="en-US" sz="2000" dirty="0">
                <a:latin typeface="Arial Narrow" panose="020B0606020202030204" pitchFamily="34" charset="0"/>
              </a:rPr>
              <a:t>High detector geometric efficiency</a:t>
            </a:r>
          </a:p>
          <a:p>
            <a:pPr lvl="1"/>
            <a:r>
              <a:rPr lang="en-US" sz="2000" baseline="30000" dirty="0">
                <a:latin typeface="Arial Narrow" panose="020B0606020202030204" pitchFamily="34" charset="0"/>
              </a:rPr>
              <a:t>127</a:t>
            </a:r>
            <a:r>
              <a:rPr lang="en-US" sz="2000" dirty="0">
                <a:latin typeface="Arial Narrow" panose="020B0606020202030204" pitchFamily="34" charset="0"/>
              </a:rPr>
              <a:t>Xe coincident gamma and x-ray emissions</a:t>
            </a:r>
          </a:p>
          <a:p>
            <a:endParaRPr lang="en-US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9" name="Table 51">
            <a:extLst>
              <a:ext uri="{FF2B5EF4-FFF2-40B4-BE49-F238E27FC236}">
                <a16:creationId xmlns:a16="http://schemas.microsoft.com/office/drawing/2014/main" id="{7DD16BDE-9227-801A-659A-BB8D53A4A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868987"/>
              </p:ext>
            </p:extLst>
          </p:nvPr>
        </p:nvGraphicFramePr>
        <p:xfrm>
          <a:off x="7671966" y="1984100"/>
          <a:ext cx="2911584" cy="2862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098">
                  <a:extLst>
                    <a:ext uri="{9D8B030D-6E8A-4147-A177-3AD203B41FA5}">
                      <a16:colId xmlns:a16="http://schemas.microsoft.com/office/drawing/2014/main" val="1527100131"/>
                    </a:ext>
                  </a:extLst>
                </a:gridCol>
                <a:gridCol w="1028743">
                  <a:extLst>
                    <a:ext uri="{9D8B030D-6E8A-4147-A177-3AD203B41FA5}">
                      <a16:colId xmlns:a16="http://schemas.microsoft.com/office/drawing/2014/main" val="3434027740"/>
                    </a:ext>
                  </a:extLst>
                </a:gridCol>
                <a:gridCol w="1028743">
                  <a:extLst>
                    <a:ext uri="{9D8B030D-6E8A-4147-A177-3AD203B41FA5}">
                      <a16:colId xmlns:a16="http://schemas.microsoft.com/office/drawing/2014/main" val="830790134"/>
                    </a:ext>
                  </a:extLst>
                </a:gridCol>
              </a:tblGrid>
              <a:tr h="28812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Narrow" panose="020B0606020202030204" pitchFamily="34" charset="0"/>
                        </a:rPr>
                        <a:t>Peak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Narrow" panose="020B0606020202030204" pitchFamily="34" charset="0"/>
                        </a:rPr>
                        <a:t>Energy (keV)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Narrow" panose="020B0606020202030204" pitchFamily="34" charset="0"/>
                        </a:rPr>
                        <a:t>Intensity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3226"/>
                  </a:ext>
                </a:extLst>
              </a:tr>
              <a:tr h="28812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Narrow" panose="020B0606020202030204" pitchFamily="34" charset="0"/>
                        </a:rPr>
                        <a:t>X ray (X1)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Narrow" panose="020B0606020202030204" pitchFamily="34" charset="0"/>
                        </a:rPr>
                        <a:t>28.3, 28.6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Narrow" panose="020B0606020202030204" pitchFamily="34" charset="0"/>
                        </a:rPr>
                        <a:t>25.2, 46.5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071940"/>
                  </a:ext>
                </a:extLst>
              </a:tr>
              <a:tr h="28812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Narrow" panose="020B0606020202030204" pitchFamily="34" charset="0"/>
                        </a:rPr>
                        <a:t>X ray (X2)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Narrow" panose="020B0606020202030204" pitchFamily="34" charset="0"/>
                        </a:rPr>
                        <a:t>32.2, 32.3, 33.0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Narrow" panose="020B0606020202030204" pitchFamily="34" charset="0"/>
                        </a:rPr>
                        <a:t>4.33, 8.35, 2.47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502128"/>
                  </a:ext>
                </a:extLst>
              </a:tr>
              <a:tr h="28812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Narrow" panose="020B0606020202030204" pitchFamily="34" charset="0"/>
                        </a:rPr>
                        <a:t>Gamma (</a:t>
                      </a:r>
                      <a:r>
                        <a:rPr lang="el-GR" sz="120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γ</a:t>
                      </a:r>
                      <a:r>
                        <a:rPr lang="en-US" sz="120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1)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Narrow" panose="020B0606020202030204" pitchFamily="34" charset="0"/>
                        </a:rPr>
                        <a:t>145.25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Narrow" panose="020B0606020202030204" pitchFamily="34" charset="0"/>
                        </a:rPr>
                        <a:t>4.31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112639"/>
                  </a:ext>
                </a:extLst>
              </a:tr>
              <a:tr h="288126">
                <a:tc>
                  <a:txBody>
                    <a:bodyPr/>
                    <a:lstStyle/>
                    <a:p>
                      <a:pPr marL="0" marR="0" lvl="0" indent="0" algn="l" defTabSz="45915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 panose="020B0606020202030204" pitchFamily="34" charset="0"/>
                        </a:rPr>
                        <a:t>Gamma (</a:t>
                      </a:r>
                      <a:r>
                        <a:rPr lang="el-GR" sz="120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γ</a:t>
                      </a:r>
                      <a:r>
                        <a:rPr lang="en-US" sz="120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2)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Narrow" panose="020B0606020202030204" pitchFamily="34" charset="0"/>
                        </a:rPr>
                        <a:t>172.13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Narrow" panose="020B0606020202030204" pitchFamily="34" charset="0"/>
                        </a:rPr>
                        <a:t>25.7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283328"/>
                  </a:ext>
                </a:extLst>
              </a:tr>
              <a:tr h="28812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Narrow" panose="020B0606020202030204" pitchFamily="34" charset="0"/>
                        </a:rPr>
                        <a:t>Gamma (</a:t>
                      </a:r>
                      <a:r>
                        <a:rPr lang="el-GR" sz="120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γ</a:t>
                      </a:r>
                      <a:r>
                        <a:rPr lang="en-US" sz="120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3)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Narrow" panose="020B0606020202030204" pitchFamily="34" charset="0"/>
                        </a:rPr>
                        <a:t>202.86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Narrow" panose="020B0606020202030204" pitchFamily="34" charset="0"/>
                        </a:rPr>
                        <a:t>68.7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235429"/>
                  </a:ext>
                </a:extLst>
              </a:tr>
              <a:tr h="288126">
                <a:tc>
                  <a:txBody>
                    <a:bodyPr/>
                    <a:lstStyle/>
                    <a:p>
                      <a:pPr marL="0" marR="0" lvl="0" indent="0" algn="l" defTabSz="45915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 panose="020B0606020202030204" pitchFamily="34" charset="0"/>
                        </a:rPr>
                        <a:t>Gamma (</a:t>
                      </a:r>
                      <a:r>
                        <a:rPr lang="el-GR" sz="120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γ</a:t>
                      </a:r>
                      <a:r>
                        <a:rPr lang="en-US" sz="120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4)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Narrow" panose="020B0606020202030204" pitchFamily="34" charset="0"/>
                        </a:rPr>
                        <a:t>374.99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Narrow" panose="020B0606020202030204" pitchFamily="34" charset="0"/>
                        </a:rPr>
                        <a:t>17.3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07519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F97890E-834B-305C-6D3A-C65B8F27DF7A}"/>
              </a:ext>
            </a:extLst>
          </p:cNvPr>
          <p:cNvSpPr txBox="1"/>
          <p:nvPr/>
        </p:nvSpPr>
        <p:spPr>
          <a:xfrm>
            <a:off x="7637887" y="1525107"/>
            <a:ext cx="3132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rial Narrow" panose="020B0606020202030204" pitchFamily="34" charset="0"/>
              </a:rPr>
              <a:t>Decay Emission Data for </a:t>
            </a:r>
            <a:r>
              <a:rPr lang="en-US" u="sng" baseline="30000" dirty="0">
                <a:latin typeface="Arial Narrow" panose="020B0606020202030204" pitchFamily="34" charset="0"/>
              </a:rPr>
              <a:t>127</a:t>
            </a:r>
            <a:r>
              <a:rPr lang="en-US" u="sng" dirty="0">
                <a:latin typeface="Arial Narrow" panose="020B0606020202030204" pitchFamily="34" charset="0"/>
              </a:rPr>
              <a:t>Xe</a:t>
            </a:r>
            <a:r>
              <a:rPr lang="en-US" u="sng" baseline="30000" dirty="0">
                <a:latin typeface="Arial Narrow" panose="020B0606020202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21731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(1 of 4)</a:t>
            </a:r>
          </a:p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Surprising Attenuation Correction Findings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57821C-2D00-7B01-E50D-6E33DE5198FB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T3.2-779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0AC72EF-A0CE-B2A6-4324-419F6F7FC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991" y="204203"/>
            <a:ext cx="961704" cy="6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309568-27B0-4943-7CDA-EE6704E1D8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2" b="3298"/>
          <a:stretch/>
        </p:blipFill>
        <p:spPr>
          <a:xfrm>
            <a:off x="11158901" y="217241"/>
            <a:ext cx="869244" cy="6263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108133-8B74-90DC-60D9-B6D16E287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669" y="2125108"/>
            <a:ext cx="4299209" cy="33389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2BCB30-09A7-D205-943C-C5A3BDB5B2A0}"/>
              </a:ext>
            </a:extLst>
          </p:cNvPr>
          <p:cNvSpPr txBox="1"/>
          <p:nvPr/>
        </p:nvSpPr>
        <p:spPr>
          <a:xfrm>
            <a:off x="318519" y="1393968"/>
            <a:ext cx="615315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01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An experiment to determine the effect of added xenon gas on self-attenuation of the detected counts was performed</a:t>
            </a:r>
          </a:p>
          <a:p>
            <a:pPr marL="354012" indent="-342900">
              <a:buFont typeface="Arial" panose="020B0604020202020204" pitchFamily="34" charset="0"/>
              <a:buChar char="•"/>
            </a:pPr>
            <a:endParaRPr lang="en-US" sz="2000" dirty="0">
              <a:latin typeface="Arial Narrow" panose="020B0606020202030204" pitchFamily="34" charset="0"/>
            </a:endParaRPr>
          </a:p>
          <a:p>
            <a:pPr marL="35401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A ~0.002 cm</a:t>
            </a:r>
            <a:r>
              <a:rPr lang="en-US" sz="2000" baseline="30000" dirty="0">
                <a:latin typeface="Arial Narrow" panose="020B0606020202030204" pitchFamily="34" charset="0"/>
              </a:rPr>
              <a:t>3</a:t>
            </a:r>
            <a:r>
              <a:rPr lang="en-US" sz="2000" dirty="0">
                <a:latin typeface="Arial Narrow" panose="020B0606020202030204" pitchFamily="34" charset="0"/>
              </a:rPr>
              <a:t> sample of </a:t>
            </a:r>
            <a:r>
              <a:rPr lang="en-US" sz="2000" baseline="30000" dirty="0">
                <a:latin typeface="Arial Narrow" panose="020B0606020202030204" pitchFamily="34" charset="0"/>
              </a:rPr>
              <a:t>127</a:t>
            </a:r>
            <a:r>
              <a:rPr lang="en-US" sz="2000" dirty="0">
                <a:latin typeface="Arial Narrow" panose="020B0606020202030204" pitchFamily="34" charset="0"/>
              </a:rPr>
              <a:t>Xe was assayed</a:t>
            </a:r>
          </a:p>
          <a:p>
            <a:pPr marL="354012" indent="-342900">
              <a:buFont typeface="Arial" panose="020B0604020202020204" pitchFamily="34" charset="0"/>
              <a:buChar char="•"/>
            </a:pPr>
            <a:endParaRPr lang="en-US" sz="2000" dirty="0">
              <a:latin typeface="Arial Narrow" panose="020B0606020202030204" pitchFamily="34" charset="0"/>
            </a:endParaRPr>
          </a:p>
          <a:p>
            <a:pPr marL="35401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The sample was then mixed with ~2.0 cm</a:t>
            </a:r>
            <a:r>
              <a:rPr lang="en-US" sz="2000" baseline="30000" dirty="0">
                <a:latin typeface="Arial Narrow" panose="020B0606020202030204" pitchFamily="34" charset="0"/>
              </a:rPr>
              <a:t>3</a:t>
            </a:r>
            <a:r>
              <a:rPr lang="en-US" sz="2000" dirty="0">
                <a:latin typeface="Arial Narrow" panose="020B0606020202030204" pitchFamily="34" charset="0"/>
              </a:rPr>
              <a:t> of natural xenon and re-assayed to determine the attenuation effect</a:t>
            </a:r>
          </a:p>
          <a:p>
            <a:pPr marL="354012" indent="-342900">
              <a:buFont typeface="Arial" panose="020B0604020202020204" pitchFamily="34" charset="0"/>
              <a:buChar char="•"/>
            </a:pPr>
            <a:endParaRPr lang="en-US" sz="2000" dirty="0">
              <a:latin typeface="Arial Narrow" panose="020B0606020202030204" pitchFamily="34" charset="0"/>
            </a:endParaRPr>
          </a:p>
          <a:p>
            <a:pPr marL="35401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The addition of 2.0 cm</a:t>
            </a:r>
            <a:r>
              <a:rPr lang="en-US" sz="2000" baseline="30000" dirty="0">
                <a:latin typeface="Arial Narrow" panose="020B0606020202030204" pitchFamily="34" charset="0"/>
              </a:rPr>
              <a:t>3</a:t>
            </a:r>
            <a:r>
              <a:rPr lang="en-US" sz="2000" dirty="0">
                <a:latin typeface="Arial Narrow" panose="020B0606020202030204" pitchFamily="34" charset="0"/>
              </a:rPr>
              <a:t> and assay sample was repeated until the total sample volume was equal to just over 8.0 cm</a:t>
            </a:r>
            <a:r>
              <a:rPr lang="en-US" sz="2000" baseline="30000" dirty="0">
                <a:latin typeface="Arial Narrow" panose="020B0606020202030204" pitchFamily="34" charset="0"/>
              </a:rPr>
              <a:t>3</a:t>
            </a:r>
            <a:r>
              <a:rPr lang="en-US" sz="2000" dirty="0">
                <a:latin typeface="Arial Narrow" panose="020B0606020202030204" pitchFamily="34" charset="0"/>
              </a:rPr>
              <a:t> total volume</a:t>
            </a:r>
          </a:p>
          <a:p>
            <a:pPr marL="354012" indent="-342900">
              <a:buFont typeface="Arial" panose="020B0604020202020204" pitchFamily="34" charset="0"/>
              <a:buChar char="•"/>
            </a:pPr>
            <a:endParaRPr lang="en-US" sz="2000" dirty="0">
              <a:latin typeface="Arial Narrow" panose="020B0606020202030204" pitchFamily="34" charset="0"/>
            </a:endParaRPr>
          </a:p>
          <a:p>
            <a:pPr marL="35401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An increase in count rate was observed as more xenon was added to the sample </a:t>
            </a:r>
          </a:p>
          <a:p>
            <a:pPr marL="795337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Added xenon was attenuating x-rays that caused a reduction in summing losses in the gamma ray energy ROIs</a:t>
            </a:r>
          </a:p>
        </p:txBody>
      </p:sp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2916</TotalTime>
  <Words>1729</Words>
  <Application>Microsoft Office PowerPoint</Application>
  <PresentationFormat>Widescreen</PresentationFormat>
  <Paragraphs>206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Custom Design</vt:lpstr>
      <vt:lpstr>Office Theme</vt:lpstr>
      <vt:lpstr>PowerPoint Presentation</vt:lpstr>
      <vt:lpstr>PowerPoint Presentation</vt:lpstr>
      <vt:lpstr>Introduction (2 of 2) Challenges to 127Xe Detection</vt:lpstr>
      <vt:lpstr>PowerPoint Presentation</vt:lpstr>
      <vt:lpstr>PowerPoint Presentation</vt:lpstr>
      <vt:lpstr>Methods/Data (2 of 4) 127Xe Purification</vt:lpstr>
      <vt:lpstr>Methods/Data (3 of 4) 127Xe Quantification</vt:lpstr>
      <vt:lpstr>Methods/Data (4 of 4) Well Detector Summing in Gamma Spectroscopy</vt:lpstr>
      <vt:lpstr>PowerPoint Presentation</vt:lpstr>
      <vt:lpstr>Results (2 of 4) New Shipping Container</vt:lpstr>
      <vt:lpstr>Results (3 of 4) Beta-Gamma Quantification Development</vt:lpstr>
      <vt:lpstr>Results (4 of 4) Comparison Results</vt:lpstr>
      <vt:lpstr>PowerPoint Presentation</vt:lpstr>
      <vt:lpstr>Conclusion (2 of 2) Recommendations for 127Xe Analysis in IMS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Troy A. Robinson</cp:lastModifiedBy>
  <cp:revision>33</cp:revision>
  <dcterms:created xsi:type="dcterms:W3CDTF">2023-04-18T13:25:54Z</dcterms:created>
  <dcterms:modified xsi:type="dcterms:W3CDTF">2023-06-08T20:27:33Z</dcterms:modified>
</cp:coreProperties>
</file>