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98D2A-4911-4DFB-8C0B-B4E7EADB2438}" v="2" dt="2023-05-10T21:37:57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8" d="100"/>
          <a:sy n="68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y A. Robinson" userId="61fa2b93-d2c7-4ea6-b6f9-e2d176501962" providerId="ADAL" clId="{8D098D2A-4911-4DFB-8C0B-B4E7EADB2438}"/>
    <pc:docChg chg="undo custSel modSld">
      <pc:chgData name="Troy A. Robinson" userId="61fa2b93-d2c7-4ea6-b6f9-e2d176501962" providerId="ADAL" clId="{8D098D2A-4911-4DFB-8C0B-B4E7EADB2438}" dt="2023-05-10T21:46:49.574" v="1226" actId="1035"/>
      <pc:docMkLst>
        <pc:docMk/>
      </pc:docMkLst>
      <pc:sldChg chg="addSp delSp modSp mod modClrScheme chgLayout">
        <pc:chgData name="Troy A. Robinson" userId="61fa2b93-d2c7-4ea6-b6f9-e2d176501962" providerId="ADAL" clId="{8D098D2A-4911-4DFB-8C0B-B4E7EADB2438}" dt="2023-05-10T21:46:49.574" v="1226" actId="1035"/>
        <pc:sldMkLst>
          <pc:docMk/>
          <pc:sldMk cId="607453612" sldId="256"/>
        </pc:sldMkLst>
        <pc:spChg chg="add del mod ord">
          <ac:chgData name="Troy A. Robinson" userId="61fa2b93-d2c7-4ea6-b6f9-e2d176501962" providerId="ADAL" clId="{8D098D2A-4911-4DFB-8C0B-B4E7EADB2438}" dt="2023-05-10T21:31:39.946" v="4" actId="478"/>
          <ac:spMkLst>
            <pc:docMk/>
            <pc:sldMk cId="607453612" sldId="256"/>
            <ac:spMk id="2" creationId="{9A07376E-E845-7CAA-C8D2-5DA0511F9138}"/>
          </ac:spMkLst>
        </pc:spChg>
        <pc:spChg chg="mod">
          <ac:chgData name="Troy A. Robinson" userId="61fa2b93-d2c7-4ea6-b6f9-e2d176501962" providerId="ADAL" clId="{8D098D2A-4911-4DFB-8C0B-B4E7EADB2438}" dt="2023-05-10T02:56:51.489" v="2" actId="20577"/>
          <ac:spMkLst>
            <pc:docMk/>
            <pc:sldMk cId="607453612" sldId="256"/>
            <ac:spMk id="4" creationId="{5C76C91B-333D-CF33-4FE9-81CDD42E9314}"/>
          </ac:spMkLst>
        </pc:spChg>
        <pc:spChg chg="add mod ord">
          <ac:chgData name="Troy A. Robinson" userId="61fa2b93-d2c7-4ea6-b6f9-e2d176501962" providerId="ADAL" clId="{8D098D2A-4911-4DFB-8C0B-B4E7EADB2438}" dt="2023-05-10T21:46:49.574" v="1226" actId="1035"/>
          <ac:spMkLst>
            <pc:docMk/>
            <pc:sldMk cId="607453612" sldId="256"/>
            <ac:spMk id="5" creationId="{DEC66B92-0285-89A5-3244-1E278851F054}"/>
          </ac:spMkLst>
        </pc:spChg>
        <pc:spChg chg="add mod ord">
          <ac:chgData name="Troy A. Robinson" userId="61fa2b93-d2c7-4ea6-b6f9-e2d176501962" providerId="ADAL" clId="{8D098D2A-4911-4DFB-8C0B-B4E7EADB2438}" dt="2023-05-10T21:46:49.574" v="1226" actId="1035"/>
          <ac:spMkLst>
            <pc:docMk/>
            <pc:sldMk cId="607453612" sldId="256"/>
            <ac:spMk id="7" creationId="{E8C69195-6E65-7855-F16E-053EA5010222}"/>
          </ac:spMkLst>
        </pc:spChg>
        <pc:graphicFrameChg chg="add mod modGraphic">
          <ac:chgData name="Troy A. Robinson" userId="61fa2b93-d2c7-4ea6-b6f9-e2d176501962" providerId="ADAL" clId="{8D098D2A-4911-4DFB-8C0B-B4E7EADB2438}" dt="2023-05-10T21:46:49.574" v="1226" actId="1035"/>
          <ac:graphicFrameMkLst>
            <pc:docMk/>
            <pc:sldMk cId="607453612" sldId="256"/>
            <ac:graphicFrameMk id="6" creationId="{601D786C-ACC6-56BB-E7E8-CA3292DD2F4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8C69195-6E65-7855-F16E-053EA5010222}"/>
              </a:ext>
            </a:extLst>
          </p:cNvPr>
          <p:cNvSpPr txBox="1">
            <a:spLocks/>
          </p:cNvSpPr>
          <p:nvPr/>
        </p:nvSpPr>
        <p:spPr>
          <a:xfrm>
            <a:off x="6337300" y="1724025"/>
            <a:ext cx="5257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 Narrow" panose="020B0606020202030204" pitchFamily="34" charset="0"/>
              </a:rPr>
              <a:t>AWE used the sample to create a quantification method using beta-gamma coincidence detection system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Results from both laboratory  analyses show good agreement: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Successful interlaboratory comparison demonstrates the potential for training beta-gamma detection systems to recognize and quantify </a:t>
            </a:r>
            <a:r>
              <a:rPr lang="en-US" sz="2000" baseline="30000" dirty="0">
                <a:latin typeface="Arial Narrow" panose="020B0606020202030204" pitchFamily="34" charset="0"/>
              </a:rPr>
              <a:t>127</a:t>
            </a:r>
            <a:r>
              <a:rPr lang="en-US" sz="2000" dirty="0">
                <a:latin typeface="Arial Narrow" panose="020B0606020202030204" pitchFamily="34" charset="0"/>
              </a:rPr>
              <a:t>Xe.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Recommendations for establishing a </a:t>
            </a:r>
            <a:r>
              <a:rPr lang="en-US" sz="2000" baseline="30000" dirty="0">
                <a:latin typeface="Arial Narrow" panose="020B0606020202030204" pitchFamily="34" charset="0"/>
              </a:rPr>
              <a:t>127</a:t>
            </a:r>
            <a:r>
              <a:rPr lang="en-US" sz="2000" dirty="0">
                <a:latin typeface="Arial Narrow" panose="020B0606020202030204" pitchFamily="34" charset="0"/>
              </a:rPr>
              <a:t>Xe detection capability within the IMS were proposed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T2.3-779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</a:t>
            </a:r>
            <a:r>
              <a:rPr lang="en-US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 Measurements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Troy Robinson,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Matthew Goodwin,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Matthew Watrous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Idaho National Laboratory (USA), 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Weapons Establishment (UK)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C66B92-0285-89A5-3244-1E278851F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724025"/>
            <a:ext cx="5257800" cy="4351338"/>
          </a:xfrm>
        </p:spPr>
        <p:txBody>
          <a:bodyPr/>
          <a:lstStyle/>
          <a:p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127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Xe can be confused by xenon monitoring systems for all 4 xenon radionuclides of interest (</a:t>
            </a:r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135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Xe, </a:t>
            </a:r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133m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Xe,</a:t>
            </a:r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133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Xe, </a:t>
            </a:r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131m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Xe) if present </a:t>
            </a:r>
          </a:p>
          <a:p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127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Xe production and quantification process was developed at INL (USA)</a:t>
            </a:r>
          </a:p>
          <a:p>
            <a:pPr lvl="1"/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Process includes:</a:t>
            </a:r>
          </a:p>
          <a:p>
            <a:pPr lvl="2"/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Neutron activation of </a:t>
            </a:r>
            <a:r>
              <a:rPr lang="en-US" sz="18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126</a:t>
            </a: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Xe</a:t>
            </a:r>
          </a:p>
          <a:p>
            <a:pPr lvl="2"/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Purification from radioiodine (</a:t>
            </a:r>
            <a:r>
              <a:rPr lang="en-US" sz="18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125</a:t>
            </a: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I) by-product</a:t>
            </a:r>
          </a:p>
          <a:p>
            <a:pPr lvl="2"/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Detector calibration accounting for summing losses</a:t>
            </a:r>
          </a:p>
          <a:p>
            <a:pPr lvl="2"/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Self-attenuation correction</a:t>
            </a:r>
            <a:endParaRPr lang="en-US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127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Xe was quantitatively diluted to approximately 1.0 </a:t>
            </a:r>
            <a:r>
              <a:rPr lang="en-US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Bq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/cm</a:t>
            </a:r>
            <a:r>
              <a:rPr lang="en-US" sz="20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 Narrow" panose="020B0606020202030204" pitchFamily="34" charset="0"/>
                <a:cs typeface="Arial" panose="020B0604020202020204" pitchFamily="34" charset="0"/>
              </a:rPr>
              <a:t> and the sample was shared with AWE (UK)</a:t>
            </a:r>
          </a:p>
          <a:p>
            <a:pPr lvl="2"/>
            <a:endParaRPr lang="en-US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/>
            <a:endParaRPr lang="en-US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5">
            <a:extLst>
              <a:ext uri="{FF2B5EF4-FFF2-40B4-BE49-F238E27FC236}">
                <a16:creationId xmlns:a16="http://schemas.microsoft.com/office/drawing/2014/main" id="{601D786C-ACC6-56BB-E7E8-CA3292DD2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74436"/>
              </p:ext>
            </p:extLst>
          </p:nvPr>
        </p:nvGraphicFramePr>
        <p:xfrm>
          <a:off x="6759257" y="3343434"/>
          <a:ext cx="441388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755">
                  <a:extLst>
                    <a:ext uri="{9D8B030D-6E8A-4147-A177-3AD203B41FA5}">
                      <a16:colId xmlns:a16="http://schemas.microsoft.com/office/drawing/2014/main" val="2930630858"/>
                    </a:ext>
                  </a:extLst>
                </a:gridCol>
                <a:gridCol w="3199130">
                  <a:extLst>
                    <a:ext uri="{9D8B030D-6E8A-4147-A177-3AD203B41FA5}">
                      <a16:colId xmlns:a16="http://schemas.microsoft.com/office/drawing/2014/main" val="3150508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Laboratory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Reported Concentration (</a:t>
                      </a:r>
                      <a:r>
                        <a:rPr lang="en-US" sz="1800" dirty="0" err="1">
                          <a:latin typeface="Arial Narrow" panose="020B0606020202030204" pitchFamily="34" charset="0"/>
                        </a:rPr>
                        <a:t>Bq</a:t>
                      </a:r>
                      <a:r>
                        <a:rPr lang="en-US" sz="1800" dirty="0">
                          <a:latin typeface="Arial Narrow" panose="020B0606020202030204" pitchFamily="34" charset="0"/>
                        </a:rPr>
                        <a:t>/cm</a:t>
                      </a:r>
                      <a:r>
                        <a:rPr lang="en-US" sz="1800" baseline="30000" dirty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en-US" sz="1800" dirty="0"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85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INL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0.998 ± 0.040 (1</a:t>
                      </a:r>
                      <a:r>
                        <a:rPr lang="el-GR" sz="1800" dirty="0">
                          <a:latin typeface="Arial Narrow" panose="020B0606020202030204" pitchFamily="34" charset="0"/>
                        </a:rPr>
                        <a:t>σ</a:t>
                      </a:r>
                      <a:r>
                        <a:rPr lang="en-US" sz="1800" dirty="0"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4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AWE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915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0.967 ± 0.099 (</a:t>
                      </a:r>
                      <a:r>
                        <a:rPr lang="en-US" sz="1800" dirty="0"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l-GR" sz="1800" dirty="0">
                          <a:latin typeface="Arial Narrow" panose="020B0606020202030204" pitchFamily="34" charset="0"/>
                        </a:rPr>
                        <a:t>σ</a:t>
                      </a:r>
                      <a:r>
                        <a:rPr lang="en-US" sz="1800" dirty="0"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390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183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Troy A. Robinson</cp:lastModifiedBy>
  <cp:revision>22</cp:revision>
  <dcterms:created xsi:type="dcterms:W3CDTF">2023-04-18T13:25:54Z</dcterms:created>
  <dcterms:modified xsi:type="dcterms:W3CDTF">2023-06-05T22:49:17Z</dcterms:modified>
</cp:coreProperties>
</file>