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29"/>
    <p:restoredTop sz="94694"/>
  </p:normalViewPr>
  <p:slideViewPr>
    <p:cSldViewPr snapToGrid="0">
      <p:cViewPr>
        <p:scale>
          <a:sx n="80" d="100"/>
          <a:sy n="80" d="100"/>
        </p:scale>
        <p:origin x="-498" y="66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BBA9B-0CD2-4142-9E03-4738521B2D6F}" type="datetimeFigureOut">
              <a:rPr lang="en-US" smtClean="0"/>
              <a:t>6/9/2023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C82ED-89D0-4705-A0B4-C23B7D75CC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C82ED-89D0-4705-A0B4-C23B7D75CC2F}"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1352C0B-9695-D3E6-C984-2A4ACAA780C2}"/>
              </a:ext>
            </a:extLst>
          </p:cNvPr>
          <p:cNvSpPr txBox="1"/>
          <p:nvPr/>
        </p:nvSpPr>
        <p:spPr>
          <a:xfrm>
            <a:off x="2491898" y="278271"/>
            <a:ext cx="7208200" cy="1631216"/>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Review of the On-Site Inspection Equipment List and Recommendations for Possible Upgrades</a:t>
            </a:r>
            <a:endParaRPr lang="en-US" dirty="0" smtClean="0">
              <a:solidFill>
                <a:schemeClr val="bg1"/>
              </a:solidFill>
              <a:latin typeface="Arial" pitchFamily="34" charset="0"/>
              <a:cs typeface="Arial"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Umar Afegbua Kadiri</a:t>
            </a: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Centre for Geodesy and Geodynamics, National Space Research and Development Agency, Toro, </a:t>
            </a:r>
            <a:r>
              <a:rPr lang="en-US" sz="1400" dirty="0" err="1" smtClean="0">
                <a:solidFill>
                  <a:schemeClr val="bg1"/>
                </a:solidFill>
                <a:latin typeface="Arial" panose="020B0604020202020204" pitchFamily="34" charset="0"/>
                <a:cs typeface="Arial" panose="020B0604020202020204" pitchFamily="34" charset="0"/>
              </a:rPr>
              <a:t>Bauchi</a:t>
            </a:r>
            <a:r>
              <a:rPr lang="en-US" sz="1400" dirty="0" smtClean="0">
                <a:solidFill>
                  <a:schemeClr val="bg1"/>
                </a:solidFill>
                <a:latin typeface="Arial" panose="020B0604020202020204" pitchFamily="34" charset="0"/>
                <a:cs typeface="Arial" panose="020B0604020202020204" pitchFamily="34" charset="0"/>
              </a:rPr>
              <a:t> State, Nigeria</a:t>
            </a:r>
            <a:endParaRPr lang="x-none"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cs typeface="Arial" pitchFamily="34" charset="0"/>
              </a:rPr>
              <a:t>Because technologies involving some of the methods addressed in CTBT/PTS/INF.1573, which include all OSI techniques identified under Part II of the Protocol to the CTBT, except drilling, have evolved over time, the Provisional Technical Secretariat of the CTBTO may have found it exigent to refine the permitted equipment for OSI in order to quickly adjust the identified items on the list that have become obsolete or will become obsolete in the near future. </a:t>
            </a:r>
          </a:p>
        </p:txBody>
      </p:sp>
      <p:sp>
        <p:nvSpPr>
          <p:cNvPr id="5" name="Title 1">
            <a:extLst>
              <a:ext uri="{FF2B5EF4-FFF2-40B4-BE49-F238E27FC236}">
                <a16:creationId xmlns=""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P3.3-214</a:t>
            </a:r>
            <a:endParaRPr lang="x-none"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itchFamily="34" charset="0"/>
                <a:cs typeface="Arial" pitchFamily="34" charset="0"/>
              </a:rPr>
              <a:t>The review was conducted using all available documents, including:</a:t>
            </a:r>
          </a:p>
          <a:p>
            <a:pPr algn="just"/>
            <a:endParaRPr lang="en-US" sz="1200" dirty="0" smtClean="0">
              <a:latin typeface="Arial" pitchFamily="34" charset="0"/>
              <a:cs typeface="Arial" pitchFamily="34" charset="0"/>
            </a:endParaRPr>
          </a:p>
          <a:p>
            <a:pPr algn="just">
              <a:buFont typeface="Wingdings" pitchFamily="2" charset="2"/>
              <a:buChar char="§"/>
            </a:pPr>
            <a:r>
              <a:rPr lang="en-US" sz="1200" dirty="0" smtClean="0">
                <a:latin typeface="Arial" pitchFamily="34" charset="0"/>
                <a:cs typeface="Arial" pitchFamily="34" charset="0"/>
              </a:rPr>
              <a:t> the Treaty</a:t>
            </a:r>
          </a:p>
          <a:p>
            <a:pPr algn="just">
              <a:buFont typeface="Wingdings" pitchFamily="2" charset="2"/>
              <a:buChar char="§"/>
            </a:pPr>
            <a:r>
              <a:rPr lang="en-US" sz="1200" dirty="0" smtClean="0">
                <a:latin typeface="Arial" pitchFamily="34" charset="0"/>
                <a:cs typeface="Arial" pitchFamily="34" charset="0"/>
              </a:rPr>
              <a:t> the draft OSI Operational Manual</a:t>
            </a:r>
          </a:p>
          <a:p>
            <a:pPr algn="just">
              <a:buFont typeface="Wingdings" pitchFamily="2" charset="2"/>
              <a:buChar char="§"/>
            </a:pPr>
            <a:r>
              <a:rPr lang="en-US" sz="1200" dirty="0" smtClean="0">
                <a:latin typeface="Arial" pitchFamily="34" charset="0"/>
                <a:cs typeface="Arial" pitchFamily="34" charset="0"/>
              </a:rPr>
              <a:t>Conference of the States Parties’ Review of the Operation of the Chemical Weapons Convention (hereinafter “the Second Review Conference”) in paragraph 9.147 of its report (RC-2/4, dated 18 April 2008),</a:t>
            </a:r>
          </a:p>
          <a:p>
            <a:pPr algn="just">
              <a:buFont typeface="Wingdings" pitchFamily="2" charset="2"/>
              <a:buChar char="§"/>
            </a:pPr>
            <a:r>
              <a:rPr lang="en-US" sz="1200" dirty="0" smtClean="0">
                <a:latin typeface="Arial" pitchFamily="34" charset="0"/>
                <a:cs typeface="Arial" pitchFamily="34" charset="0"/>
              </a:rPr>
              <a:t>online discussions with field experts, </a:t>
            </a:r>
          </a:p>
          <a:p>
            <a:pPr algn="just">
              <a:buFont typeface="Wingdings" pitchFamily="2" charset="2"/>
              <a:buChar char="§"/>
            </a:pPr>
            <a:r>
              <a:rPr lang="en-US" sz="1200" dirty="0" smtClean="0">
                <a:latin typeface="Arial" pitchFamily="34" charset="0"/>
                <a:cs typeface="Arial" pitchFamily="34" charset="0"/>
              </a:rPr>
              <a:t>OSI Workshops,</a:t>
            </a:r>
          </a:p>
          <a:p>
            <a:pPr algn="just">
              <a:buFont typeface="Wingdings" pitchFamily="2" charset="2"/>
              <a:buChar char="§"/>
            </a:pPr>
            <a:r>
              <a:rPr lang="en-US" sz="1200" dirty="0" smtClean="0">
                <a:latin typeface="Arial" pitchFamily="34" charset="0"/>
                <a:cs typeface="Arial" pitchFamily="34" charset="0"/>
              </a:rPr>
              <a:t> etc.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itchFamily="34" charset="0"/>
                <a:cs typeface="Arial" pitchFamily="34" charset="0"/>
              </a:rPr>
              <a:t>some geophysical techniques (electrical conductivity, passive and active seismic surveys) and over-flight, have been reviewed. The need for review is because the time window for obtaining some of the conclusive evidence for a Treaty violation is narrow, that is from observables that diminish over time (e.g. aftershocks, </a:t>
            </a:r>
            <a:r>
              <a:rPr lang="en-GB" sz="1200" dirty="0" smtClean="0">
                <a:latin typeface="Arial" pitchFamily="34" charset="0"/>
                <a:cs typeface="Arial" pitchFamily="34" charset="0"/>
              </a:rPr>
              <a:t>Radionuclide and noble gas</a:t>
            </a:r>
            <a:r>
              <a:rPr lang="en-US" sz="1200" dirty="0" smtClean="0">
                <a:latin typeface="Arial" pitchFamily="34" charset="0"/>
                <a:cs typeface="Arial" pitchFamily="34" charset="0"/>
              </a:rPr>
              <a:t>; the current rapid technological modernization and associated seamless implementation of field activities; as well as the need to cut the huge cost of OSI. Some recommendations for likely inclusion into supplementary OSI document are:</a:t>
            </a:r>
          </a:p>
          <a:p>
            <a:pPr marL="457200" indent="-457200" algn="just">
              <a:buAutoNum type="alphaLcPeriod"/>
            </a:pPr>
            <a:r>
              <a:rPr lang="en-US" sz="1200" dirty="0" smtClean="0">
                <a:latin typeface="Arial" pitchFamily="34" charset="0"/>
                <a:cs typeface="Arial" pitchFamily="34" charset="0"/>
              </a:rPr>
              <a:t>Replacement of separated seismic sensors and digitizers with stand-alone portable digital sensors with inbuilt digitizers</a:t>
            </a:r>
          </a:p>
          <a:p>
            <a:pPr marL="457200" indent="-457200" algn="just">
              <a:buAutoNum type="alphaLcPeriod"/>
            </a:pPr>
            <a:r>
              <a:rPr lang="en-US" sz="1200" dirty="0" smtClean="0">
                <a:latin typeface="Arial" pitchFamily="34" charset="0"/>
                <a:cs typeface="Arial" pitchFamily="34" charset="0"/>
              </a:rPr>
              <a:t>Use of customized drones to replace or complement operations of chartered aircrafts during over-flights</a:t>
            </a:r>
          </a:p>
          <a:p>
            <a:pPr marL="457200" indent="-457200" algn="just">
              <a:buAutoNum type="alphaLcPeriod"/>
            </a:pPr>
            <a:r>
              <a:rPr lang="en-US" sz="1200" dirty="0" smtClean="0">
                <a:latin typeface="Arial" pitchFamily="34" charset="0"/>
                <a:cs typeface="Arial" pitchFamily="34" charset="0"/>
              </a:rPr>
              <a:t>Collaborations with relevant Agencies to apply satellite imagery in narrowing down Inspection Area (IA), as it can measure, identify and track human activity</a:t>
            </a:r>
            <a:r>
              <a:rPr lang="en-US" sz="1200" dirty="0" smtClean="0"/>
              <a:t>.</a:t>
            </a:r>
            <a:r>
              <a:rPr lang="en-US" sz="1200" dirty="0" smtClean="0">
                <a:latin typeface="Arial" pitchFamily="34" charset="0"/>
                <a:cs typeface="Arial" pitchFamily="34" charset="0"/>
              </a:rPr>
              <a:t> </a:t>
            </a:r>
          </a:p>
          <a:p>
            <a:pPr marL="457200" indent="-457200" algn="just">
              <a:buAutoNum type="alphaLcPeriod"/>
            </a:pPr>
            <a:r>
              <a:rPr lang="en-US" sz="1200" dirty="0" smtClean="0">
                <a:latin typeface="Arial" pitchFamily="34" charset="0"/>
                <a:cs typeface="Arial" pitchFamily="34" charset="0"/>
              </a:rPr>
              <a:t>Full-channel resistivity meter, which can provide soil resistivity readings at the push of a button and features, as well as direct read-out of resistance without the need to select ranges or adjust dials; and conductivity meter, which obtains electrical conductivity measurements, total dissolved solid (TDS), pH, percent </a:t>
            </a:r>
            <a:r>
              <a:rPr lang="en-US" sz="1200" dirty="0" err="1" smtClean="0">
                <a:latin typeface="Arial" pitchFamily="34" charset="0"/>
                <a:cs typeface="Arial" pitchFamily="34" charset="0"/>
              </a:rPr>
              <a:t>NaCl</a:t>
            </a:r>
            <a:r>
              <a:rPr lang="en-US" sz="1200" dirty="0" smtClean="0">
                <a:latin typeface="Arial" pitchFamily="34" charset="0"/>
                <a:cs typeface="Arial" pitchFamily="34" charset="0"/>
              </a:rPr>
              <a:t>, resistance, and temperature measurements all at the same time, etc.</a:t>
            </a:r>
          </a:p>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buFont typeface="Wingdings" pitchFamily="2" charset="2"/>
              <a:buChar char="§"/>
            </a:pPr>
            <a:r>
              <a:rPr lang="en-US" sz="1200" dirty="0" smtClean="0">
                <a:latin typeface="Arial" pitchFamily="34" charset="0"/>
                <a:cs typeface="Arial" pitchFamily="34" charset="0"/>
              </a:rPr>
              <a:t>Some equipment hitherto approved for the conduct of OSI that are gradually being faced out in the advent of current technological innovations, have been reviewed and recommendations provided for improvising, without compromising specifications in the OSI Operational documentation.</a:t>
            </a:r>
          </a:p>
          <a:p>
            <a:pPr algn="just"/>
            <a:endParaRPr lang="en-US" sz="1200" dirty="0" smtClean="0">
              <a:latin typeface="Arial" pitchFamily="34" charset="0"/>
              <a:cs typeface="Arial" pitchFamily="34" charset="0"/>
            </a:endParaRPr>
          </a:p>
          <a:p>
            <a:pPr algn="just">
              <a:buFont typeface="Wingdings" pitchFamily="2" charset="2"/>
              <a:buChar char="§"/>
            </a:pPr>
            <a:r>
              <a:rPr lang="en-US" sz="1200" dirty="0" smtClean="0">
                <a:latin typeface="Arial" pitchFamily="34" charset="0"/>
                <a:cs typeface="Arial" pitchFamily="34" charset="0"/>
              </a:rPr>
              <a:t>It is expected that the recommendations contained herein, would go along way towards assisting the Provisional Technical Secretariat of the CTBTO in its efforts to refine the permitted equipment for OSI in order to quickly adjust the identified items on the list that may have become obsolete. </a:t>
            </a:r>
            <a:endParaRPr lang="en-US" sz="1200" dirty="0" smtClean="0"/>
          </a:p>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P3.3-214</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82879" y="1244716"/>
            <a:ext cx="10480431" cy="5324535"/>
          </a:xfrm>
          <a:prstGeom prst="rect">
            <a:avLst/>
          </a:prstGeom>
        </p:spPr>
        <p:txBody>
          <a:bodyPr wrap="square">
            <a:spAutoFit/>
          </a:bodyPr>
          <a:lstStyle/>
          <a:p>
            <a:pPr algn="just">
              <a:buFont typeface="Wingdings" pitchFamily="2" charset="2"/>
              <a:buChar char="§"/>
            </a:pPr>
            <a:r>
              <a:rPr lang="en-US" sz="2000" dirty="0" smtClean="0">
                <a:latin typeface="Arial" pitchFamily="34" charset="0"/>
                <a:cs typeface="Arial" pitchFamily="34" charset="0"/>
              </a:rPr>
              <a:t>The state of the art technologies of OSI equipment is critical to a successful </a:t>
            </a:r>
            <a:r>
              <a:rPr lang="en-US" sz="2000" dirty="0" smtClean="0">
                <a:latin typeface="Arial" pitchFamily="34" charset="0"/>
                <a:cs typeface="Arial" pitchFamily="34" charset="0"/>
              </a:rPr>
              <a:t>verification</a:t>
            </a:r>
          </a:p>
          <a:p>
            <a:pPr algn="just">
              <a:buFont typeface="Wingdings" pitchFamily="2" charset="2"/>
              <a:buChar char="§"/>
            </a:pPr>
            <a:r>
              <a:rPr lang="en-US" sz="2000" dirty="0" smtClean="0">
                <a:latin typeface="Arial" pitchFamily="34" charset="0"/>
                <a:cs typeface="Arial" pitchFamily="34" charset="0"/>
              </a:rPr>
              <a:t>The </a:t>
            </a:r>
            <a:r>
              <a:rPr lang="en-US" sz="2000" dirty="0" smtClean="0">
                <a:latin typeface="Arial" pitchFamily="34" charset="0"/>
                <a:cs typeface="Arial" pitchFamily="34" charset="0"/>
              </a:rPr>
              <a:t>on-site inspection (OSI) is the final component of the Comprehensive Nuclear-Test-Ban-Treaty (CTBT) verification regime that will help determine whether a nuclear explosion occurred; facts may also be gathered to determine who was responsible for the Treaty </a:t>
            </a:r>
            <a:r>
              <a:rPr lang="en-US" sz="2000" dirty="0" smtClean="0">
                <a:latin typeface="Arial" pitchFamily="34" charset="0"/>
                <a:cs typeface="Arial" pitchFamily="34" charset="0"/>
              </a:rPr>
              <a:t>violation</a:t>
            </a:r>
          </a:p>
          <a:p>
            <a:pPr algn="just">
              <a:buFont typeface="Arial" pitchFamily="34" charset="0"/>
              <a:buChar char="•"/>
            </a:pPr>
            <a:r>
              <a:rPr lang="en-US" sz="2000" dirty="0" smtClean="0">
                <a:latin typeface="Arial" pitchFamily="34" charset="0"/>
                <a:cs typeface="Arial" pitchFamily="34" charset="0"/>
              </a:rPr>
              <a:t>Approved Techniques for OSI include </a:t>
            </a:r>
            <a:r>
              <a:rPr lang="en-US" sz="2000" dirty="0" smtClean="0">
                <a:latin typeface="Arial" pitchFamily="34" charset="0"/>
                <a:cs typeface="Arial" pitchFamily="34" charset="0"/>
              </a:rPr>
              <a:t>ground based, airborne, and laboratory elements. L</a:t>
            </a:r>
            <a:r>
              <a:rPr lang="en-US" sz="2000" dirty="0" smtClean="0">
                <a:latin typeface="Arial" pitchFamily="34" charset="0"/>
                <a:cs typeface="Arial" pitchFamily="34" charset="0"/>
              </a:rPr>
              <a:t>ist of approved inspection equipment with operational requirements and technical specifications were also approved. The technologies include </a:t>
            </a:r>
            <a:r>
              <a:rPr lang="en-GB" sz="2000" dirty="0" smtClean="0">
                <a:latin typeface="Arial" pitchFamily="34" charset="0"/>
                <a:cs typeface="Arial" pitchFamily="34" charset="0"/>
              </a:rPr>
              <a:t>Position </a:t>
            </a:r>
            <a:r>
              <a:rPr lang="en-GB" sz="2000" dirty="0" smtClean="0">
                <a:latin typeface="Arial" pitchFamily="34" charset="0"/>
                <a:cs typeface="Arial" pitchFamily="34" charset="0"/>
              </a:rPr>
              <a:t>finding, visual observation, video and still photography and multispectral imaging, including infrared </a:t>
            </a:r>
            <a:r>
              <a:rPr lang="en-GB" sz="2000" dirty="0" smtClean="0">
                <a:latin typeface="Arial" pitchFamily="34" charset="0"/>
                <a:cs typeface="Arial" pitchFamily="34" charset="0"/>
              </a:rPr>
              <a:t>measurement, Radionuclide </a:t>
            </a:r>
            <a:r>
              <a:rPr lang="en-GB" sz="2000" dirty="0" smtClean="0">
                <a:latin typeface="Arial" pitchFamily="34" charset="0"/>
                <a:cs typeface="Arial" pitchFamily="34" charset="0"/>
              </a:rPr>
              <a:t>and noble gas </a:t>
            </a:r>
            <a:r>
              <a:rPr lang="en-GB" sz="2000" dirty="0" smtClean="0">
                <a:latin typeface="Arial" pitchFamily="34" charset="0"/>
                <a:cs typeface="Arial" pitchFamily="34" charset="0"/>
              </a:rPr>
              <a:t>techniques, Geophysical techniques and Data </a:t>
            </a:r>
            <a:r>
              <a:rPr lang="en-GB" sz="2000" dirty="0" smtClean="0">
                <a:latin typeface="Arial" pitchFamily="34" charset="0"/>
                <a:cs typeface="Arial" pitchFamily="34" charset="0"/>
              </a:rPr>
              <a:t>and information </a:t>
            </a:r>
            <a:r>
              <a:rPr lang="en-GB" sz="2000" dirty="0" smtClean="0">
                <a:latin typeface="Arial" pitchFamily="34" charset="0"/>
                <a:cs typeface="Arial" pitchFamily="34" charset="0"/>
              </a:rPr>
              <a:t>management</a:t>
            </a:r>
          </a:p>
          <a:p>
            <a:pPr algn="just">
              <a:buFont typeface="Wingdings" pitchFamily="2" charset="2"/>
              <a:buChar char="§"/>
            </a:pPr>
            <a:r>
              <a:rPr lang="en-US" sz="2000" dirty="0" smtClean="0">
                <a:latin typeface="Arial" pitchFamily="34" charset="0"/>
                <a:cs typeface="Arial" pitchFamily="34" charset="0"/>
              </a:rPr>
              <a:t>Because </a:t>
            </a:r>
            <a:r>
              <a:rPr lang="en-US" sz="2000" dirty="0" smtClean="0">
                <a:latin typeface="Arial" pitchFamily="34" charset="0"/>
                <a:cs typeface="Arial" pitchFamily="34" charset="0"/>
              </a:rPr>
              <a:t>technologies involving some of the methods addressed in CTBT/PTS/INF.1573, which include all OSI techniques identified under Part II of the Protocol to the CTBT, except drilling, have evolved over time, </a:t>
            </a:r>
            <a:r>
              <a:rPr lang="en-US" sz="2000" dirty="0" smtClean="0">
                <a:latin typeface="Arial" pitchFamily="34" charset="0"/>
                <a:cs typeface="Arial" pitchFamily="34" charset="0"/>
              </a:rPr>
              <a:t>the </a:t>
            </a:r>
            <a:r>
              <a:rPr lang="en-US" sz="2000" dirty="0" smtClean="0">
                <a:latin typeface="Arial" pitchFamily="34" charset="0"/>
                <a:cs typeface="Arial" pitchFamily="34" charset="0"/>
              </a:rPr>
              <a:t>Provisional Technical Secretariat </a:t>
            </a:r>
            <a:r>
              <a:rPr lang="en-US" sz="2000" dirty="0" smtClean="0">
                <a:latin typeface="Arial" pitchFamily="34" charset="0"/>
                <a:cs typeface="Arial" pitchFamily="34" charset="0"/>
              </a:rPr>
              <a:t>of the CTBTO may have found it exigent to </a:t>
            </a:r>
            <a:r>
              <a:rPr lang="en-US" sz="2000" dirty="0" smtClean="0">
                <a:latin typeface="Arial" pitchFamily="34" charset="0"/>
                <a:cs typeface="Arial" pitchFamily="34" charset="0"/>
              </a:rPr>
              <a:t>refine the permitted equipment for OSI in order to quickly adjust the identified items on the list that have become </a:t>
            </a:r>
            <a:r>
              <a:rPr lang="en-US" sz="2000" dirty="0" smtClean="0">
                <a:latin typeface="Arial" pitchFamily="34" charset="0"/>
                <a:cs typeface="Arial" pitchFamily="34" charset="0"/>
              </a:rPr>
              <a:t>obsolete or will become obsolete in the near future. </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a:t>
            </a:r>
            <a:endParaRPr lang="x-none"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D5FDC18-A1B7-DD10-65F6-776832984909}"/>
              </a:ext>
            </a:extLst>
          </p:cNvPr>
          <p:cNvSpPr txBox="1">
            <a:spLocks/>
          </p:cNvSpPr>
          <p:nvPr/>
        </p:nvSpPr>
        <p:spPr>
          <a:xfrm>
            <a:off x="11165372" y="5042353"/>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P3.3-214</a:t>
            </a:r>
            <a:endParaRPr lang="x-none" sz="24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11013" y="2674092"/>
            <a:ext cx="10480431" cy="2246769"/>
          </a:xfrm>
          <a:prstGeom prst="rect">
            <a:avLst/>
          </a:prstGeom>
        </p:spPr>
        <p:txBody>
          <a:bodyPr wrap="square">
            <a:spAutoFit/>
          </a:bodyPr>
          <a:lstStyle/>
          <a:p>
            <a:pPr algn="just">
              <a:buFont typeface="Wingdings" pitchFamily="2" charset="2"/>
              <a:buChar char="§"/>
            </a:pPr>
            <a:r>
              <a:rPr lang="en-US" sz="2000" dirty="0" smtClean="0">
                <a:latin typeface="Arial" pitchFamily="34" charset="0"/>
                <a:cs typeface="Arial" pitchFamily="34" charset="0"/>
              </a:rPr>
              <a:t>This work attempted to review some equipment that </a:t>
            </a:r>
            <a:r>
              <a:rPr lang="en-US" sz="2000" dirty="0" smtClean="0">
                <a:latin typeface="Arial" pitchFamily="34" charset="0"/>
                <a:cs typeface="Arial" pitchFamily="34" charset="0"/>
              </a:rPr>
              <a:t>may have been obsolete now or may </a:t>
            </a:r>
            <a:r>
              <a:rPr lang="en-US" sz="2000" dirty="0" smtClean="0">
                <a:latin typeface="Arial" pitchFamily="34" charset="0"/>
                <a:cs typeface="Arial" pitchFamily="34" charset="0"/>
              </a:rPr>
              <a:t>be obsolete in the near </a:t>
            </a:r>
            <a:r>
              <a:rPr lang="en-US" sz="2000" dirty="0" smtClean="0">
                <a:latin typeface="Arial" pitchFamily="34" charset="0"/>
                <a:cs typeface="Arial" pitchFamily="34" charset="0"/>
              </a:rPr>
              <a:t>future, </a:t>
            </a:r>
            <a:r>
              <a:rPr lang="en-US" sz="2000" dirty="0" smtClean="0">
                <a:latin typeface="Arial" pitchFamily="34" charset="0"/>
                <a:cs typeface="Arial" pitchFamily="34" charset="0"/>
              </a:rPr>
              <a:t>without compromising </a:t>
            </a:r>
            <a:r>
              <a:rPr lang="en-US" sz="2000" dirty="0" smtClean="0">
                <a:latin typeface="Arial" pitchFamily="34" charset="0"/>
                <a:cs typeface="Arial" pitchFamily="34" charset="0"/>
              </a:rPr>
              <a:t>specification in the OSI Operational documentation.</a:t>
            </a:r>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buFont typeface="Wingdings" pitchFamily="2" charset="2"/>
              <a:buChar char="§"/>
            </a:pPr>
            <a:r>
              <a:rPr lang="en-US" sz="2000" dirty="0" smtClean="0">
                <a:latin typeface="Arial" pitchFamily="34" charset="0"/>
                <a:cs typeface="Arial" pitchFamily="34" charset="0"/>
              </a:rPr>
              <a:t>To assist the Provisional Technical Secretariat </a:t>
            </a:r>
            <a:r>
              <a:rPr lang="en-US" sz="2000" dirty="0" smtClean="0">
                <a:latin typeface="Arial" pitchFamily="34" charset="0"/>
                <a:cs typeface="Arial" pitchFamily="34" charset="0"/>
              </a:rPr>
              <a:t>of the CTBTO in </a:t>
            </a:r>
            <a:r>
              <a:rPr lang="en-US" sz="2000" dirty="0" smtClean="0">
                <a:latin typeface="Arial" pitchFamily="34" charset="0"/>
                <a:cs typeface="Arial" pitchFamily="34" charset="0"/>
              </a:rPr>
              <a:t>its </a:t>
            </a:r>
            <a:r>
              <a:rPr lang="en-US" sz="2000" dirty="0" smtClean="0">
                <a:latin typeface="Arial" pitchFamily="34" charset="0"/>
                <a:cs typeface="Arial" pitchFamily="34" charset="0"/>
              </a:rPr>
              <a:t>consideration and efforts </a:t>
            </a:r>
            <a:r>
              <a:rPr lang="en-US" sz="2000" dirty="0" smtClean="0">
                <a:latin typeface="Arial" pitchFamily="34" charset="0"/>
                <a:cs typeface="Arial" pitchFamily="34" charset="0"/>
              </a:rPr>
              <a:t>to refine the permitted equipment for OSI in order to quickly adjust the identified items on the list that </a:t>
            </a:r>
            <a:r>
              <a:rPr lang="en-US" sz="2000" dirty="0" smtClean="0">
                <a:latin typeface="Arial" pitchFamily="34" charset="0"/>
                <a:cs typeface="Arial" pitchFamily="34" charset="0"/>
              </a:rPr>
              <a:t>may have </a:t>
            </a:r>
            <a:r>
              <a:rPr lang="en-US" sz="2000" dirty="0" smtClean="0">
                <a:latin typeface="Arial" pitchFamily="34" charset="0"/>
                <a:cs typeface="Arial" pitchFamily="34" charset="0"/>
              </a:rPr>
              <a:t>become obsolete. </a:t>
            </a:r>
            <a:endParaRPr lang="en-US" sz="2000" dirty="0"/>
          </a:p>
        </p:txBody>
      </p:sp>
    </p:spTree>
    <p:extLst>
      <p:ext uri="{BB962C8B-B14F-4D97-AF65-F5344CB8AC3E}">
        <p14:creationId xmlns=""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a:t>
            </a:r>
            <a:endParaRPr lang="x-none"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FF9D3171-1409-D028-882D-FD8E102F5831}"/>
              </a:ext>
            </a:extLst>
          </p:cNvPr>
          <p:cNvSpPr txBox="1">
            <a:spLocks/>
          </p:cNvSpPr>
          <p:nvPr/>
        </p:nvSpPr>
        <p:spPr>
          <a:xfrm>
            <a:off x="11125514" y="5002496"/>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D5FDC18-A1B7-DD10-65F6-776832984909}"/>
              </a:ext>
            </a:extLst>
          </p:cNvPr>
          <p:cNvSpPr txBox="1">
            <a:spLocks/>
          </p:cNvSpPr>
          <p:nvPr/>
        </p:nvSpPr>
        <p:spPr>
          <a:xfrm>
            <a:off x="11109101" y="5098625"/>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P3.3-214</a:t>
            </a:r>
            <a:endParaRPr lang="x-none" sz="24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53220" y="2081071"/>
            <a:ext cx="10494498" cy="3170099"/>
          </a:xfrm>
          <a:prstGeom prst="rect">
            <a:avLst/>
          </a:prstGeom>
        </p:spPr>
        <p:txBody>
          <a:bodyPr wrap="square">
            <a:spAutoFit/>
          </a:bodyPr>
          <a:lstStyle/>
          <a:p>
            <a:pPr algn="just"/>
            <a:r>
              <a:rPr lang="en-US" sz="2000" dirty="0" smtClean="0">
                <a:latin typeface="Arial" pitchFamily="34" charset="0"/>
                <a:cs typeface="Arial" pitchFamily="34" charset="0"/>
              </a:rPr>
              <a:t>The review was conducted using all available documents, </a:t>
            </a:r>
            <a:r>
              <a:rPr lang="en-US" sz="2000" dirty="0" smtClean="0">
                <a:latin typeface="Arial" pitchFamily="34" charset="0"/>
                <a:cs typeface="Arial" pitchFamily="34" charset="0"/>
              </a:rPr>
              <a:t>including:</a:t>
            </a:r>
          </a:p>
          <a:p>
            <a:pPr algn="just"/>
            <a:endParaRPr lang="en-US" sz="2000" dirty="0" smtClean="0">
              <a:latin typeface="Arial" pitchFamily="34" charset="0"/>
              <a:cs typeface="Arial" pitchFamily="34" charset="0"/>
            </a:endParaRPr>
          </a:p>
          <a:p>
            <a:pPr algn="just">
              <a:buFont typeface="Wingdings" pitchFamily="2" charset="2"/>
              <a:buChar char="§"/>
            </a:pPr>
            <a:r>
              <a:rPr lang="en-US" sz="2000" dirty="0" smtClean="0">
                <a:latin typeface="Arial" pitchFamily="34" charset="0"/>
                <a:cs typeface="Arial" pitchFamily="34" charset="0"/>
              </a:rPr>
              <a:t> </a:t>
            </a:r>
            <a:r>
              <a:rPr lang="en-US" sz="2000" dirty="0" smtClean="0">
                <a:latin typeface="Arial" pitchFamily="34" charset="0"/>
                <a:cs typeface="Arial" pitchFamily="34" charset="0"/>
              </a:rPr>
              <a:t>the </a:t>
            </a:r>
            <a:r>
              <a:rPr lang="en-US" sz="2000" dirty="0" smtClean="0">
                <a:latin typeface="Arial" pitchFamily="34" charset="0"/>
                <a:cs typeface="Arial" pitchFamily="34" charset="0"/>
              </a:rPr>
              <a:t>Treaty</a:t>
            </a:r>
          </a:p>
          <a:p>
            <a:pPr algn="just">
              <a:buFont typeface="Wingdings" pitchFamily="2" charset="2"/>
              <a:buChar char="§"/>
            </a:pPr>
            <a:r>
              <a:rPr lang="en-US" sz="2000" dirty="0" smtClean="0">
                <a:latin typeface="Arial" pitchFamily="34" charset="0"/>
                <a:cs typeface="Arial" pitchFamily="34" charset="0"/>
              </a:rPr>
              <a:t> </a:t>
            </a:r>
            <a:r>
              <a:rPr lang="en-US" sz="2000" dirty="0" smtClean="0">
                <a:latin typeface="Arial" pitchFamily="34" charset="0"/>
                <a:cs typeface="Arial" pitchFamily="34" charset="0"/>
              </a:rPr>
              <a:t>the draft OSI Operational </a:t>
            </a:r>
            <a:r>
              <a:rPr lang="en-US" sz="2000" dirty="0" smtClean="0">
                <a:latin typeface="Arial" pitchFamily="34" charset="0"/>
                <a:cs typeface="Arial" pitchFamily="34" charset="0"/>
              </a:rPr>
              <a:t>Manual</a:t>
            </a:r>
          </a:p>
          <a:p>
            <a:pPr algn="just">
              <a:buFont typeface="Wingdings" pitchFamily="2" charset="2"/>
              <a:buChar char="§"/>
            </a:pPr>
            <a:r>
              <a:rPr lang="en-US" sz="2000" dirty="0" smtClean="0">
                <a:latin typeface="Arial" pitchFamily="34" charset="0"/>
                <a:cs typeface="Arial" pitchFamily="34" charset="0"/>
              </a:rPr>
              <a:t>Conference </a:t>
            </a:r>
            <a:r>
              <a:rPr lang="en-US" sz="2000" dirty="0" smtClean="0">
                <a:latin typeface="Arial" pitchFamily="34" charset="0"/>
                <a:cs typeface="Arial" pitchFamily="34" charset="0"/>
              </a:rPr>
              <a:t>of the States </a:t>
            </a:r>
            <a:r>
              <a:rPr lang="en-US" sz="2000" dirty="0" smtClean="0">
                <a:latin typeface="Arial" pitchFamily="34" charset="0"/>
                <a:cs typeface="Arial" pitchFamily="34" charset="0"/>
              </a:rPr>
              <a:t>Parties’ Review of the </a:t>
            </a:r>
            <a:r>
              <a:rPr lang="en-US" sz="2000" dirty="0" smtClean="0">
                <a:latin typeface="Arial" pitchFamily="34" charset="0"/>
                <a:cs typeface="Arial" pitchFamily="34" charset="0"/>
              </a:rPr>
              <a:t>Operation of the Chemical Weapons Convention (hereinafter “the Second </a:t>
            </a:r>
            <a:r>
              <a:rPr lang="en-US" sz="2000" dirty="0" smtClean="0">
                <a:latin typeface="Arial" pitchFamily="34" charset="0"/>
                <a:cs typeface="Arial" pitchFamily="34" charset="0"/>
              </a:rPr>
              <a:t>Review Conference”) </a:t>
            </a:r>
            <a:r>
              <a:rPr lang="en-US" sz="2000" dirty="0" smtClean="0">
                <a:latin typeface="Arial" pitchFamily="34" charset="0"/>
                <a:cs typeface="Arial" pitchFamily="34" charset="0"/>
              </a:rPr>
              <a:t>in paragraph 9.147 of its report (RC-2/4, dated 18 April 2008</a:t>
            </a:r>
            <a:r>
              <a:rPr lang="en-US" sz="2000" dirty="0" smtClean="0">
                <a:latin typeface="Arial" pitchFamily="34" charset="0"/>
                <a:cs typeface="Arial" pitchFamily="34" charset="0"/>
              </a:rPr>
              <a:t>),</a:t>
            </a:r>
          </a:p>
          <a:p>
            <a:pPr algn="just">
              <a:buFont typeface="Wingdings" pitchFamily="2" charset="2"/>
              <a:buChar char="§"/>
            </a:pPr>
            <a:r>
              <a:rPr lang="en-US" sz="2000" dirty="0" smtClean="0">
                <a:latin typeface="Arial" pitchFamily="34" charset="0"/>
                <a:cs typeface="Arial" pitchFamily="34" charset="0"/>
              </a:rPr>
              <a:t>online </a:t>
            </a:r>
            <a:r>
              <a:rPr lang="en-US" sz="2000" dirty="0" smtClean="0">
                <a:latin typeface="Arial" pitchFamily="34" charset="0"/>
                <a:cs typeface="Arial" pitchFamily="34" charset="0"/>
              </a:rPr>
              <a:t>discussions with field experts, </a:t>
            </a:r>
            <a:endParaRPr lang="en-US" sz="2000" dirty="0" smtClean="0">
              <a:latin typeface="Arial" pitchFamily="34" charset="0"/>
              <a:cs typeface="Arial" pitchFamily="34" charset="0"/>
            </a:endParaRPr>
          </a:p>
          <a:p>
            <a:pPr algn="just">
              <a:buFont typeface="Wingdings" pitchFamily="2" charset="2"/>
              <a:buChar char="§"/>
            </a:pPr>
            <a:r>
              <a:rPr lang="en-US" sz="2000" dirty="0" smtClean="0">
                <a:latin typeface="Arial" pitchFamily="34" charset="0"/>
                <a:cs typeface="Arial" pitchFamily="34" charset="0"/>
              </a:rPr>
              <a:t>OSI </a:t>
            </a:r>
            <a:r>
              <a:rPr lang="en-US" sz="2000" dirty="0" smtClean="0">
                <a:latin typeface="Arial" pitchFamily="34" charset="0"/>
                <a:cs typeface="Arial" pitchFamily="34" charset="0"/>
              </a:rPr>
              <a:t>Workshops</a:t>
            </a:r>
            <a:r>
              <a:rPr lang="en-US" sz="2000" dirty="0" smtClean="0">
                <a:latin typeface="Arial" pitchFamily="34" charset="0"/>
                <a:cs typeface="Arial" pitchFamily="34" charset="0"/>
              </a:rPr>
              <a:t>,</a:t>
            </a:r>
          </a:p>
          <a:p>
            <a:pPr algn="just">
              <a:buFont typeface="Wingdings" pitchFamily="2" charset="2"/>
              <a:buChar char="§"/>
            </a:pPr>
            <a:r>
              <a:rPr lang="en-US" sz="2000" dirty="0" smtClean="0">
                <a:latin typeface="Arial" pitchFamily="34" charset="0"/>
                <a:cs typeface="Arial" pitchFamily="34" charset="0"/>
              </a:rPr>
              <a:t> </a:t>
            </a:r>
            <a:r>
              <a:rPr lang="en-US" sz="2000" dirty="0" smtClean="0">
                <a:latin typeface="Arial" pitchFamily="34" charset="0"/>
                <a:cs typeface="Arial" pitchFamily="34" charset="0"/>
              </a:rPr>
              <a:t>etc</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D5FDC18-A1B7-DD10-65F6-776832984909}"/>
              </a:ext>
            </a:extLst>
          </p:cNvPr>
          <p:cNvSpPr txBox="1">
            <a:spLocks/>
          </p:cNvSpPr>
          <p:nvPr/>
        </p:nvSpPr>
        <p:spPr>
          <a:xfrm>
            <a:off x="11165373" y="5028286"/>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P3.3-214</a:t>
            </a:r>
            <a:endParaRPr lang="x-none" sz="24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1225689"/>
            <a:ext cx="10789920" cy="5632311"/>
          </a:xfrm>
          <a:prstGeom prst="rect">
            <a:avLst/>
          </a:prstGeom>
        </p:spPr>
        <p:txBody>
          <a:bodyPr wrap="square">
            <a:spAutoFit/>
          </a:bodyPr>
          <a:lstStyle/>
          <a:p>
            <a:pPr algn="just"/>
            <a:r>
              <a:rPr lang="en-US" sz="2000" dirty="0" smtClean="0">
                <a:latin typeface="Arial" pitchFamily="34" charset="0"/>
                <a:cs typeface="Arial" pitchFamily="34" charset="0"/>
              </a:rPr>
              <a:t>some </a:t>
            </a:r>
            <a:r>
              <a:rPr lang="en-US" sz="2000" dirty="0" smtClean="0">
                <a:latin typeface="Arial" pitchFamily="34" charset="0"/>
                <a:cs typeface="Arial" pitchFamily="34" charset="0"/>
              </a:rPr>
              <a:t>geophysical </a:t>
            </a:r>
            <a:r>
              <a:rPr lang="en-US" sz="2000" dirty="0" smtClean="0">
                <a:latin typeface="Arial" pitchFamily="34" charset="0"/>
                <a:cs typeface="Arial" pitchFamily="34" charset="0"/>
              </a:rPr>
              <a:t>techniques (electrical conductivity, </a:t>
            </a:r>
            <a:r>
              <a:rPr lang="en-US" sz="2000" dirty="0" smtClean="0">
                <a:latin typeface="Arial" pitchFamily="34" charset="0"/>
                <a:cs typeface="Arial" pitchFamily="34" charset="0"/>
              </a:rPr>
              <a:t>passive and active seismic </a:t>
            </a:r>
            <a:r>
              <a:rPr lang="en-US" sz="2000" dirty="0" smtClean="0">
                <a:latin typeface="Arial" pitchFamily="34" charset="0"/>
                <a:cs typeface="Arial" pitchFamily="34" charset="0"/>
              </a:rPr>
              <a:t>surveys) </a:t>
            </a:r>
            <a:r>
              <a:rPr lang="en-US" sz="2000" dirty="0" smtClean="0">
                <a:latin typeface="Arial" pitchFamily="34" charset="0"/>
                <a:cs typeface="Arial" pitchFamily="34" charset="0"/>
              </a:rPr>
              <a:t>and over-flight, have been </a:t>
            </a:r>
            <a:r>
              <a:rPr lang="en-US" sz="2000" dirty="0" smtClean="0">
                <a:latin typeface="Arial" pitchFamily="34" charset="0"/>
                <a:cs typeface="Arial" pitchFamily="34" charset="0"/>
              </a:rPr>
              <a:t>reviewed. The need for review is </a:t>
            </a:r>
            <a:r>
              <a:rPr lang="en-US" sz="2000" dirty="0" smtClean="0">
                <a:latin typeface="Arial" pitchFamily="34" charset="0"/>
                <a:cs typeface="Arial" pitchFamily="34" charset="0"/>
              </a:rPr>
              <a:t>because the time window for obtaining some of the conclusive evidence for a Treaty violation is </a:t>
            </a:r>
            <a:r>
              <a:rPr lang="en-US" sz="2000" dirty="0" smtClean="0">
                <a:latin typeface="Arial" pitchFamily="34" charset="0"/>
                <a:cs typeface="Arial" pitchFamily="34" charset="0"/>
              </a:rPr>
              <a:t>narrow, that is from observables that diminish over time (e.g. aftershocks, </a:t>
            </a:r>
            <a:r>
              <a:rPr lang="en-GB" sz="2000" dirty="0" smtClean="0">
                <a:latin typeface="Arial" pitchFamily="34" charset="0"/>
                <a:cs typeface="Arial" pitchFamily="34" charset="0"/>
              </a:rPr>
              <a:t>Radionuclide and noble </a:t>
            </a:r>
            <a:r>
              <a:rPr lang="en-GB" sz="2000" dirty="0" smtClean="0">
                <a:latin typeface="Arial" pitchFamily="34" charset="0"/>
                <a:cs typeface="Arial" pitchFamily="34" charset="0"/>
              </a:rPr>
              <a:t>gas</a:t>
            </a:r>
            <a:r>
              <a:rPr lang="en-US" sz="2000" dirty="0" smtClean="0">
                <a:latin typeface="Arial" pitchFamily="34" charset="0"/>
                <a:cs typeface="Arial" pitchFamily="34" charset="0"/>
              </a:rPr>
              <a:t>; the current rapid technological modernization and associated seamless implementation of field activities; as well as the need to cut the huge cost of OSI. Some recommendations for likely inclusion into supplementary OSI document are:</a:t>
            </a:r>
          </a:p>
          <a:p>
            <a:pPr marL="457200" indent="-457200" algn="just">
              <a:buAutoNum type="alphaLcPeriod"/>
            </a:pPr>
            <a:r>
              <a:rPr lang="en-US" sz="2000" dirty="0" smtClean="0">
                <a:latin typeface="Arial" pitchFamily="34" charset="0"/>
                <a:cs typeface="Arial" pitchFamily="34" charset="0"/>
              </a:rPr>
              <a:t>Replacement of separated seismic sensors and digitizers with stand-alone portable digital sensors with inbuilt digitizers</a:t>
            </a:r>
          </a:p>
          <a:p>
            <a:pPr marL="457200" indent="-457200" algn="just">
              <a:buAutoNum type="alphaLcPeriod"/>
            </a:pPr>
            <a:r>
              <a:rPr lang="en-US" sz="2000" dirty="0" smtClean="0">
                <a:latin typeface="Arial" pitchFamily="34" charset="0"/>
                <a:cs typeface="Arial" pitchFamily="34" charset="0"/>
              </a:rPr>
              <a:t>Use of customized drones to replace or complement operations of chartered aircrafts during over-flights</a:t>
            </a:r>
          </a:p>
          <a:p>
            <a:pPr marL="457200" indent="-457200" algn="just">
              <a:buAutoNum type="alphaLcPeriod"/>
            </a:pPr>
            <a:r>
              <a:rPr lang="en-US" sz="2000" dirty="0" smtClean="0">
                <a:latin typeface="Arial" pitchFamily="34" charset="0"/>
                <a:cs typeface="Arial" pitchFamily="34" charset="0"/>
              </a:rPr>
              <a:t>Collaborations with relevant Agencies to apply satellite imagery in narrowing down Inspection Area (IA), as it can measure, identify and track human activity</a:t>
            </a:r>
            <a:r>
              <a:rPr lang="en-US" sz="2000" dirty="0" smtClean="0"/>
              <a:t>.</a:t>
            </a:r>
            <a:r>
              <a:rPr lang="en-US" sz="2000" dirty="0" smtClean="0">
                <a:latin typeface="Arial" pitchFamily="34" charset="0"/>
                <a:cs typeface="Arial" pitchFamily="34" charset="0"/>
              </a:rPr>
              <a:t> </a:t>
            </a:r>
          </a:p>
          <a:p>
            <a:pPr marL="457200" indent="-457200" algn="just">
              <a:buAutoNum type="alphaLcPeriod"/>
            </a:pPr>
            <a:r>
              <a:rPr lang="en-US" sz="2000" dirty="0" smtClean="0">
                <a:latin typeface="Arial" pitchFamily="34" charset="0"/>
                <a:cs typeface="Arial" pitchFamily="34" charset="0"/>
              </a:rPr>
              <a:t>Full-channel resistivity meter, which </a:t>
            </a:r>
            <a:r>
              <a:rPr lang="en-US" sz="2000" dirty="0" smtClean="0">
                <a:latin typeface="Arial" pitchFamily="34" charset="0"/>
                <a:cs typeface="Arial" pitchFamily="34" charset="0"/>
              </a:rPr>
              <a:t>can provide </a:t>
            </a:r>
            <a:r>
              <a:rPr lang="en-US" sz="2000" dirty="0" smtClean="0">
                <a:latin typeface="Arial" pitchFamily="34" charset="0"/>
                <a:cs typeface="Arial" pitchFamily="34" charset="0"/>
              </a:rPr>
              <a:t>soil resistivity readings at the push of a button and features, as well as direct read-out of resistance without the need to select ranges or adjust dials; </a:t>
            </a:r>
            <a:r>
              <a:rPr lang="en-US" sz="2000" dirty="0" smtClean="0">
                <a:latin typeface="Arial" pitchFamily="34" charset="0"/>
                <a:cs typeface="Arial" pitchFamily="34" charset="0"/>
              </a:rPr>
              <a:t>and conductivity </a:t>
            </a:r>
            <a:r>
              <a:rPr lang="en-US" sz="2000" dirty="0" smtClean="0">
                <a:latin typeface="Arial" pitchFamily="34" charset="0"/>
                <a:cs typeface="Arial" pitchFamily="34" charset="0"/>
              </a:rPr>
              <a:t>meter, which obtains electrical conductivity measurements, total dissolved solid (TDS), pH, percent </a:t>
            </a:r>
            <a:r>
              <a:rPr lang="en-US" sz="2000" dirty="0" err="1" smtClean="0">
                <a:latin typeface="Arial" pitchFamily="34" charset="0"/>
                <a:cs typeface="Arial" pitchFamily="34" charset="0"/>
              </a:rPr>
              <a:t>NaCl</a:t>
            </a:r>
            <a:r>
              <a:rPr lang="en-US" sz="2000" dirty="0" smtClean="0">
                <a:latin typeface="Arial" pitchFamily="34" charset="0"/>
                <a:cs typeface="Arial" pitchFamily="34" charset="0"/>
              </a:rPr>
              <a:t>, resistance, and temperature measurements all at the same time, etc.</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22955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r>
              <a:rPr lang="en-US" sz="1800" dirty="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ED5FDC18-A1B7-DD10-65F6-776832984909}"/>
              </a:ext>
            </a:extLst>
          </p:cNvPr>
          <p:cNvSpPr txBox="1">
            <a:spLocks/>
          </p:cNvSpPr>
          <p:nvPr/>
        </p:nvSpPr>
        <p:spPr>
          <a:xfrm>
            <a:off x="11106956" y="5056422"/>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P3.3-214</a:t>
            </a:r>
            <a:endParaRPr lang="x-none" sz="2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407963" y="2274838"/>
            <a:ext cx="9988062" cy="2862322"/>
          </a:xfrm>
          <a:prstGeom prst="rect">
            <a:avLst/>
          </a:prstGeom>
        </p:spPr>
        <p:txBody>
          <a:bodyPr wrap="square">
            <a:spAutoFit/>
          </a:bodyPr>
          <a:lstStyle/>
          <a:p>
            <a:pPr algn="just">
              <a:buFont typeface="Wingdings" pitchFamily="2" charset="2"/>
              <a:buChar char="§"/>
            </a:pPr>
            <a:r>
              <a:rPr lang="en-US" sz="2000" dirty="0" smtClean="0">
                <a:latin typeface="Arial" pitchFamily="34" charset="0"/>
                <a:cs typeface="Arial" pitchFamily="34" charset="0"/>
              </a:rPr>
              <a:t>S</a:t>
            </a:r>
            <a:r>
              <a:rPr lang="en-US" sz="2000" dirty="0" smtClean="0">
                <a:latin typeface="Arial" pitchFamily="34" charset="0"/>
                <a:cs typeface="Arial" pitchFamily="34" charset="0"/>
              </a:rPr>
              <a:t>ome </a:t>
            </a:r>
            <a:r>
              <a:rPr lang="en-US" sz="2000" dirty="0" smtClean="0">
                <a:latin typeface="Arial" pitchFamily="34" charset="0"/>
                <a:cs typeface="Arial" pitchFamily="34" charset="0"/>
              </a:rPr>
              <a:t>equipment </a:t>
            </a:r>
            <a:r>
              <a:rPr lang="en-US" sz="2000" dirty="0" smtClean="0">
                <a:latin typeface="Arial" pitchFamily="34" charset="0"/>
                <a:cs typeface="Arial" pitchFamily="34" charset="0"/>
              </a:rPr>
              <a:t>hitherto approved for the conduct of OSI that are gradually being faced out in the advent of current technological innovations, have been reviewed and recommendations provided for improvising, without </a:t>
            </a:r>
            <a:r>
              <a:rPr lang="en-US" sz="2000" dirty="0" smtClean="0">
                <a:latin typeface="Arial" pitchFamily="34" charset="0"/>
                <a:cs typeface="Arial" pitchFamily="34" charset="0"/>
              </a:rPr>
              <a:t>compromising </a:t>
            </a:r>
            <a:r>
              <a:rPr lang="en-US" sz="2000" dirty="0" smtClean="0">
                <a:latin typeface="Arial" pitchFamily="34" charset="0"/>
                <a:cs typeface="Arial" pitchFamily="34" charset="0"/>
              </a:rPr>
              <a:t>specifications </a:t>
            </a:r>
            <a:r>
              <a:rPr lang="en-US" sz="2000" dirty="0" smtClean="0">
                <a:latin typeface="Arial" pitchFamily="34" charset="0"/>
                <a:cs typeface="Arial" pitchFamily="34" charset="0"/>
              </a:rPr>
              <a:t>in the OSI Operational documentation.</a:t>
            </a:r>
          </a:p>
          <a:p>
            <a:pPr algn="just"/>
            <a:endParaRPr lang="en-US" sz="2000" dirty="0" smtClean="0">
              <a:latin typeface="Arial" pitchFamily="34" charset="0"/>
              <a:cs typeface="Arial" pitchFamily="34" charset="0"/>
            </a:endParaRPr>
          </a:p>
          <a:p>
            <a:pPr algn="just">
              <a:buFont typeface="Wingdings" pitchFamily="2" charset="2"/>
              <a:buChar char="§"/>
            </a:pPr>
            <a:r>
              <a:rPr lang="en-US" sz="2000" dirty="0" smtClean="0">
                <a:latin typeface="Arial" pitchFamily="34" charset="0"/>
                <a:cs typeface="Arial" pitchFamily="34" charset="0"/>
              </a:rPr>
              <a:t>It is expected that the recommendations contained herein, would go along way towards assisting </a:t>
            </a:r>
            <a:r>
              <a:rPr lang="en-US" sz="2000" dirty="0" smtClean="0">
                <a:latin typeface="Arial" pitchFamily="34" charset="0"/>
                <a:cs typeface="Arial" pitchFamily="34" charset="0"/>
              </a:rPr>
              <a:t>the Provisional Technical Secretariat of the CTBTO in its </a:t>
            </a:r>
            <a:r>
              <a:rPr lang="en-US" sz="2000" dirty="0" smtClean="0">
                <a:latin typeface="Arial" pitchFamily="34" charset="0"/>
                <a:cs typeface="Arial" pitchFamily="34" charset="0"/>
              </a:rPr>
              <a:t>consideration and efforts to </a:t>
            </a:r>
            <a:r>
              <a:rPr lang="en-US" sz="2000" dirty="0" smtClean="0">
                <a:latin typeface="Arial" pitchFamily="34" charset="0"/>
                <a:cs typeface="Arial" pitchFamily="34" charset="0"/>
              </a:rPr>
              <a:t>refine the permitted equipment for OSI in order to quickly adjust the identified items on the list that may have become obsolete. </a:t>
            </a:r>
            <a:endParaRPr lang="en-US" sz="2000" dirty="0"/>
          </a:p>
        </p:txBody>
      </p:sp>
    </p:spTree>
    <p:extLst>
      <p:ext uri="{BB962C8B-B14F-4D97-AF65-F5344CB8AC3E}">
        <p14:creationId xmlns="" xmlns:p14="http://schemas.microsoft.com/office/powerpoint/2010/main" val="2852003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smtClean="0">
                <a:solidFill>
                  <a:schemeClr val="bg1"/>
                </a:solidFill>
                <a:latin typeface="Arial" panose="020B0604020202020204" pitchFamily="34" charset="0"/>
                <a:cs typeface="Arial" panose="020B0604020202020204" pitchFamily="34" charset="0"/>
              </a:rPr>
              <a:t/>
            </a:r>
            <a:br>
              <a:rPr lang="x-none" sz="180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References</a:t>
            </a:r>
            <a:r>
              <a:rPr lang="en-US" sz="1800" dirty="0" smtClean="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D5FDC18-A1B7-DD10-65F6-776832984909}"/>
              </a:ext>
            </a:extLst>
          </p:cNvPr>
          <p:cNvSpPr txBox="1">
            <a:spLocks/>
          </p:cNvSpPr>
          <p:nvPr/>
        </p:nvSpPr>
        <p:spPr>
          <a:xfrm>
            <a:off x="11137238" y="507048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P3.3-214</a:t>
            </a:r>
            <a:endParaRPr lang="x-none" sz="2400" b="1" dirty="0">
              <a:solidFill>
                <a:schemeClr val="bg1"/>
              </a:solidFill>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0" y="1595130"/>
            <a:ext cx="1069144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chemeClr val="tx1"/>
                </a:solidFill>
                <a:effectLst/>
                <a:latin typeface="Arial" pitchFamily="34" charset="0"/>
                <a:ea typeface="DejaVu Sans"/>
                <a:cs typeface="Arial" pitchFamily="34" charset="0"/>
              </a:rPr>
              <a:t>The Comprehensive Nuclear-Test-Ban Treaty and its Protocol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chemeClr val="tx1"/>
                </a:solidFill>
                <a:effectLst/>
                <a:latin typeface="Arial" pitchFamily="34" charset="0"/>
                <a:ea typeface="DejaVu Sans"/>
                <a:cs typeface="Arial" pitchFamily="34" charset="0"/>
              </a:rPr>
              <a:t>Model Text of the Draft OSI Operational Manual (CTBT/WGB/TL-18/64, 4 July 2019)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chemeClr val="tx1"/>
                </a:solidFill>
                <a:effectLst/>
                <a:latin typeface="Arial" pitchFamily="34" charset="0"/>
                <a:ea typeface="DejaVu Sans"/>
                <a:cs typeface="Arial" pitchFamily="34" charset="0"/>
              </a:rPr>
              <a:t>First Comprehensive draft list of equipment for use during OSI (CTBT/PTS/INF.1573, 2021)</a:t>
            </a:r>
          </a:p>
          <a:p>
            <a:pPr lvl="0" algn="just">
              <a:buFont typeface="Wingdings" pitchFamily="2" charset="2"/>
              <a:buChar char="§"/>
            </a:pPr>
            <a:r>
              <a:rPr lang="en-AU" sz="2000" dirty="0" smtClean="0">
                <a:latin typeface="Arial" pitchFamily="34" charset="0"/>
                <a:cs typeface="Arial" pitchFamily="34" charset="0"/>
              </a:rPr>
              <a:t>On-site </a:t>
            </a:r>
            <a:r>
              <a:rPr lang="en-AU" sz="2000" dirty="0" smtClean="0">
                <a:latin typeface="Arial" pitchFamily="34" charset="0"/>
                <a:cs typeface="Arial" pitchFamily="34" charset="0"/>
              </a:rPr>
              <a:t>Inspection Equipment: Operational Requirements, Performance and Technical specifications for Visual, Sampling, Communications, Health and Safety and Support Equipment Items – Addendum (CTBT-PTS-INF.183.Add.1, 11 August 1999</a:t>
            </a:r>
            <a:r>
              <a:rPr lang="en-AU" sz="2000" dirty="0" smtClean="0">
                <a:latin typeface="Arial" pitchFamily="34" charset="0"/>
                <a:cs typeface="Arial" pitchFamily="34" charset="0"/>
              </a:rPr>
              <a:t>)</a:t>
            </a:r>
          </a:p>
          <a:p>
            <a:pPr algn="just">
              <a:buFont typeface="Wingdings" pitchFamily="2" charset="2"/>
              <a:buChar char="§"/>
            </a:pPr>
            <a:r>
              <a:rPr lang="en-US" sz="2000" dirty="0" smtClean="0">
                <a:latin typeface="Arial" pitchFamily="34" charset="0"/>
                <a:cs typeface="Arial" pitchFamily="34" charset="0"/>
              </a:rPr>
              <a:t>Conference of the States Parties’ Review of the Operation of the Chemical Weapons Convention (hereinafter “the Second Review Conference”) in paragraph 9.147 of its report (RC-2/4, dated 18 April 2008),</a:t>
            </a:r>
          </a:p>
          <a:p>
            <a:pPr lvl="0" algn="just">
              <a:buFont typeface="Arial" pitchFamily="34" charset="0"/>
              <a:buChar char="•"/>
            </a:pPr>
            <a:r>
              <a:rPr lang="en-AU" sz="2000" dirty="0" smtClean="0">
                <a:latin typeface="Arial" pitchFamily="34" charset="0"/>
                <a:cs typeface="Arial" pitchFamily="34" charset="0"/>
              </a:rPr>
              <a:t>Obligating </a:t>
            </a:r>
            <a:r>
              <a:rPr lang="en-AU" sz="2000" dirty="0" smtClean="0">
                <a:latin typeface="Arial" pitchFamily="34" charset="0"/>
                <a:cs typeface="Arial" pitchFamily="34" charset="0"/>
              </a:rPr>
              <a:t>Authority for OSI Technical Equipment (CTBT-PTS-INF.328, 25 August 2000)</a:t>
            </a:r>
            <a:endParaRPr lang="en-US" sz="2000" dirty="0" smtClean="0">
              <a:latin typeface="Arial" pitchFamily="34" charset="0"/>
              <a:cs typeface="Arial" pitchFamily="34" charset="0"/>
            </a:endParaRPr>
          </a:p>
          <a:p>
            <a:pPr lvl="0" algn="just"/>
            <a:r>
              <a:rPr lang="en-AU" sz="2000" dirty="0" smtClean="0">
                <a:latin typeface="Arial" pitchFamily="34" charset="0"/>
                <a:cs typeface="Arial" pitchFamily="34" charset="0"/>
              </a:rPr>
              <a:t>On Site Inspection Equipment: Initial Function and Operational Requirements and Technical Specifications for Items related to Activities undertaken during Additional </a:t>
            </a:r>
            <a:r>
              <a:rPr lang="en-AU" sz="2000" dirty="0" err="1" smtClean="0">
                <a:latin typeface="Arial" pitchFamily="34" charset="0"/>
                <a:cs typeface="Arial" pitchFamily="34" charset="0"/>
              </a:rPr>
              <a:t>Overflights</a:t>
            </a:r>
            <a:r>
              <a:rPr lang="en-AU" sz="2000" dirty="0" smtClean="0">
                <a:latin typeface="Arial" pitchFamily="34" charset="0"/>
                <a:cs typeface="Arial" pitchFamily="34" charset="0"/>
              </a:rPr>
              <a:t> and Techniques Pursuant to Continuation Period (CTBT-PTS-INF.366, 11 January 2001</a:t>
            </a:r>
            <a:r>
              <a:rPr lang="en-AU" sz="2000" dirty="0" smtClean="0">
                <a:latin typeface="Arial" pitchFamily="34" charset="0"/>
                <a:cs typeface="Arial" pitchFamily="34" charset="0"/>
              </a:rPr>
              <a:t>)</a:t>
            </a:r>
          </a:p>
          <a:p>
            <a:pPr lvl="0" algn="just">
              <a:buFont typeface="Arial" pitchFamily="34" charset="0"/>
              <a:buChar char="•"/>
            </a:pPr>
            <a:r>
              <a:rPr lang="en-GB" sz="2000" dirty="0" smtClean="0">
                <a:latin typeface="Arial" pitchFamily="34" charset="0"/>
                <a:cs typeface="Arial" pitchFamily="34" charset="0"/>
              </a:rPr>
              <a:t>Reports </a:t>
            </a:r>
            <a:r>
              <a:rPr lang="en-GB" sz="2000" dirty="0" smtClean="0">
                <a:latin typeface="Arial" pitchFamily="34" charset="0"/>
                <a:cs typeface="Arial" pitchFamily="34" charset="0"/>
              </a:rPr>
              <a:t>of OSI </a:t>
            </a:r>
            <a:r>
              <a:rPr lang="en-GB" sz="2000" dirty="0" smtClean="0">
                <a:latin typeface="Arial" pitchFamily="34" charset="0"/>
                <a:cs typeface="Arial" pitchFamily="34" charset="0"/>
              </a:rPr>
              <a:t>Workshop</a:t>
            </a:r>
          </a:p>
          <a:p>
            <a:pPr algn="just">
              <a:buFont typeface="Arial" pitchFamily="34" charset="0"/>
              <a:buChar char="•"/>
            </a:pPr>
            <a:r>
              <a:rPr lang="en-AU" sz="2000" dirty="0" smtClean="0">
                <a:latin typeface="Arial" pitchFamily="34" charset="0"/>
                <a:cs typeface="Arial" pitchFamily="34" charset="0"/>
              </a:rPr>
              <a:t>Report of On-Site Inspection Workshop 23: Further Development of the OSI Equipment List (CTBT/WS/OSI-23/1, 20 February 2017)</a:t>
            </a:r>
            <a:endParaRPr lang="en-US" sz="2000" dirty="0" smtClean="0">
              <a:latin typeface="Arial" pitchFamily="34" charset="0"/>
              <a:cs typeface="Arial" pitchFamily="34" charset="0"/>
            </a:endParaRPr>
          </a:p>
          <a:p>
            <a:pPr lvl="0" algn="just"/>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14365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1440</Words>
  <Application>Microsoft Office PowerPoint</Application>
  <PresentationFormat>Custom</PresentationFormat>
  <Paragraphs>74</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Afegbua</cp:lastModifiedBy>
  <cp:revision>51</cp:revision>
  <dcterms:created xsi:type="dcterms:W3CDTF">2023-04-18T13:25:54Z</dcterms:created>
  <dcterms:modified xsi:type="dcterms:W3CDTF">2023-06-09T19:54:29Z</dcterms:modified>
</cp:coreProperties>
</file>