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9" r:id="rId7"/>
    <p:sldId id="270" r:id="rId8"/>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CAE2"/>
    <a:srgbClr val="53C6E6"/>
    <a:srgbClr val="C1E4F0"/>
    <a:srgbClr val="2F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15" autoAdjust="0"/>
    <p:restoredTop sz="95463" autoAdjust="0"/>
  </p:normalViewPr>
  <p:slideViewPr>
    <p:cSldViewPr snapToGrid="0">
      <p:cViewPr>
        <p:scale>
          <a:sx n="66" d="100"/>
          <a:sy n="66" d="100"/>
        </p:scale>
        <p:origin x="1073"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35479" y="278271"/>
            <a:ext cx="7739761" cy="1631216"/>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Use of Remotely Controlled Platforms for On-Site Inspection Near Surface Surveys</a:t>
            </a: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 Aled </a:t>
            </a:r>
            <a:r>
              <a:rPr lang="en-US" dirty="0">
                <a:solidFill>
                  <a:schemeClr val="bg1"/>
                </a:solidFill>
                <a:latin typeface="Arial" panose="020B0604020202020204" pitchFamily="34" charset="0"/>
                <a:cs typeface="Arial" panose="020B0604020202020204" pitchFamily="34" charset="0"/>
              </a:rPr>
              <a:t>Rowlands</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a:t>
            </a:r>
            <a:r>
              <a:rPr lang="it-IT" dirty="0">
                <a:solidFill>
                  <a:schemeClr val="bg1"/>
                </a:solidFill>
                <a:latin typeface="Arial" panose="020B0604020202020204" pitchFamily="34" charset="0"/>
                <a:cs typeface="Arial" panose="020B0604020202020204" pitchFamily="34" charset="0"/>
              </a:rPr>
              <a:t>Luis R. Gaya-Pique</a:t>
            </a:r>
            <a:r>
              <a:rPr lang="en-US" baseline="30000" dirty="0">
                <a:solidFill>
                  <a:schemeClr val="bg1"/>
                </a:solidFill>
                <a:latin typeface="Arial" panose="020B0604020202020204" pitchFamily="34" charset="0"/>
                <a:cs typeface="Arial" panose="020B0604020202020204" pitchFamily="34" charset="0"/>
              </a:rPr>
              <a:t>1</a:t>
            </a:r>
            <a:r>
              <a:rPr lang="it-IT" dirty="0">
                <a:solidFill>
                  <a:schemeClr val="bg1"/>
                </a:solidFill>
                <a:latin typeface="Arial" panose="020B0604020202020204" pitchFamily="34" charset="0"/>
                <a:cs typeface="Arial" panose="020B0604020202020204" pitchFamily="34" charset="0"/>
              </a:rPr>
              <a:t>, Massimo Chiappini</a:t>
            </a:r>
            <a:r>
              <a:rPr lang="en-US" baseline="30000" dirty="0">
                <a:solidFill>
                  <a:schemeClr val="bg1"/>
                </a:solidFill>
                <a:latin typeface="Arial" panose="020B0604020202020204" pitchFamily="34" charset="0"/>
                <a:cs typeface="Arial" panose="020B0604020202020204" pitchFamily="34" charset="0"/>
              </a:rPr>
              <a:t>2</a:t>
            </a:r>
            <a:r>
              <a:rPr lang="it-IT" dirty="0">
                <a:solidFill>
                  <a:schemeClr val="bg1"/>
                </a:solidFill>
                <a:latin typeface="Arial" panose="020B0604020202020204" pitchFamily="34" charset="0"/>
                <a:cs typeface="Arial" panose="020B0604020202020204" pitchFamily="34" charset="0"/>
              </a:rPr>
              <a:t>, Roberto Carluccio</a:t>
            </a:r>
            <a:r>
              <a:rPr lang="en-US" baseline="30000" dirty="0">
                <a:solidFill>
                  <a:schemeClr val="bg1"/>
                </a:solidFill>
                <a:latin typeface="Arial" panose="020B0604020202020204" pitchFamily="34" charset="0"/>
                <a:cs typeface="Arial" panose="020B0604020202020204" pitchFamily="34" charset="0"/>
              </a:rPr>
              <a:t> 2</a:t>
            </a:r>
            <a:r>
              <a:rPr lang="it-IT" dirty="0">
                <a:solidFill>
                  <a:schemeClr val="bg1"/>
                </a:solidFill>
                <a:latin typeface="Arial" panose="020B0604020202020204" pitchFamily="34" charset="0"/>
                <a:cs typeface="Arial" panose="020B0604020202020204" pitchFamily="34" charset="0"/>
              </a:rPr>
              <a:t>, Stefano Chiappini</a:t>
            </a:r>
            <a:r>
              <a:rPr lang="en-US" baseline="30000" dirty="0">
                <a:solidFill>
                  <a:schemeClr val="bg1"/>
                </a:solidFill>
                <a:latin typeface="Arial" panose="020B0604020202020204" pitchFamily="34" charset="0"/>
                <a:cs typeface="Arial" panose="020B0604020202020204" pitchFamily="34" charset="0"/>
              </a:rPr>
              <a:t> 2</a:t>
            </a:r>
            <a:r>
              <a:rPr lang="it-IT" dirty="0">
                <a:solidFill>
                  <a:schemeClr val="bg1"/>
                </a:solidFill>
                <a:latin typeface="Arial" panose="020B0604020202020204" pitchFamily="34" charset="0"/>
                <a:cs typeface="Arial" panose="020B0604020202020204" pitchFamily="34" charset="0"/>
              </a:rPr>
              <a:t>, Iacopo Nicolosi</a:t>
            </a:r>
            <a:r>
              <a:rPr lang="en-US" baseline="30000" dirty="0">
                <a:solidFill>
                  <a:schemeClr val="bg1"/>
                </a:solidFill>
                <a:latin typeface="Arial" panose="020B0604020202020204" pitchFamily="34" charset="0"/>
                <a:cs typeface="Arial" panose="020B0604020202020204" pitchFamily="34" charset="0"/>
              </a:rPr>
              <a:t> 2</a:t>
            </a:r>
            <a:r>
              <a:rPr lang="it-IT" dirty="0">
                <a:solidFill>
                  <a:schemeClr val="bg1"/>
                </a:solidFill>
                <a:latin typeface="Arial" panose="020B0604020202020204" pitchFamily="34" charset="0"/>
                <a:cs typeface="Arial" panose="020B0604020202020204" pitchFamily="34" charset="0"/>
              </a:rPr>
              <a:t>, Peter Labak</a:t>
            </a:r>
            <a:r>
              <a:rPr lang="en-US" baseline="30000" dirty="0">
                <a:solidFill>
                  <a:schemeClr val="bg1"/>
                </a:solidFill>
                <a:latin typeface="Arial" panose="020B0604020202020204" pitchFamily="34" charset="0"/>
                <a:cs typeface="Arial" panose="020B0604020202020204" pitchFamily="34" charset="0"/>
              </a:rPr>
              <a:t>1</a:t>
            </a:r>
            <a:endParaRPr lang="it-IT" dirty="0">
              <a:solidFill>
                <a:schemeClr val="bg1"/>
              </a:solidFill>
              <a:latin typeface="Arial" panose="020B0604020202020204" pitchFamily="34" charset="0"/>
              <a:cs typeface="Arial" panose="020B0604020202020204" pitchFamily="34" charset="0"/>
            </a:endParaRPr>
          </a:p>
          <a:p>
            <a:pPr algn="ctr"/>
            <a:r>
              <a:rPr lang="it-IT" sz="1400" b="0" i="0" dirty="0">
                <a:solidFill>
                  <a:schemeClr val="bg1"/>
                </a:solidFill>
                <a:effectLst/>
                <a:latin typeface="Arial" panose="020B0604020202020204" pitchFamily="34" charset="0"/>
                <a:cs typeface="Arial" panose="020B0604020202020204" pitchFamily="34" charset="0"/>
              </a:rPr>
              <a:t> 1. CTBTO, 2. Istituto Nazionale di Geofisica e Vulcanologia</a:t>
            </a:r>
            <a:endParaRPr lang="it-IT" sz="1400" dirty="0">
              <a:solidFill>
                <a:schemeClr val="bg1"/>
              </a:solidFill>
              <a:latin typeface="Arial" panose="020B0604020202020204" pitchFamily="34" charset="0"/>
              <a:cs typeface="Arial" panose="020B0604020202020204" pitchFamily="34" charset="0"/>
            </a:endParaRPr>
          </a:p>
          <a:p>
            <a:pPr algn="ctr"/>
            <a:endParaRPr lang="en-AT"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78496"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As part of the OSI Programme of Work, a project is on-going to understand the relative merits of remotely controlled platforms (RCP) in an on-site inspection </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P3.3-308</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A series of dedicated field tests have been performed focussing on command and control of platforms, operational support tasks and inspection related data gathering tasks. </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For a demonstration using a near-surface platform and a magnetic sensor in Italy, the target object was clearly detected at a ground clearance of 10m</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For the example provided, it was concluded that the remotely controlled platform offered an efficient alternative to the conduct of ground magnetic surveys – faster &amp; safer</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en-GB" sz="1800" dirty="0">
                <a:solidFill>
                  <a:schemeClr val="bg1"/>
                </a:solidFill>
                <a:latin typeface="Arial" panose="020B0604020202020204" pitchFamily="34" charset="0"/>
                <a:cs typeface="Arial" panose="020B0604020202020204" pitchFamily="34" charset="0"/>
              </a:rPr>
              <a:t>Background to the use of Remotely Controlled Platforms for On-Site Inspection Near Surface Surveys </a:t>
            </a:r>
            <a:endParaRPr lang="en-AT" sz="480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4F70FF3-93FA-1A43-A1BD-D7C99C211082}"/>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P3.3-308</a:t>
            </a:r>
            <a:endParaRPr lang="en-A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8F788F1-C9EF-D836-9D89-F9B26117A569}"/>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4E25CF-28E6-C858-5524-F647788A5CBB}"/>
              </a:ext>
            </a:extLst>
          </p:cNvPr>
          <p:cNvSpPr txBox="1"/>
          <p:nvPr/>
        </p:nvSpPr>
        <p:spPr>
          <a:xfrm>
            <a:off x="418623" y="1372341"/>
            <a:ext cx="4808697" cy="5001369"/>
          </a:xfrm>
          <a:prstGeom prst="rect">
            <a:avLst/>
          </a:prstGeom>
          <a:noFill/>
        </p:spPr>
        <p:txBody>
          <a:bodyPr wrap="square" rtlCol="0">
            <a:spAutoFit/>
          </a:bodyPr>
          <a:lstStyle/>
          <a:p>
            <a:pPr>
              <a:spcBef>
                <a:spcPts val="600"/>
              </a:spcBef>
              <a:spcAft>
                <a:spcPts val="600"/>
              </a:spcAft>
            </a:pPr>
            <a:r>
              <a:rPr lang="en-GB" sz="1600" dirty="0"/>
              <a:t>A desk study conducted within the framework of the OSI action plan for 2016-2019 identified a spectrum of advantages and limitations associated with remotely controlled platforms in an OSI context. It concluded that such platforms do not offer a panacea to OSI operations, but they do offer the potential of enabling the inspection team to perform more safely and efficiently, while also respecting the rights of the inspected State Party. It offered three potential routes for further investigation:</a:t>
            </a:r>
          </a:p>
          <a:p>
            <a:pPr lvl="1">
              <a:spcBef>
                <a:spcPts val="600"/>
              </a:spcBef>
              <a:spcAft>
                <a:spcPts val="600"/>
              </a:spcAft>
            </a:pPr>
            <a:r>
              <a:rPr lang="en-GB" sz="1600" dirty="0"/>
              <a:t>• Maintain technological awareness;</a:t>
            </a:r>
          </a:p>
          <a:p>
            <a:pPr lvl="1">
              <a:spcBef>
                <a:spcPts val="600"/>
              </a:spcBef>
              <a:spcAft>
                <a:spcPts val="600"/>
              </a:spcAft>
            </a:pPr>
            <a:r>
              <a:rPr lang="en-GB" sz="1600" dirty="0"/>
              <a:t>• Assess the impact of regulatory requirements and general operational limitations;</a:t>
            </a:r>
          </a:p>
          <a:p>
            <a:pPr lvl="1">
              <a:spcBef>
                <a:spcPts val="600"/>
              </a:spcBef>
              <a:spcAft>
                <a:spcPts val="600"/>
              </a:spcAft>
            </a:pPr>
            <a:r>
              <a:rPr lang="en-GB" sz="1600" dirty="0"/>
              <a:t>• Perform a series of comparative practical demonstrations involving a range of different platforms and sensors as may be relevant for OSIs.</a:t>
            </a:r>
          </a:p>
          <a:p>
            <a:endParaRPr lang="en-GB" sz="1600" dirty="0"/>
          </a:p>
        </p:txBody>
      </p:sp>
      <p:sp>
        <p:nvSpPr>
          <p:cNvPr id="30" name="TextBox 29">
            <a:extLst>
              <a:ext uri="{FF2B5EF4-FFF2-40B4-BE49-F238E27FC236}">
                <a16:creationId xmlns:a16="http://schemas.microsoft.com/office/drawing/2014/main" id="{3E67B006-443F-4C42-9A94-FE5CFDD44A17}"/>
              </a:ext>
            </a:extLst>
          </p:cNvPr>
          <p:cNvSpPr txBox="1"/>
          <p:nvPr/>
        </p:nvSpPr>
        <p:spPr>
          <a:xfrm>
            <a:off x="5949751" y="1373893"/>
            <a:ext cx="3466253" cy="4585871"/>
          </a:xfrm>
          <a:prstGeom prst="rect">
            <a:avLst/>
          </a:prstGeom>
          <a:noFill/>
        </p:spPr>
        <p:txBody>
          <a:bodyPr wrap="square">
            <a:spAutoFit/>
          </a:bodyPr>
          <a:lstStyle/>
          <a:p>
            <a:pPr>
              <a:spcBef>
                <a:spcPts val="600"/>
              </a:spcBef>
              <a:spcAft>
                <a:spcPts val="600"/>
              </a:spcAft>
            </a:pPr>
            <a:r>
              <a:rPr lang="en-GB" sz="1600" dirty="0"/>
              <a:t>In the current OSI Programme of Work for 2022-2023, a further project has been initiated with the aim of delivering a technical report that outlines the findings of two key components:</a:t>
            </a:r>
          </a:p>
          <a:p>
            <a:pPr lvl="1">
              <a:spcBef>
                <a:spcPts val="600"/>
              </a:spcBef>
              <a:spcAft>
                <a:spcPts val="600"/>
              </a:spcAft>
            </a:pPr>
            <a:r>
              <a:rPr lang="en-GB" sz="1600" dirty="0"/>
              <a:t>• The advantages and limitations of deploying unmanned platforms (or remotely controlled platforms, RCP) in an OSI for support purposes as well as a platform for OSI relevant sensors, and</a:t>
            </a:r>
          </a:p>
          <a:p>
            <a:pPr lvl="1">
              <a:spcBef>
                <a:spcPts val="600"/>
              </a:spcBef>
              <a:spcAft>
                <a:spcPts val="600"/>
              </a:spcAft>
            </a:pPr>
            <a:r>
              <a:rPr lang="en-GB" sz="1600" dirty="0"/>
              <a:t>• The review of current legal aspects associated with the operation of such systems within the remit of the CTBT including their use in different jurisdictions.</a:t>
            </a:r>
          </a:p>
        </p:txBody>
      </p:sp>
      <p:cxnSp>
        <p:nvCxnSpPr>
          <p:cNvPr id="3" name="Straight Connector 2">
            <a:extLst>
              <a:ext uri="{FF2B5EF4-FFF2-40B4-BE49-F238E27FC236}">
                <a16:creationId xmlns:a16="http://schemas.microsoft.com/office/drawing/2014/main" id="{A376DD4B-AF5B-065D-83D4-08FECF37EB1A}"/>
              </a:ext>
            </a:extLst>
          </p:cNvPr>
          <p:cNvCxnSpPr>
            <a:cxnSpLocks/>
          </p:cNvCxnSpPr>
          <p:nvPr/>
        </p:nvCxnSpPr>
        <p:spPr>
          <a:xfrm>
            <a:off x="5593080" y="1404630"/>
            <a:ext cx="0" cy="4555134"/>
          </a:xfrm>
          <a:prstGeom prst="line">
            <a:avLst/>
          </a:prstGeom>
          <a:ln w="101600" cap="rnd">
            <a:solidFill>
              <a:srgbClr val="5BC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P3.3-308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28738B-10CB-E59E-1985-75521E675DDC}"/>
              </a:ext>
            </a:extLst>
          </p:cNvPr>
          <p:cNvSpPr txBox="1"/>
          <p:nvPr/>
        </p:nvSpPr>
        <p:spPr>
          <a:xfrm>
            <a:off x="129210" y="1228265"/>
            <a:ext cx="1916914" cy="584775"/>
          </a:xfrm>
          <a:prstGeom prst="rect">
            <a:avLst/>
          </a:prstGeom>
          <a:noFill/>
        </p:spPr>
        <p:txBody>
          <a:bodyPr wrap="square" rtlCol="0">
            <a:spAutoFit/>
          </a:bodyPr>
          <a:lstStyle/>
          <a:p>
            <a:r>
              <a:rPr lang="en-US" sz="1600" dirty="0"/>
              <a:t>The objectives of this poster are to:</a:t>
            </a:r>
            <a:endParaRPr lang="en-GB" sz="1600" dirty="0"/>
          </a:p>
        </p:txBody>
      </p:sp>
      <p:sp>
        <p:nvSpPr>
          <p:cNvPr id="24" name="TextBox 23">
            <a:extLst>
              <a:ext uri="{FF2B5EF4-FFF2-40B4-BE49-F238E27FC236}">
                <a16:creationId xmlns:a16="http://schemas.microsoft.com/office/drawing/2014/main" id="{76C0F5AF-1BF7-D80C-7A1D-3B8AF5B5477A}"/>
              </a:ext>
            </a:extLst>
          </p:cNvPr>
          <p:cNvSpPr txBox="1"/>
          <p:nvPr/>
        </p:nvSpPr>
        <p:spPr>
          <a:xfrm>
            <a:off x="1676674" y="2097699"/>
            <a:ext cx="4937761" cy="830997"/>
          </a:xfrm>
          <a:prstGeom prst="rect">
            <a:avLst/>
          </a:prstGeom>
          <a:noFill/>
        </p:spPr>
        <p:txBody>
          <a:bodyPr wrap="square">
            <a:spAutoFit/>
          </a:bodyPr>
          <a:lstStyle/>
          <a:p>
            <a:r>
              <a:rPr lang="en-GB" sz="1600" dirty="0"/>
              <a:t>Introduce work being done to understand the relative merits of remotely controlled platforms in an on-site inspection  </a:t>
            </a:r>
          </a:p>
        </p:txBody>
      </p:sp>
      <p:sp>
        <p:nvSpPr>
          <p:cNvPr id="25" name="TextBox 24">
            <a:extLst>
              <a:ext uri="{FF2B5EF4-FFF2-40B4-BE49-F238E27FC236}">
                <a16:creationId xmlns:a16="http://schemas.microsoft.com/office/drawing/2014/main" id="{EEBF671A-FD25-5593-3824-02903F27AC2F}"/>
              </a:ext>
            </a:extLst>
          </p:cNvPr>
          <p:cNvSpPr txBox="1"/>
          <p:nvPr/>
        </p:nvSpPr>
        <p:spPr>
          <a:xfrm>
            <a:off x="2793086" y="3553094"/>
            <a:ext cx="6860200" cy="830997"/>
          </a:xfrm>
          <a:prstGeom prst="rect">
            <a:avLst/>
          </a:prstGeom>
          <a:noFill/>
        </p:spPr>
        <p:txBody>
          <a:bodyPr wrap="square">
            <a:spAutoFit/>
          </a:bodyPr>
          <a:lstStyle/>
          <a:p>
            <a:r>
              <a:rPr lang="en-US" sz="1600" dirty="0"/>
              <a:t>Provide</a:t>
            </a:r>
            <a:r>
              <a:rPr lang="en-GB" sz="1600" dirty="0"/>
              <a:t> a case study of a demonstration on the use of a remotely controlled platform, performed in collaboration with </a:t>
            </a:r>
            <a:r>
              <a:rPr lang="it-IT" sz="1600" dirty="0"/>
              <a:t>Istituto Nazionale di Geofisica e Vulcanologia (</a:t>
            </a:r>
            <a:r>
              <a:rPr lang="en-GB" sz="1600" dirty="0"/>
              <a:t>INGV), Italy</a:t>
            </a:r>
          </a:p>
        </p:txBody>
      </p:sp>
      <p:sp>
        <p:nvSpPr>
          <p:cNvPr id="26" name="TextBox 25">
            <a:extLst>
              <a:ext uri="{FF2B5EF4-FFF2-40B4-BE49-F238E27FC236}">
                <a16:creationId xmlns:a16="http://schemas.microsoft.com/office/drawing/2014/main" id="{2ABF220D-41B1-0520-4202-571DCEA95428}"/>
              </a:ext>
            </a:extLst>
          </p:cNvPr>
          <p:cNvSpPr txBox="1"/>
          <p:nvPr/>
        </p:nvSpPr>
        <p:spPr>
          <a:xfrm>
            <a:off x="3994518" y="5047443"/>
            <a:ext cx="5415700" cy="830997"/>
          </a:xfrm>
          <a:prstGeom prst="rect">
            <a:avLst/>
          </a:prstGeom>
          <a:noFill/>
        </p:spPr>
        <p:txBody>
          <a:bodyPr wrap="square">
            <a:spAutoFit/>
          </a:bodyPr>
          <a:lstStyle/>
          <a:p>
            <a:r>
              <a:rPr lang="en-GB" sz="1600" dirty="0"/>
              <a:t>Highlight the fact that near-surface platforms can operate at a ground clearance similar to what an inspector carrying the same sensor would</a:t>
            </a:r>
          </a:p>
        </p:txBody>
      </p:sp>
      <p:cxnSp>
        <p:nvCxnSpPr>
          <p:cNvPr id="10" name="Connector: Elbow 9">
            <a:extLst>
              <a:ext uri="{FF2B5EF4-FFF2-40B4-BE49-F238E27FC236}">
                <a16:creationId xmlns:a16="http://schemas.microsoft.com/office/drawing/2014/main" id="{E7531223-E1EB-096C-5CCA-99E01B43CD0C}"/>
              </a:ext>
            </a:extLst>
          </p:cNvPr>
          <p:cNvCxnSpPr>
            <a:cxnSpLocks/>
            <a:stCxn id="6" idx="2"/>
            <a:endCxn id="24" idx="1"/>
          </p:cNvCxnSpPr>
          <p:nvPr/>
        </p:nvCxnSpPr>
        <p:spPr>
          <a:xfrm rot="16200000" flipH="1">
            <a:off x="1032091" y="1868615"/>
            <a:ext cx="700158" cy="589007"/>
          </a:xfrm>
          <a:prstGeom prst="bentConnector2">
            <a:avLst/>
          </a:prstGeom>
          <a:ln w="101600" cap="rnd">
            <a:solidFill>
              <a:srgbClr val="53C6E6"/>
            </a:solidFill>
            <a:round/>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B42A71A-1968-84FC-8837-148112B03845}"/>
              </a:ext>
            </a:extLst>
          </p:cNvPr>
          <p:cNvCxnSpPr>
            <a:cxnSpLocks/>
            <a:stCxn id="6" idx="2"/>
            <a:endCxn id="25" idx="1"/>
          </p:cNvCxnSpPr>
          <p:nvPr/>
        </p:nvCxnSpPr>
        <p:spPr>
          <a:xfrm rot="16200000" flipH="1">
            <a:off x="862600" y="2038106"/>
            <a:ext cx="2155553" cy="1705419"/>
          </a:xfrm>
          <a:prstGeom prst="bentConnector2">
            <a:avLst/>
          </a:prstGeom>
          <a:ln w="101600" cap="rnd">
            <a:solidFill>
              <a:srgbClr val="53C6E6"/>
            </a:solidFill>
            <a:roun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D533EBA-7D98-A663-3C49-8BB54EF90DFE}"/>
              </a:ext>
            </a:extLst>
          </p:cNvPr>
          <p:cNvCxnSpPr>
            <a:cxnSpLocks/>
            <a:stCxn id="6" idx="2"/>
            <a:endCxn id="26" idx="1"/>
          </p:cNvCxnSpPr>
          <p:nvPr/>
        </p:nvCxnSpPr>
        <p:spPr>
          <a:xfrm rot="16200000" flipH="1">
            <a:off x="716141" y="2184565"/>
            <a:ext cx="3649902" cy="2906851"/>
          </a:xfrm>
          <a:prstGeom prst="bentConnector2">
            <a:avLst/>
          </a:prstGeom>
          <a:ln w="101600" cap="rnd">
            <a:solidFill>
              <a:srgbClr val="53C6E6"/>
            </a:solidFill>
            <a:round/>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7BB451D-45AA-3CD8-6F72-2E99106D8540}"/>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p>
          <a:p>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a:t>
            </a:r>
          </a:p>
          <a:p>
            <a:endParaRPr lang="en-US" sz="1800"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9802A91-1187-D1EF-BA0F-2790A9A6FC8E}"/>
              </a:ext>
            </a:extLst>
          </p:cNvPr>
          <p:cNvSpPr txBox="1"/>
          <p:nvPr/>
        </p:nvSpPr>
        <p:spPr>
          <a:xfrm>
            <a:off x="5266533" y="1576426"/>
            <a:ext cx="5306378" cy="4031873"/>
          </a:xfrm>
          <a:prstGeom prst="rect">
            <a:avLst/>
          </a:prstGeom>
          <a:noFill/>
        </p:spPr>
        <p:txBody>
          <a:bodyPr wrap="square" rtlCol="0">
            <a:spAutoFit/>
          </a:bodyPr>
          <a:lstStyle/>
          <a:p>
            <a:pPr>
              <a:spcBef>
                <a:spcPts val="600"/>
              </a:spcBef>
              <a:spcAft>
                <a:spcPts val="600"/>
              </a:spcAft>
            </a:pPr>
            <a:r>
              <a:rPr lang="en-GB" sz="1600" dirty="0"/>
              <a:t>The following field demonstrations were initially planned to be conducted:</a:t>
            </a:r>
          </a:p>
          <a:p>
            <a:pPr lvl="1">
              <a:spcBef>
                <a:spcPts val="600"/>
              </a:spcBef>
              <a:spcAft>
                <a:spcPts val="600"/>
              </a:spcAft>
            </a:pPr>
            <a:r>
              <a:rPr lang="en-GB" sz="1600" dirty="0"/>
              <a:t>• Unmanned ground based and near-surface for H&amp;S assessment;</a:t>
            </a:r>
          </a:p>
          <a:p>
            <a:pPr lvl="1">
              <a:spcBef>
                <a:spcPts val="600"/>
              </a:spcBef>
              <a:spcAft>
                <a:spcPts val="600"/>
              </a:spcAft>
            </a:pPr>
            <a:r>
              <a:rPr lang="en-GB" sz="1600" dirty="0"/>
              <a:t>• Unmanned ground based for:</a:t>
            </a:r>
          </a:p>
          <a:p>
            <a:pPr lvl="2">
              <a:spcBef>
                <a:spcPts val="600"/>
              </a:spcBef>
              <a:spcAft>
                <a:spcPts val="600"/>
              </a:spcAft>
            </a:pPr>
            <a:r>
              <a:rPr lang="en-GB" sz="1600" dirty="0"/>
              <a:t>− low resolution energy resolution analysis;</a:t>
            </a:r>
          </a:p>
          <a:p>
            <a:pPr lvl="2">
              <a:spcBef>
                <a:spcPts val="600"/>
              </a:spcBef>
              <a:spcAft>
                <a:spcPts val="600"/>
              </a:spcAft>
            </a:pPr>
            <a:r>
              <a:rPr lang="en-GB" sz="1600" dirty="0"/>
              <a:t>− geophysical site characterization;</a:t>
            </a:r>
          </a:p>
          <a:p>
            <a:pPr lvl="1">
              <a:spcBef>
                <a:spcPts val="600"/>
              </a:spcBef>
              <a:spcAft>
                <a:spcPts val="600"/>
              </a:spcAft>
            </a:pPr>
            <a:r>
              <a:rPr lang="en-GB" sz="1600" dirty="0"/>
              <a:t>• Unmanned near-surface surveys for:</a:t>
            </a:r>
          </a:p>
          <a:p>
            <a:pPr lvl="2">
              <a:spcBef>
                <a:spcPts val="600"/>
              </a:spcBef>
              <a:spcAft>
                <a:spcPts val="600"/>
              </a:spcAft>
            </a:pPr>
            <a:r>
              <a:rPr lang="en-GB" sz="1600" dirty="0"/>
              <a:t>− optical imagery;</a:t>
            </a:r>
          </a:p>
          <a:p>
            <a:pPr lvl="2">
              <a:spcBef>
                <a:spcPts val="600"/>
              </a:spcBef>
              <a:spcAft>
                <a:spcPts val="600"/>
              </a:spcAft>
            </a:pPr>
            <a:r>
              <a:rPr lang="en-GB" sz="1600" dirty="0"/>
              <a:t>− low resolution energy resolution analysis;</a:t>
            </a:r>
          </a:p>
          <a:p>
            <a:pPr lvl="2">
              <a:spcBef>
                <a:spcPts val="600"/>
              </a:spcBef>
              <a:spcAft>
                <a:spcPts val="600"/>
              </a:spcAft>
            </a:pPr>
            <a:r>
              <a:rPr lang="en-GB" sz="1600" dirty="0"/>
              <a:t>− magnetic field mapping.</a:t>
            </a:r>
          </a:p>
        </p:txBody>
      </p:sp>
      <p:sp>
        <p:nvSpPr>
          <p:cNvPr id="4" name="TextBox 3">
            <a:extLst>
              <a:ext uri="{FF2B5EF4-FFF2-40B4-BE49-F238E27FC236}">
                <a16:creationId xmlns:a16="http://schemas.microsoft.com/office/drawing/2014/main" id="{47D1138A-6B0B-CFE6-DAB1-25B8EB7C82BC}"/>
              </a:ext>
            </a:extLst>
          </p:cNvPr>
          <p:cNvSpPr txBox="1"/>
          <p:nvPr/>
        </p:nvSpPr>
        <p:spPr>
          <a:xfrm>
            <a:off x="520177" y="1576426"/>
            <a:ext cx="3233943" cy="4431983"/>
          </a:xfrm>
          <a:prstGeom prst="rect">
            <a:avLst/>
          </a:prstGeom>
          <a:noFill/>
        </p:spPr>
        <p:txBody>
          <a:bodyPr wrap="square" rtlCol="0">
            <a:spAutoFit/>
          </a:bodyPr>
          <a:lstStyle/>
          <a:p>
            <a:pPr>
              <a:spcBef>
                <a:spcPts val="600"/>
              </a:spcBef>
              <a:spcAft>
                <a:spcPts val="600"/>
              </a:spcAft>
            </a:pPr>
            <a:r>
              <a:rPr lang="en-GB" sz="1600" dirty="0"/>
              <a:t>Through the use of ground based and near surface unmanned commercial off the shelf as well as research on experimental platforms, a series of dedicated field demonstrations have been performed focussing on command and control of platforms, operational support tasks and inspection related data gathering tasks. </a:t>
            </a:r>
          </a:p>
          <a:p>
            <a:pPr>
              <a:spcBef>
                <a:spcPts val="600"/>
              </a:spcBef>
              <a:spcAft>
                <a:spcPts val="600"/>
              </a:spcAft>
            </a:pPr>
            <a:r>
              <a:rPr lang="en-GB" sz="1600" dirty="0"/>
              <a:t>The aim has been to engage with commercial operators and States Signatories to perform demonstrations in different settings to gain as clearer picture as possible of the strengths and limitations of such platforms.</a:t>
            </a:r>
          </a:p>
        </p:txBody>
      </p:sp>
      <p:sp>
        <p:nvSpPr>
          <p:cNvPr id="7" name="Title 1">
            <a:extLst>
              <a:ext uri="{FF2B5EF4-FFF2-40B4-BE49-F238E27FC236}">
                <a16:creationId xmlns:a16="http://schemas.microsoft.com/office/drawing/2014/main" id="{D6C78128-2918-5944-39DE-9C1B487FB8BE}"/>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P3.3-308</a:t>
            </a:r>
            <a:endParaRPr lang="en-AT" sz="2400" b="1" dirty="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C8B32F5-6D0B-3BB3-6ECD-622142CD87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ADF113F-6E36-451C-DD82-F544F6306FC8}"/>
              </a:ext>
            </a:extLst>
          </p:cNvPr>
          <p:cNvCxnSpPr/>
          <p:nvPr/>
        </p:nvCxnSpPr>
        <p:spPr>
          <a:xfrm>
            <a:off x="4683760" y="1576426"/>
            <a:ext cx="0" cy="4267200"/>
          </a:xfrm>
          <a:prstGeom prst="line">
            <a:avLst/>
          </a:prstGeom>
          <a:ln w="101600" cap="rnd">
            <a:solidFill>
              <a:srgbClr val="5BCAE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a:t>
            </a:r>
          </a:p>
          <a:p>
            <a:r>
              <a:rPr lang="en-US" sz="1800" dirty="0">
                <a:solidFill>
                  <a:schemeClr val="bg1"/>
                </a:solidFill>
                <a:latin typeface="Arial" panose="020B0604020202020204" pitchFamily="34" charset="0"/>
                <a:cs typeface="Arial" panose="020B0604020202020204" pitchFamily="34" charset="0"/>
              </a:rPr>
              <a:t>Demonstration of a magnetic sensor on a near-surface platform</a:t>
            </a: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P3.3-308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6817CF6-6F43-6663-FB1B-E5993ECD6083}"/>
              </a:ext>
            </a:extLst>
          </p:cNvPr>
          <p:cNvPicPr>
            <a:picLocks noChangeAspect="1"/>
          </p:cNvPicPr>
          <p:nvPr/>
        </p:nvPicPr>
        <p:blipFill>
          <a:blip r:embed="rId2"/>
          <a:stretch>
            <a:fillRect/>
          </a:stretch>
        </p:blipFill>
        <p:spPr>
          <a:xfrm>
            <a:off x="3644480" y="4296491"/>
            <a:ext cx="4027638" cy="2460861"/>
          </a:xfrm>
          <a:prstGeom prst="rect">
            <a:avLst/>
          </a:prstGeom>
        </p:spPr>
      </p:pic>
      <p:pic>
        <p:nvPicPr>
          <p:cNvPr id="10" name="Picture 9">
            <a:extLst>
              <a:ext uri="{FF2B5EF4-FFF2-40B4-BE49-F238E27FC236}">
                <a16:creationId xmlns:a16="http://schemas.microsoft.com/office/drawing/2014/main" id="{C3000C45-0734-271D-439B-5C7C521FA625}"/>
              </a:ext>
            </a:extLst>
          </p:cNvPr>
          <p:cNvPicPr>
            <a:picLocks noChangeAspect="1"/>
          </p:cNvPicPr>
          <p:nvPr/>
        </p:nvPicPr>
        <p:blipFill>
          <a:blip r:embed="rId3"/>
          <a:stretch>
            <a:fillRect/>
          </a:stretch>
        </p:blipFill>
        <p:spPr>
          <a:xfrm>
            <a:off x="7672118" y="1193868"/>
            <a:ext cx="2847795" cy="5631596"/>
          </a:xfrm>
          <a:prstGeom prst="rect">
            <a:avLst/>
          </a:prstGeom>
        </p:spPr>
      </p:pic>
      <p:sp>
        <p:nvSpPr>
          <p:cNvPr id="23" name="TextBox 22">
            <a:extLst>
              <a:ext uri="{FF2B5EF4-FFF2-40B4-BE49-F238E27FC236}">
                <a16:creationId xmlns:a16="http://schemas.microsoft.com/office/drawing/2014/main" id="{60256520-0603-A062-FE0F-BE0A1334EAB6}"/>
              </a:ext>
            </a:extLst>
          </p:cNvPr>
          <p:cNvSpPr txBox="1"/>
          <p:nvPr/>
        </p:nvSpPr>
        <p:spPr>
          <a:xfrm>
            <a:off x="176386" y="1260760"/>
            <a:ext cx="4629406" cy="2308324"/>
          </a:xfrm>
          <a:prstGeom prst="rect">
            <a:avLst/>
          </a:prstGeom>
          <a:noFill/>
        </p:spPr>
        <p:txBody>
          <a:bodyPr wrap="square">
            <a:spAutoFit/>
          </a:bodyPr>
          <a:lstStyle/>
          <a:p>
            <a:r>
              <a:rPr lang="en-GB" sz="1600" dirty="0">
                <a:latin typeface="Calibri" panose="020F0502020204030204" pitchFamily="34" charset="0"/>
                <a:cs typeface="Calibri" panose="020F0502020204030204" pitchFamily="34" charset="0"/>
              </a:rPr>
              <a:t>As part of the project a demonstration of a near-surface remotely controlled platform supporting a magnetic sensor was held in Italy in September 2022 in collaboration with </a:t>
            </a:r>
            <a:r>
              <a:rPr lang="it-IT" sz="1600" dirty="0">
                <a:latin typeface="Calibri" panose="020F0502020204030204" pitchFamily="34" charset="0"/>
                <a:cs typeface="Calibri" panose="020F0502020204030204" pitchFamily="34" charset="0"/>
              </a:rPr>
              <a:t>INGV.</a:t>
            </a:r>
            <a:endParaRPr lang="en-GB" sz="1600" dirty="0">
              <a:latin typeface="Calibri" panose="020F0502020204030204" pitchFamily="34" charset="0"/>
              <a:cs typeface="Calibri" panose="020F0502020204030204" pitchFamily="34" charset="0"/>
            </a:endParaRP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The event also served as a means of validating the results of a  project related to magnetic field forward modelling (</a:t>
            </a:r>
            <a:r>
              <a:rPr lang="en-US" sz="1600" dirty="0">
                <a:latin typeface="Calibri" panose="020F0502020204030204" pitchFamily="34" charset="0"/>
                <a:cs typeface="Calibri" panose="020F0502020204030204" pitchFamily="34" charset="0"/>
              </a:rPr>
              <a:t>f</a:t>
            </a:r>
            <a:r>
              <a:rPr lang="en-US" sz="1600" dirty="0"/>
              <a:t>or further details about this aspect of the case study see poster 3.3-310). </a:t>
            </a:r>
          </a:p>
        </p:txBody>
      </p:sp>
      <p:pic>
        <p:nvPicPr>
          <p:cNvPr id="5" name="Picture 4" descr="A person walking in a field&#10;&#10;Description automatically generated with medium confidence">
            <a:extLst>
              <a:ext uri="{FF2B5EF4-FFF2-40B4-BE49-F238E27FC236}">
                <a16:creationId xmlns:a16="http://schemas.microsoft.com/office/drawing/2014/main" id="{84933612-0C26-1EA1-2BB7-192DE21711C2}"/>
              </a:ext>
            </a:extLst>
          </p:cNvPr>
          <p:cNvPicPr>
            <a:picLocks noChangeAspect="1"/>
          </p:cNvPicPr>
          <p:nvPr/>
        </p:nvPicPr>
        <p:blipFill rotWithShape="1">
          <a:blip r:embed="rId4"/>
          <a:srcRect l="11326" r="35094" b="21997"/>
          <a:stretch/>
        </p:blipFill>
        <p:spPr>
          <a:xfrm>
            <a:off x="4805792" y="1245789"/>
            <a:ext cx="2818841" cy="2308324"/>
          </a:xfrm>
          <a:prstGeom prst="rect">
            <a:avLst/>
          </a:prstGeom>
        </p:spPr>
      </p:pic>
      <p:sp>
        <p:nvSpPr>
          <p:cNvPr id="22" name="Oval 21">
            <a:extLst>
              <a:ext uri="{FF2B5EF4-FFF2-40B4-BE49-F238E27FC236}">
                <a16:creationId xmlns:a16="http://schemas.microsoft.com/office/drawing/2014/main" id="{3AF5942A-EBBF-7912-AE4C-8BA524F8A0BE}"/>
              </a:ext>
            </a:extLst>
          </p:cNvPr>
          <p:cNvSpPr/>
          <p:nvPr/>
        </p:nvSpPr>
        <p:spPr>
          <a:xfrm>
            <a:off x="5965594" y="2438400"/>
            <a:ext cx="948286" cy="574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0773E6D-D217-9267-07AA-8FFA2FC05561}"/>
              </a:ext>
            </a:extLst>
          </p:cNvPr>
          <p:cNvSpPr txBox="1"/>
          <p:nvPr/>
        </p:nvSpPr>
        <p:spPr>
          <a:xfrm>
            <a:off x="172903" y="3669671"/>
            <a:ext cx="3390815" cy="2800767"/>
          </a:xfrm>
          <a:prstGeom prst="rect">
            <a:avLst/>
          </a:prstGeom>
          <a:noFill/>
        </p:spPr>
        <p:txBody>
          <a:bodyPr wrap="square">
            <a:spAutoFit/>
          </a:bodyPr>
          <a:lstStyle/>
          <a:p>
            <a:r>
              <a:rPr lang="en-US" sz="1600" dirty="0"/>
              <a:t>The demonstration involved the use of a </a:t>
            </a:r>
            <a:r>
              <a:rPr lang="en-GB" sz="1600" dirty="0"/>
              <a:t>a DJI M300 remotely controlled platform with a sensor payload comprising of a </a:t>
            </a:r>
            <a:r>
              <a:rPr lang="en-GB" sz="1600" dirty="0">
                <a:latin typeface="Calibri" panose="020F0502020204030204" pitchFamily="34" charset="0"/>
                <a:cs typeface="Calibri" panose="020F0502020204030204" pitchFamily="34" charset="0"/>
              </a:rPr>
              <a:t>Q-spin rubidium scalar magnetometer  housed within an aerodynamic bird developed at MARIS-INGV. </a:t>
            </a:r>
          </a:p>
          <a:p>
            <a:endParaRPr lang="en-GB" sz="1600" dirty="0">
              <a:latin typeface="Calibri" panose="020F0502020204030204" pitchFamily="34" charset="0"/>
              <a:cs typeface="Calibri" panose="020F0502020204030204" pitchFamily="34" charset="0"/>
            </a:endParaRPr>
          </a:p>
          <a:p>
            <a:r>
              <a:rPr lang="en-GB" sz="1600" dirty="0">
                <a:latin typeface="Calibri" panose="020F0502020204030204" pitchFamily="34" charset="0"/>
                <a:cs typeface="Calibri" panose="020F0502020204030204" pitchFamily="34" charset="0"/>
              </a:rPr>
              <a:t>The sensor was flown at different clearance heights over a target and the magnetic anomaly computed. </a:t>
            </a:r>
          </a:p>
        </p:txBody>
      </p:sp>
      <p:sp>
        <p:nvSpPr>
          <p:cNvPr id="12" name="TextBox 11">
            <a:extLst>
              <a:ext uri="{FF2B5EF4-FFF2-40B4-BE49-F238E27FC236}">
                <a16:creationId xmlns:a16="http://schemas.microsoft.com/office/drawing/2014/main" id="{0E273A1B-447B-208E-F6C8-373573DF19E3}"/>
              </a:ext>
            </a:extLst>
          </p:cNvPr>
          <p:cNvSpPr txBox="1"/>
          <p:nvPr/>
        </p:nvSpPr>
        <p:spPr>
          <a:xfrm>
            <a:off x="4747746" y="3554113"/>
            <a:ext cx="2999254" cy="523220"/>
          </a:xfrm>
          <a:prstGeom prst="rect">
            <a:avLst/>
          </a:prstGeom>
          <a:noFill/>
        </p:spPr>
        <p:txBody>
          <a:bodyPr wrap="square" rtlCol="0">
            <a:spAutoFit/>
          </a:bodyPr>
          <a:lstStyle/>
          <a:p>
            <a:r>
              <a:rPr lang="en-US" sz="1400" i="1" dirty="0"/>
              <a:t>Target object for the demonstration: a reinforced concrete with a metal pipe </a:t>
            </a:r>
            <a:endParaRPr lang="en-GB" sz="1400" i="1" dirty="0"/>
          </a:p>
        </p:txBody>
      </p:sp>
      <p:sp>
        <p:nvSpPr>
          <p:cNvPr id="14" name="Rectangle 13">
            <a:extLst>
              <a:ext uri="{FF2B5EF4-FFF2-40B4-BE49-F238E27FC236}">
                <a16:creationId xmlns:a16="http://schemas.microsoft.com/office/drawing/2014/main" id="{7F484C4E-3B8D-349E-8EDA-9BA7FF2CCC09}"/>
              </a:ext>
            </a:extLst>
          </p:cNvPr>
          <p:cNvSpPr/>
          <p:nvPr/>
        </p:nvSpPr>
        <p:spPr>
          <a:xfrm>
            <a:off x="4358143" y="4359081"/>
            <a:ext cx="3129777"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9FF379A-6E2C-B1A2-6B86-79F4447EBE93}"/>
              </a:ext>
            </a:extLst>
          </p:cNvPr>
          <p:cNvSpPr txBox="1"/>
          <p:nvPr/>
        </p:nvSpPr>
        <p:spPr>
          <a:xfrm>
            <a:off x="3731725" y="4344262"/>
            <a:ext cx="3940393" cy="523220"/>
          </a:xfrm>
          <a:prstGeom prst="rect">
            <a:avLst/>
          </a:prstGeom>
          <a:noFill/>
        </p:spPr>
        <p:txBody>
          <a:bodyPr wrap="square" rtlCol="0">
            <a:spAutoFit/>
          </a:bodyPr>
          <a:lstStyle/>
          <a:p>
            <a:r>
              <a:rPr lang="en-US" sz="1400" i="1" dirty="0"/>
              <a:t>Magnetic field as detected by the sensor at different ground clearance heights above the target</a:t>
            </a:r>
            <a:endParaRPr lang="en-GB" sz="1400" i="1" dirty="0"/>
          </a:p>
        </p:txBody>
      </p:sp>
      <p:sp>
        <p:nvSpPr>
          <p:cNvPr id="18" name="Rectangle 17">
            <a:extLst>
              <a:ext uri="{FF2B5EF4-FFF2-40B4-BE49-F238E27FC236}">
                <a16:creationId xmlns:a16="http://schemas.microsoft.com/office/drawing/2014/main" id="{7FB10F9A-AEEE-5AE5-1D78-C3548DFF1483}"/>
              </a:ext>
            </a:extLst>
          </p:cNvPr>
          <p:cNvSpPr/>
          <p:nvPr/>
        </p:nvSpPr>
        <p:spPr>
          <a:xfrm>
            <a:off x="8130997" y="6363159"/>
            <a:ext cx="2274114" cy="353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0F8FEC2-0193-E946-AF02-92403C68B8ED}"/>
              </a:ext>
            </a:extLst>
          </p:cNvPr>
          <p:cNvSpPr txBox="1"/>
          <p:nvPr/>
        </p:nvSpPr>
        <p:spPr>
          <a:xfrm>
            <a:off x="8049709" y="6345893"/>
            <a:ext cx="2436690" cy="430887"/>
          </a:xfrm>
          <a:prstGeom prst="rect">
            <a:avLst/>
          </a:prstGeom>
          <a:noFill/>
        </p:spPr>
        <p:txBody>
          <a:bodyPr wrap="square" rtlCol="0">
            <a:spAutoFit/>
          </a:bodyPr>
          <a:lstStyle/>
          <a:p>
            <a:r>
              <a:rPr lang="en-US" sz="1050" i="1" dirty="0"/>
              <a:t>Sensor clearance above the ground: 10m, speed: 4m/s. Magnetic anomaly </a:t>
            </a:r>
            <a:r>
              <a:rPr lang="en-US" sz="1050" i="1" dirty="0" err="1"/>
              <a:t>nT</a:t>
            </a:r>
            <a:endParaRPr lang="en-GB" sz="1050" i="1" dirty="0"/>
          </a:p>
        </p:txBody>
      </p:sp>
    </p:spTree>
    <p:extLst>
      <p:ext uri="{BB962C8B-B14F-4D97-AF65-F5344CB8AC3E}">
        <p14:creationId xmlns:p14="http://schemas.microsoft.com/office/powerpoint/2010/main" val="171251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1704E5-76A1-2C3A-A770-3CE0352DCF56}"/>
              </a:ext>
            </a:extLst>
          </p:cNvPr>
          <p:cNvSpPr/>
          <p:nvPr/>
        </p:nvSpPr>
        <p:spPr>
          <a:xfrm>
            <a:off x="1957098" y="5629735"/>
            <a:ext cx="7396480" cy="830997"/>
          </a:xfrm>
          <a:prstGeom prst="rect">
            <a:avLst/>
          </a:prstGeom>
          <a:solidFill>
            <a:srgbClr val="5BC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P3.3-308</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28738B-10CB-E59E-1985-75521E675DDC}"/>
              </a:ext>
            </a:extLst>
          </p:cNvPr>
          <p:cNvSpPr txBox="1"/>
          <p:nvPr/>
        </p:nvSpPr>
        <p:spPr>
          <a:xfrm>
            <a:off x="129210" y="1228265"/>
            <a:ext cx="1916914" cy="338554"/>
          </a:xfrm>
          <a:prstGeom prst="rect">
            <a:avLst/>
          </a:prstGeom>
          <a:noFill/>
        </p:spPr>
        <p:txBody>
          <a:bodyPr wrap="square" rtlCol="0">
            <a:spAutoFit/>
          </a:bodyPr>
          <a:lstStyle/>
          <a:p>
            <a:r>
              <a:rPr lang="en-US" sz="1600" dirty="0"/>
              <a:t>Interim findings</a:t>
            </a:r>
            <a:endParaRPr lang="en-GB" sz="1600" dirty="0"/>
          </a:p>
        </p:txBody>
      </p:sp>
      <p:sp>
        <p:nvSpPr>
          <p:cNvPr id="24" name="TextBox 23">
            <a:extLst>
              <a:ext uri="{FF2B5EF4-FFF2-40B4-BE49-F238E27FC236}">
                <a16:creationId xmlns:a16="http://schemas.microsoft.com/office/drawing/2014/main" id="{76C0F5AF-1BF7-D80C-7A1D-3B8AF5B5477A}"/>
              </a:ext>
            </a:extLst>
          </p:cNvPr>
          <p:cNvSpPr txBox="1"/>
          <p:nvPr/>
        </p:nvSpPr>
        <p:spPr>
          <a:xfrm>
            <a:off x="1676674" y="1874179"/>
            <a:ext cx="8508726" cy="1323439"/>
          </a:xfrm>
          <a:prstGeom prst="rect">
            <a:avLst/>
          </a:prstGeom>
          <a:noFill/>
        </p:spPr>
        <p:txBody>
          <a:bodyPr wrap="square">
            <a:spAutoFit/>
          </a:bodyPr>
          <a:lstStyle/>
          <a:p>
            <a:r>
              <a:rPr lang="en-GB" sz="1600" dirty="0"/>
              <a:t>For the demonstrations performed to date, near-surface remotely controlled platforms can be considered as an expansion of a ground survey – this is particularly the case for magnetic survey, where conducting a survey using OSI equipment deployed on a RCP operating at two meters ground clearance is no different from a ground survey conducted by an inspector carrying the same sensor on a pole at the same height.</a:t>
            </a:r>
          </a:p>
        </p:txBody>
      </p:sp>
      <p:sp>
        <p:nvSpPr>
          <p:cNvPr id="25" name="TextBox 24">
            <a:extLst>
              <a:ext uri="{FF2B5EF4-FFF2-40B4-BE49-F238E27FC236}">
                <a16:creationId xmlns:a16="http://schemas.microsoft.com/office/drawing/2014/main" id="{EEBF671A-FD25-5593-3824-02903F27AC2F}"/>
              </a:ext>
            </a:extLst>
          </p:cNvPr>
          <p:cNvSpPr txBox="1"/>
          <p:nvPr/>
        </p:nvSpPr>
        <p:spPr>
          <a:xfrm>
            <a:off x="2793086" y="3319414"/>
            <a:ext cx="7432954" cy="584775"/>
          </a:xfrm>
          <a:prstGeom prst="rect">
            <a:avLst/>
          </a:prstGeom>
          <a:noFill/>
        </p:spPr>
        <p:txBody>
          <a:bodyPr wrap="square">
            <a:spAutoFit/>
          </a:bodyPr>
          <a:lstStyle/>
          <a:p>
            <a:r>
              <a:rPr lang="en-GB" sz="1600" dirty="0"/>
              <a:t>In the context of a magnetic survey, the use of RCP for near-surface magnetic surveys is an efficient alternative to the conduct of ground magnetic surveys – faster &amp; safer. </a:t>
            </a:r>
          </a:p>
        </p:txBody>
      </p:sp>
      <p:sp>
        <p:nvSpPr>
          <p:cNvPr id="26" name="TextBox 25">
            <a:extLst>
              <a:ext uri="{FF2B5EF4-FFF2-40B4-BE49-F238E27FC236}">
                <a16:creationId xmlns:a16="http://schemas.microsoft.com/office/drawing/2014/main" id="{2ABF220D-41B1-0520-4202-571DCEA95428}"/>
              </a:ext>
            </a:extLst>
          </p:cNvPr>
          <p:cNvSpPr txBox="1"/>
          <p:nvPr/>
        </p:nvSpPr>
        <p:spPr>
          <a:xfrm>
            <a:off x="3994518" y="4183843"/>
            <a:ext cx="6231522" cy="830997"/>
          </a:xfrm>
          <a:prstGeom prst="rect">
            <a:avLst/>
          </a:prstGeom>
          <a:noFill/>
        </p:spPr>
        <p:txBody>
          <a:bodyPr wrap="square">
            <a:spAutoFit/>
          </a:bodyPr>
          <a:lstStyle/>
          <a:p>
            <a:r>
              <a:rPr lang="en-GB" sz="1600" dirty="0"/>
              <a:t>The findings are similar for near-surface optical and low resolution energy resolution analysis surveys – albeit with greater ground clearance for optical sensors.</a:t>
            </a:r>
          </a:p>
        </p:txBody>
      </p:sp>
      <p:cxnSp>
        <p:nvCxnSpPr>
          <p:cNvPr id="10" name="Connector: Elbow 9">
            <a:extLst>
              <a:ext uri="{FF2B5EF4-FFF2-40B4-BE49-F238E27FC236}">
                <a16:creationId xmlns:a16="http://schemas.microsoft.com/office/drawing/2014/main" id="{E7531223-E1EB-096C-5CCA-99E01B43CD0C}"/>
              </a:ext>
            </a:extLst>
          </p:cNvPr>
          <p:cNvCxnSpPr>
            <a:cxnSpLocks/>
            <a:stCxn id="6" idx="2"/>
            <a:endCxn id="24" idx="1"/>
          </p:cNvCxnSpPr>
          <p:nvPr/>
        </p:nvCxnSpPr>
        <p:spPr>
          <a:xfrm rot="16200000" flipH="1">
            <a:off x="897630" y="1756855"/>
            <a:ext cx="969080" cy="589007"/>
          </a:xfrm>
          <a:prstGeom prst="bentConnector2">
            <a:avLst/>
          </a:prstGeom>
          <a:ln w="101600" cap="rnd">
            <a:solidFill>
              <a:srgbClr val="53C6E6"/>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B42A71A-1968-84FC-8837-148112B03845}"/>
              </a:ext>
            </a:extLst>
          </p:cNvPr>
          <p:cNvCxnSpPr>
            <a:cxnSpLocks/>
            <a:stCxn id="6" idx="2"/>
            <a:endCxn id="25" idx="1"/>
          </p:cNvCxnSpPr>
          <p:nvPr/>
        </p:nvCxnSpPr>
        <p:spPr>
          <a:xfrm rot="16200000" flipH="1">
            <a:off x="917885" y="1736600"/>
            <a:ext cx="2044983" cy="1705419"/>
          </a:xfrm>
          <a:prstGeom prst="bentConnector2">
            <a:avLst/>
          </a:prstGeom>
          <a:ln w="101600" cap="rnd">
            <a:solidFill>
              <a:srgbClr val="53C6E6"/>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CD533EBA-7D98-A663-3C49-8BB54EF90DFE}"/>
              </a:ext>
            </a:extLst>
          </p:cNvPr>
          <p:cNvCxnSpPr>
            <a:cxnSpLocks/>
            <a:stCxn id="6" idx="2"/>
            <a:endCxn id="26" idx="1"/>
          </p:cNvCxnSpPr>
          <p:nvPr/>
        </p:nvCxnSpPr>
        <p:spPr>
          <a:xfrm rot="16200000" flipH="1">
            <a:off x="1024831" y="1629654"/>
            <a:ext cx="3032523" cy="2906851"/>
          </a:xfrm>
          <a:prstGeom prst="bentConnector2">
            <a:avLst/>
          </a:prstGeom>
          <a:ln w="101600" cap="rnd">
            <a:solidFill>
              <a:srgbClr val="53C6E6"/>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2E0777-5089-C920-422C-911C687C9202}"/>
              </a:ext>
            </a:extLst>
          </p:cNvPr>
          <p:cNvSpPr txBox="1"/>
          <p:nvPr/>
        </p:nvSpPr>
        <p:spPr>
          <a:xfrm>
            <a:off x="2038378" y="5731430"/>
            <a:ext cx="7396480" cy="584775"/>
          </a:xfrm>
          <a:prstGeom prst="rect">
            <a:avLst/>
          </a:prstGeom>
          <a:noFill/>
        </p:spPr>
        <p:txBody>
          <a:bodyPr wrap="square">
            <a:spAutoFit/>
          </a:bodyPr>
          <a:lstStyle/>
          <a:p>
            <a:r>
              <a:rPr lang="en-GB" sz="1600" dirty="0"/>
              <a:t>Under the current Programme of Work, the PTS is continuing demonstrations of RCPs and will focus in 2023 on ground-based platforms.</a:t>
            </a:r>
          </a:p>
        </p:txBody>
      </p:sp>
      <p:sp>
        <p:nvSpPr>
          <p:cNvPr id="14" name="Title 1">
            <a:extLst>
              <a:ext uri="{FF2B5EF4-FFF2-40B4-BE49-F238E27FC236}">
                <a16:creationId xmlns:a16="http://schemas.microsoft.com/office/drawing/2014/main" id="{7983509C-BB9E-86AB-0848-CB160C059755}"/>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p>
          <a:p>
            <a:endParaRPr 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7591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4486</TotalTime>
  <Words>1035</Words>
  <Application>Microsoft Office PowerPoint</Application>
  <PresentationFormat>Widescreen</PresentationFormat>
  <Paragraphs>61</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ROWLANDS Aled Prys</cp:lastModifiedBy>
  <cp:revision>32</cp:revision>
  <dcterms:created xsi:type="dcterms:W3CDTF">2023-04-18T13:25:54Z</dcterms:created>
  <dcterms:modified xsi:type="dcterms:W3CDTF">2023-06-11T19:28:24Z</dcterms:modified>
</cp:coreProperties>
</file>