
<file path=[Content_Types].xml><?xml version="1.0" encoding="utf-8"?>
<Types xmlns="http://schemas.openxmlformats.org/package/2006/content-types">
  <Default Extension="3i4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éphanie Musy" initials="SM" lastIdx="6" clrIdx="0">
    <p:extLst>
      <p:ext uri="{19B8F6BF-5375-455C-9EA6-DF929625EA0E}">
        <p15:presenceInfo xmlns:p15="http://schemas.microsoft.com/office/powerpoint/2012/main" userId="61310a102e3953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782"/>
    <a:srgbClr val="182C4E"/>
    <a:srgbClr val="1E345C"/>
    <a:srgbClr val="1C3355"/>
    <a:srgbClr val="182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2905" autoAdjust="0"/>
  </p:normalViewPr>
  <p:slideViewPr>
    <p:cSldViewPr snapToGrid="0">
      <p:cViewPr varScale="1">
        <p:scale>
          <a:sx n="115" d="100"/>
          <a:sy n="115" d="100"/>
        </p:scale>
        <p:origin x="10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Purtschert" userId="cdad25f8f73bef55" providerId="LiveId" clId="{D02A0188-EB8A-4ACF-949F-79C64F08E964}"/>
    <pc:docChg chg="undo custSel modSld">
      <pc:chgData name="Roland Purtschert" userId="cdad25f8f73bef55" providerId="LiveId" clId="{D02A0188-EB8A-4ACF-949F-79C64F08E964}" dt="2023-06-09T08:52:27.057" v="176"/>
      <pc:docMkLst>
        <pc:docMk/>
      </pc:docMkLst>
      <pc:sldChg chg="modSp mod">
        <pc:chgData name="Roland Purtschert" userId="cdad25f8f73bef55" providerId="LiveId" clId="{D02A0188-EB8A-4ACF-949F-79C64F08E964}" dt="2023-06-09T08:50:26.144" v="162" actId="20577"/>
        <pc:sldMkLst>
          <pc:docMk/>
          <pc:sldMk cId="607453612" sldId="256"/>
        </pc:sldMkLst>
        <pc:spChg chg="mod">
          <ac:chgData name="Roland Purtschert" userId="cdad25f8f73bef55" providerId="LiveId" clId="{D02A0188-EB8A-4ACF-949F-79C64F08E964}" dt="2023-06-09T08:50:26.144" v="162" actId="20577"/>
          <ac:spMkLst>
            <pc:docMk/>
            <pc:sldMk cId="607453612" sldId="256"/>
            <ac:spMk id="7" creationId="{49922F0B-1586-C5C9-5799-0BA2D9F3F16F}"/>
          </ac:spMkLst>
        </pc:spChg>
        <pc:spChg chg="mod">
          <ac:chgData name="Roland Purtschert" userId="cdad25f8f73bef55" providerId="LiveId" clId="{D02A0188-EB8A-4ACF-949F-79C64F08E964}" dt="2023-06-08T13:20:48.785" v="85" actId="20577"/>
          <ac:spMkLst>
            <pc:docMk/>
            <pc:sldMk cId="607453612" sldId="256"/>
            <ac:spMk id="9" creationId="{48139E6E-23AD-5E4F-DA86-E50C850C0936}"/>
          </ac:spMkLst>
        </pc:spChg>
      </pc:sldChg>
      <pc:sldChg chg="modSp mod">
        <pc:chgData name="Roland Purtschert" userId="cdad25f8f73bef55" providerId="LiveId" clId="{D02A0188-EB8A-4ACF-949F-79C64F08E964}" dt="2023-06-09T08:52:27.057" v="176"/>
        <pc:sldMkLst>
          <pc:docMk/>
          <pc:sldMk cId="2536716417" sldId="261"/>
        </pc:sldMkLst>
        <pc:spChg chg="mod">
          <ac:chgData name="Roland Purtschert" userId="cdad25f8f73bef55" providerId="LiveId" clId="{D02A0188-EB8A-4ACF-949F-79C64F08E964}" dt="2023-06-09T08:52:27.057" v="176"/>
          <ac:spMkLst>
            <pc:docMk/>
            <pc:sldMk cId="2536716417" sldId="261"/>
            <ac:spMk id="3" creationId="{9046321D-4DFA-7CD5-1C74-CE4A75C696CA}"/>
          </ac:spMkLst>
        </pc:spChg>
      </pc:sldChg>
      <pc:sldChg chg="modSp mod">
        <pc:chgData name="Roland Purtschert" userId="cdad25f8f73bef55" providerId="LiveId" clId="{D02A0188-EB8A-4ACF-949F-79C64F08E964}" dt="2023-06-09T08:50:43.357" v="164"/>
        <pc:sldMkLst>
          <pc:docMk/>
          <pc:sldMk cId="2229705584" sldId="262"/>
        </pc:sldMkLst>
        <pc:spChg chg="mod">
          <ac:chgData name="Roland Purtschert" userId="cdad25f8f73bef55" providerId="LiveId" clId="{D02A0188-EB8A-4ACF-949F-79C64F08E964}" dt="2023-06-09T08:50:43.357" v="164"/>
          <ac:spMkLst>
            <pc:docMk/>
            <pc:sldMk cId="2229705584" sldId="262"/>
            <ac:spMk id="6" creationId="{0EE6463D-C745-9B54-4D33-67949EA3BB46}"/>
          </ac:spMkLst>
        </pc:spChg>
        <pc:spChg chg="mod">
          <ac:chgData name="Roland Purtschert" userId="cdad25f8f73bef55" providerId="LiveId" clId="{D02A0188-EB8A-4ACF-949F-79C64F08E964}" dt="2023-06-08T13:22:42.234" v="97" actId="14100"/>
          <ac:spMkLst>
            <pc:docMk/>
            <pc:sldMk cId="2229705584" sldId="262"/>
            <ac:spMk id="11" creationId="{C8A0F321-C2AA-4D06-CE1E-8F41CCE8200B}"/>
          </ac:spMkLst>
        </pc:spChg>
      </pc:sldChg>
      <pc:sldChg chg="addSp delSp modSp mod">
        <pc:chgData name="Roland Purtschert" userId="cdad25f8f73bef55" providerId="LiveId" clId="{D02A0188-EB8A-4ACF-949F-79C64F08E964}" dt="2023-06-09T08:50:50.398" v="166"/>
        <pc:sldMkLst>
          <pc:docMk/>
          <pc:sldMk cId="732286599" sldId="263"/>
        </pc:sldMkLst>
        <pc:spChg chg="mod">
          <ac:chgData name="Roland Purtschert" userId="cdad25f8f73bef55" providerId="LiveId" clId="{D02A0188-EB8A-4ACF-949F-79C64F08E964}" dt="2023-06-09T08:50:50.398" v="166"/>
          <ac:spMkLst>
            <pc:docMk/>
            <pc:sldMk cId="732286599" sldId="263"/>
            <ac:spMk id="6" creationId="{DBA6E9A0-04A9-1F29-F239-4E9CDDDE29AF}"/>
          </ac:spMkLst>
        </pc:spChg>
        <pc:spChg chg="mod">
          <ac:chgData name="Roland Purtschert" userId="cdad25f8f73bef55" providerId="LiveId" clId="{D02A0188-EB8A-4ACF-949F-79C64F08E964}" dt="2023-06-08T13:06:19.411" v="10" actId="13926"/>
          <ac:spMkLst>
            <pc:docMk/>
            <pc:sldMk cId="732286599" sldId="263"/>
            <ac:spMk id="9" creationId="{64C12C63-6FF3-0210-A9C1-C87BC16F5F35}"/>
          </ac:spMkLst>
        </pc:spChg>
        <pc:spChg chg="mod">
          <ac:chgData name="Roland Purtschert" userId="cdad25f8f73bef55" providerId="LiveId" clId="{D02A0188-EB8A-4ACF-949F-79C64F08E964}" dt="2023-06-08T13:25:25.173" v="114" actId="20577"/>
          <ac:spMkLst>
            <pc:docMk/>
            <pc:sldMk cId="732286599" sldId="263"/>
            <ac:spMk id="10" creationId="{61603403-F466-CECD-7953-E96D375DBF5F}"/>
          </ac:spMkLst>
        </pc:spChg>
        <pc:spChg chg="mod">
          <ac:chgData name="Roland Purtschert" userId="cdad25f8f73bef55" providerId="LiveId" clId="{D02A0188-EB8A-4ACF-949F-79C64F08E964}" dt="2023-06-08T13:06:06.452" v="9" actId="20577"/>
          <ac:spMkLst>
            <pc:docMk/>
            <pc:sldMk cId="732286599" sldId="263"/>
            <ac:spMk id="26" creationId="{FD660700-2DD1-1E67-FCD7-52BD128A5511}"/>
          </ac:spMkLst>
        </pc:spChg>
        <pc:spChg chg="mod">
          <ac:chgData name="Roland Purtschert" userId="cdad25f8f73bef55" providerId="LiveId" clId="{D02A0188-EB8A-4ACF-949F-79C64F08E964}" dt="2023-06-08T13:25:09.163" v="106" actId="20577"/>
          <ac:spMkLst>
            <pc:docMk/>
            <pc:sldMk cId="732286599" sldId="263"/>
            <ac:spMk id="30" creationId="{616C450F-379A-8A0D-6693-761BF0A15638}"/>
          </ac:spMkLst>
        </pc:spChg>
        <pc:spChg chg="add del mod">
          <ac:chgData name="Roland Purtschert" userId="cdad25f8f73bef55" providerId="LiveId" clId="{D02A0188-EB8A-4ACF-949F-79C64F08E964}" dt="2023-06-08T13:25:13.393" v="107" actId="478"/>
          <ac:spMkLst>
            <pc:docMk/>
            <pc:sldMk cId="732286599" sldId="263"/>
            <ac:spMk id="31" creationId="{8A979533-A26A-76FB-4E66-922690AC92F0}"/>
          </ac:spMkLst>
        </pc:spChg>
      </pc:sldChg>
      <pc:sldChg chg="modSp mod delCm">
        <pc:chgData name="Roland Purtschert" userId="cdad25f8f73bef55" providerId="LiveId" clId="{D02A0188-EB8A-4ACF-949F-79C64F08E964}" dt="2023-06-09T08:50:57.584" v="168"/>
        <pc:sldMkLst>
          <pc:docMk/>
          <pc:sldMk cId="1598445577" sldId="264"/>
        </pc:sldMkLst>
        <pc:spChg chg="mod">
          <ac:chgData name="Roland Purtschert" userId="cdad25f8f73bef55" providerId="LiveId" clId="{D02A0188-EB8A-4ACF-949F-79C64F08E964}" dt="2023-06-09T08:50:57.584" v="168"/>
          <ac:spMkLst>
            <pc:docMk/>
            <pc:sldMk cId="1598445577" sldId="264"/>
            <ac:spMk id="6" creationId="{C8D44082-17FA-6E7D-2B88-0AE62611BEE5}"/>
          </ac:spMkLst>
        </pc:spChg>
        <pc:spChg chg="mod">
          <ac:chgData name="Roland Purtschert" userId="cdad25f8f73bef55" providerId="LiveId" clId="{D02A0188-EB8A-4ACF-949F-79C64F08E964}" dt="2023-06-08T13:26:47.093" v="154" actId="20577"/>
          <ac:spMkLst>
            <pc:docMk/>
            <pc:sldMk cId="1598445577" sldId="264"/>
            <ac:spMk id="19" creationId="{AEAFCCCD-F996-B1F8-EC57-0BE39412AD8D}"/>
          </ac:spMkLst>
        </pc:spChg>
        <pc:spChg chg="mod">
          <ac:chgData name="Roland Purtschert" userId="cdad25f8f73bef55" providerId="LiveId" clId="{D02A0188-EB8A-4ACF-949F-79C64F08E964}" dt="2023-06-08T13:10:26.495" v="24" actId="6549"/>
          <ac:spMkLst>
            <pc:docMk/>
            <pc:sldMk cId="1598445577" sldId="264"/>
            <ac:spMk id="28" creationId="{0FAA19D6-223C-FEA5-AB0D-C1E0B85D2AFE}"/>
          </ac:spMkLst>
        </pc:spChg>
        <pc:spChg chg="mod">
          <ac:chgData name="Roland Purtschert" userId="cdad25f8f73bef55" providerId="LiveId" clId="{D02A0188-EB8A-4ACF-949F-79C64F08E964}" dt="2023-06-08T13:13:34.698" v="33" actId="14100"/>
          <ac:spMkLst>
            <pc:docMk/>
            <pc:sldMk cId="1598445577" sldId="264"/>
            <ac:spMk id="29" creationId="{5BBAE55C-D3CC-3968-EE91-DB33794EEB11}"/>
          </ac:spMkLst>
        </pc:spChg>
      </pc:sldChg>
      <pc:sldChg chg="modSp mod delCm">
        <pc:chgData name="Roland Purtschert" userId="cdad25f8f73bef55" providerId="LiveId" clId="{D02A0188-EB8A-4ACF-949F-79C64F08E964}" dt="2023-06-09T08:51:03.855" v="170"/>
        <pc:sldMkLst>
          <pc:docMk/>
          <pc:sldMk cId="632205300" sldId="265"/>
        </pc:sldMkLst>
        <pc:spChg chg="mod">
          <ac:chgData name="Roland Purtschert" userId="cdad25f8f73bef55" providerId="LiveId" clId="{D02A0188-EB8A-4ACF-949F-79C64F08E964}" dt="2023-06-09T08:51:03.855" v="170"/>
          <ac:spMkLst>
            <pc:docMk/>
            <pc:sldMk cId="632205300" sldId="265"/>
            <ac:spMk id="6" creationId="{A8C265B7-8CC9-C945-6901-364B5B6546C6}"/>
          </ac:spMkLst>
        </pc:spChg>
        <pc:spChg chg="mod">
          <ac:chgData name="Roland Purtschert" userId="cdad25f8f73bef55" providerId="LiveId" clId="{D02A0188-EB8A-4ACF-949F-79C64F08E964}" dt="2023-06-08T13:16:58.806" v="70" actId="20577"/>
          <ac:spMkLst>
            <pc:docMk/>
            <pc:sldMk cId="632205300" sldId="265"/>
            <ac:spMk id="8" creationId="{9475A93D-4D22-E057-5711-56EB507AE100}"/>
          </ac:spMkLst>
        </pc:spChg>
        <pc:spChg chg="mod">
          <ac:chgData name="Roland Purtschert" userId="cdad25f8f73bef55" providerId="LiveId" clId="{D02A0188-EB8A-4ACF-949F-79C64F08E964}" dt="2023-06-08T13:22:04.445" v="96" actId="20577"/>
          <ac:spMkLst>
            <pc:docMk/>
            <pc:sldMk cId="632205300" sldId="265"/>
            <ac:spMk id="9" creationId="{BCA99F39-ED4A-E5E7-125F-3E5889910B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8FBF-87A6-46C7-8AC6-B4E11305C1D5}" type="datetimeFigureOut">
              <a:rPr lang="de-CH" smtClean="0"/>
              <a:t>09.06.2023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C167-A9F4-472A-819E-23F1D18E71D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998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C167-A9F4-472A-819E-23F1D18E71D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5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C167-A9F4-472A-819E-23F1D18E71D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47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3i4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3i4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Emanation rates of Ar-37 in natural soils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Purtschert &amp; Stéphanie Musy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and Environmental Physics and 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Oeschger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for Climate Change Research,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Bern,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Sidlerstrasse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3012, Bern, Switzerland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Knowledge about the natural background of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Ar-37 in the top few meters of the soil column is crucial for the interpretation of measurements carried out in the course of an OSI.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Natural soil samples were collected from a drill core in an alluvial valley in Switzerland. The samples were irradiated with a known neutron flux and the emanation fraction of Ar-37 was determined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emanation fractions were mostly &lt; 1% with a weak dependence on the grain size. More pronounced is a decrease with depth over almost an order of magnitude.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Ar-37 emanation rates in soils are not constant as function of depth. This needs to be considered in predictive OSI models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387F85-F133-FB3D-1D6E-DAE04D6280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25" y="278271"/>
            <a:ext cx="1443446" cy="114487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BEFCDED-2DC6-1F41-1290-71308FD39796}"/>
              </a:ext>
            </a:extLst>
          </p:cNvPr>
          <p:cNvGrpSpPr/>
          <p:nvPr/>
        </p:nvGrpSpPr>
        <p:grpSpPr>
          <a:xfrm>
            <a:off x="0" y="1086679"/>
            <a:ext cx="10855035" cy="5791200"/>
            <a:chOff x="0" y="1066801"/>
            <a:chExt cx="10855035" cy="57912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094EA82-93AF-7241-E8EF-BABE298C6AD6}"/>
                </a:ext>
              </a:extLst>
            </p:cNvPr>
            <p:cNvSpPr/>
            <p:nvPr/>
          </p:nvSpPr>
          <p:spPr>
            <a:xfrm>
              <a:off x="0" y="1066801"/>
              <a:ext cx="10307782" cy="5791200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BC7A83A5-F558-FB9B-9196-3609EE9CA34C}"/>
                </a:ext>
              </a:extLst>
            </p:cNvPr>
            <p:cNvSpPr/>
            <p:nvPr/>
          </p:nvSpPr>
          <p:spPr>
            <a:xfrm>
              <a:off x="9566562" y="1066801"/>
              <a:ext cx="1288473" cy="4551217"/>
            </a:xfrm>
            <a:prstGeom prst="roundRect">
              <a:avLst>
                <a:gd name="adj" fmla="val 41398"/>
              </a:avLst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8B12CF2-0FC5-6767-91F2-C34D55283302}"/>
                </a:ext>
              </a:extLst>
            </p:cNvPr>
            <p:cNvSpPr/>
            <p:nvPr/>
          </p:nvSpPr>
          <p:spPr>
            <a:xfrm>
              <a:off x="9566561" y="5157170"/>
              <a:ext cx="1288474" cy="1700829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BE894D-9DBD-7438-8132-B1EAA002D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327000-3FA5-067F-B56C-87DC1C3226F2}"/>
              </a:ext>
            </a:extLst>
          </p:cNvPr>
          <p:cNvSpPr txBox="1">
            <a:spLocks/>
          </p:cNvSpPr>
          <p:nvPr/>
        </p:nvSpPr>
        <p:spPr>
          <a:xfrm>
            <a:off x="3514205" y="3429000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Natural soil samples were collected from a drill core from an alluvial valley in Switzerland. The samples were irradiated with a known neutron flux and emanated Ar-37 was determined 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8139E6E-23AD-5E4F-DA86-E50C850C0936}"/>
              </a:ext>
            </a:extLst>
          </p:cNvPr>
          <p:cNvSpPr/>
          <p:nvPr/>
        </p:nvSpPr>
        <p:spPr>
          <a:xfrm>
            <a:off x="351800" y="1746871"/>
            <a:ext cx="9998447" cy="4528899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Ar-37 is foreseen as an indicator of clandestine underground nuclear explosions (UNE) during on-site inspections (OSI) under the Comprehensive Nuclear Test-Ban Treaty (CTBT) [</a:t>
            </a:r>
            <a:r>
              <a:rPr kumimoji="0" lang="en-US" sz="200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Ar-37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produced by neutron activation of calcium through the reaction 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40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Ca(n,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37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cavity melt and in the rocks surrounding an UNE [</a:t>
            </a:r>
            <a:r>
              <a:rPr kumimoji="0" lang="en-US" sz="200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concentrations in subsurface gas exceeding natural background levels can thus be interpreted as a signal of a nuclear test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exponentially attenuated cosmogenic particle flux 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(i.e. neutrons and muons)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with depth leads to a decreasing natural Ar-37 production rate in the soil column. However, Ar-37 concentrations in soil air also depend on the gas exchange rate with the atmosphere and the rate at which Ar-37 escapes from the soil grain into the air-filled pore space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[3,4]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latter is not well understood and needs to be investigated in more detail [5,6]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6F9815-E745-319A-D340-224059A1B2DA}"/>
              </a:ext>
            </a:extLst>
          </p:cNvPr>
          <p:cNvGrpSpPr/>
          <p:nvPr/>
        </p:nvGrpSpPr>
        <p:grpSpPr>
          <a:xfrm>
            <a:off x="0" y="1086679"/>
            <a:ext cx="10855035" cy="5791200"/>
            <a:chOff x="0" y="1066801"/>
            <a:chExt cx="10855035" cy="57912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FC3555A-DEEA-7BC6-9E32-9FBF87BD3070}"/>
                </a:ext>
              </a:extLst>
            </p:cNvPr>
            <p:cNvSpPr/>
            <p:nvPr/>
          </p:nvSpPr>
          <p:spPr>
            <a:xfrm>
              <a:off x="0" y="1066801"/>
              <a:ext cx="10307782" cy="5791200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AA45E3C-DDBC-B2FC-5034-B872D78AA6D6}"/>
                </a:ext>
              </a:extLst>
            </p:cNvPr>
            <p:cNvSpPr/>
            <p:nvPr/>
          </p:nvSpPr>
          <p:spPr>
            <a:xfrm>
              <a:off x="9566562" y="1066801"/>
              <a:ext cx="1288473" cy="4551217"/>
            </a:xfrm>
            <a:prstGeom prst="roundRect">
              <a:avLst>
                <a:gd name="adj" fmla="val 41398"/>
              </a:avLst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DD02540-9312-2486-A90B-9AAB6CB77149}"/>
                </a:ext>
              </a:extLst>
            </p:cNvPr>
            <p:cNvSpPr/>
            <p:nvPr/>
          </p:nvSpPr>
          <p:spPr>
            <a:xfrm>
              <a:off x="9566561" y="5157170"/>
              <a:ext cx="1288474" cy="1700829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8A0F321-C2AA-4D06-CE1E-8F41CCE8200B}"/>
              </a:ext>
            </a:extLst>
          </p:cNvPr>
          <p:cNvSpPr/>
          <p:nvPr/>
        </p:nvSpPr>
        <p:spPr>
          <a:xfrm>
            <a:off x="5496141" y="1992806"/>
            <a:ext cx="4544674" cy="3442455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Determination of the fraction of </a:t>
            </a:r>
            <a:r>
              <a:rPr lang="en-GB" baseline="30000" dirty="0"/>
              <a:t>37</a:t>
            </a:r>
            <a:r>
              <a:rPr lang="en-GB" dirty="0"/>
              <a:t>Ar that escapes from the soil grain to the air-filled pore space as function of: </a:t>
            </a:r>
          </a:p>
          <a:p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Emanation process (Recoil vs. Diffusion)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Soil type and grain size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Water saturation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Dept below surface </a:t>
            </a:r>
          </a:p>
          <a:p>
            <a:endParaRPr lang="en-GB" sz="16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BD8F364-1A6A-3D4E-28D2-3846DA5A06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58EE844-AC21-BB1F-AD4C-5A4BB742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56" y="1898753"/>
            <a:ext cx="4204135" cy="40037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514F7F1-C3C0-A21F-F84E-00A4D9101777}"/>
              </a:ext>
            </a:extLst>
          </p:cNvPr>
          <p:cNvSpPr txBox="1"/>
          <p:nvPr/>
        </p:nvSpPr>
        <p:spPr>
          <a:xfrm>
            <a:off x="1285235" y="3108371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aseline="30000" dirty="0">
                <a:solidFill>
                  <a:schemeClr val="bg1"/>
                </a:solidFill>
              </a:rPr>
              <a:t>37</a:t>
            </a:r>
            <a:r>
              <a:rPr lang="de-CH" sz="1200" dirty="0">
                <a:solidFill>
                  <a:schemeClr val="bg1"/>
                </a:solidFill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7FF2776-64D6-5677-3918-460879F73894}"/>
              </a:ext>
            </a:extLst>
          </p:cNvPr>
          <p:cNvSpPr/>
          <p:nvPr/>
        </p:nvSpPr>
        <p:spPr>
          <a:xfrm>
            <a:off x="207647" y="1341418"/>
            <a:ext cx="2065724" cy="914400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Sample selection and collection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62B100C-55CB-1761-CC3D-2651236479C5}"/>
              </a:ext>
            </a:extLst>
          </p:cNvPr>
          <p:cNvSpPr/>
          <p:nvPr/>
        </p:nvSpPr>
        <p:spPr>
          <a:xfrm>
            <a:off x="8494776" y="1341418"/>
            <a:ext cx="2065724" cy="914400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Gas extraction </a:t>
            </a:r>
            <a:r>
              <a:rPr lang="en-GB" sz="1600"/>
              <a:t>and </a:t>
            </a:r>
            <a:br>
              <a:rPr lang="en-GB" sz="1600" dirty="0"/>
            </a:br>
            <a:r>
              <a:rPr lang="en-GB" sz="1600"/>
              <a:t>Ar-37 </a:t>
            </a:r>
            <a:r>
              <a:rPr lang="en-GB" sz="1600" dirty="0"/>
              <a:t>measurement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7B44AD8-9834-7CD8-AE08-238DDE46F145}"/>
              </a:ext>
            </a:extLst>
          </p:cNvPr>
          <p:cNvSpPr/>
          <p:nvPr/>
        </p:nvSpPr>
        <p:spPr>
          <a:xfrm>
            <a:off x="5767486" y="1318595"/>
            <a:ext cx="2065724" cy="914400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Irradiation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059FFAD-4B0F-6EA5-4AA5-D30DC27B6A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BEDB6DF-7965-73C5-0634-A18D13CF2F78}"/>
              </a:ext>
            </a:extLst>
          </p:cNvPr>
          <p:cNvSpPr/>
          <p:nvPr/>
        </p:nvSpPr>
        <p:spPr>
          <a:xfrm>
            <a:off x="2934937" y="1346325"/>
            <a:ext cx="2065724" cy="914400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Preparation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6AF9C7C-11F8-9F99-C952-32F5C460A371}"/>
              </a:ext>
            </a:extLst>
          </p:cNvPr>
          <p:cNvSpPr/>
          <p:nvPr/>
        </p:nvSpPr>
        <p:spPr>
          <a:xfrm>
            <a:off x="224171" y="5105400"/>
            <a:ext cx="2065724" cy="1486270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Sample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Pulverized rock samples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Soil samples from a drilling core (a)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Selected macroscopic rock samples (b)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9775AF4-8B3C-79DD-FF3C-A57475FA3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 t="28146" r="41626" b="20341"/>
          <a:stretch/>
        </p:blipFill>
        <p:spPr>
          <a:xfrm rot="5400000">
            <a:off x="547145" y="3661827"/>
            <a:ext cx="733093" cy="8064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Grafik 19" descr="Ein Bild, das Gebäude, Kalkstein, Schutt, Grundgestein enthält.&#10;&#10;Automatisch generierte Beschreibung">
            <a:extLst>
              <a:ext uri="{FF2B5EF4-FFF2-40B4-BE49-F238E27FC236}">
                <a16:creationId xmlns:a16="http://schemas.microsoft.com/office/drawing/2014/main" id="{34FC771B-009B-290A-A4AF-8715889BC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97" t="43467" r="20226" b="16918"/>
          <a:stretch/>
        </p:blipFill>
        <p:spPr>
          <a:xfrm>
            <a:off x="1472852" y="3691313"/>
            <a:ext cx="712193" cy="7402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7FC7E4-02C9-EBDA-92C5-A39B8472A7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13" t="66159" r="1" b="16566"/>
          <a:stretch/>
        </p:blipFill>
        <p:spPr>
          <a:xfrm>
            <a:off x="1204637" y="4486287"/>
            <a:ext cx="1033739" cy="145473"/>
          </a:xfrm>
          <a:prstGeom prst="rect">
            <a:avLst/>
          </a:prstGeom>
        </p:spPr>
      </p:pic>
      <p:pic>
        <p:nvPicPr>
          <p:cNvPr id="23" name="Picture 6" descr="Diagram&#10;&#10;Description automatically generated">
            <a:extLst>
              <a:ext uri="{FF2B5EF4-FFF2-40B4-BE49-F238E27FC236}">
                <a16:creationId xmlns:a16="http://schemas.microsoft.com/office/drawing/2014/main" id="{52303FB9-EA1B-FA52-700F-68FFDBC7CC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9798" r="29736" b="10193"/>
          <a:stretch/>
        </p:blipFill>
        <p:spPr bwMode="auto">
          <a:xfrm>
            <a:off x="3347897" y="2500462"/>
            <a:ext cx="3430045" cy="2259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 5">
            <a:extLst>
              <a:ext uri="{FF2B5EF4-FFF2-40B4-BE49-F238E27FC236}">
                <a16:creationId xmlns:a16="http://schemas.microsoft.com/office/drawing/2014/main" id="{484B75CA-11E9-E498-D503-762C5637C0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04" y="2521926"/>
            <a:ext cx="2497688" cy="2185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E0E0277-CD9F-8236-CB2B-628F1A5A265F}"/>
              </a:ext>
            </a:extLst>
          </p:cNvPr>
          <p:cNvSpPr/>
          <p:nvPr/>
        </p:nvSpPr>
        <p:spPr>
          <a:xfrm>
            <a:off x="2474385" y="1646748"/>
            <a:ext cx="259537" cy="258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D614A36-698D-BC93-D5B1-F3E4596B8041}"/>
              </a:ext>
            </a:extLst>
          </p:cNvPr>
          <p:cNvSpPr/>
          <p:nvPr/>
        </p:nvSpPr>
        <p:spPr>
          <a:xfrm>
            <a:off x="5254305" y="1646748"/>
            <a:ext cx="259537" cy="258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96E8435-6743-CA24-2816-87584305411B}"/>
              </a:ext>
            </a:extLst>
          </p:cNvPr>
          <p:cNvSpPr/>
          <p:nvPr/>
        </p:nvSpPr>
        <p:spPr>
          <a:xfrm>
            <a:off x="8034224" y="1720370"/>
            <a:ext cx="259537" cy="258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0B190D5-23AD-694F-F701-520E3837DDE4}"/>
              </a:ext>
            </a:extLst>
          </p:cNvPr>
          <p:cNvSpPr/>
          <p:nvPr/>
        </p:nvSpPr>
        <p:spPr>
          <a:xfrm>
            <a:off x="2397815" y="5105400"/>
            <a:ext cx="2065724" cy="1486270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Irradiation containers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Fused quartz tubes for smaller fragments and powders (A) filled with 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Evacuated alloy container for larger fractions and rocks (B)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4C12C63-6FF3-0210-A9C1-C87BC16F5F35}"/>
              </a:ext>
            </a:extLst>
          </p:cNvPr>
          <p:cNvSpPr/>
          <p:nvPr/>
        </p:nvSpPr>
        <p:spPr>
          <a:xfrm>
            <a:off x="4571459" y="5105400"/>
            <a:ext cx="2065724" cy="1486270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Irradiation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By neutrons produced in an 18 MeV medical cyclotron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Neutron energy range: thermal-2 MeV (C)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1603403-F466-CECD-7953-E96D375DBF5F}"/>
              </a:ext>
            </a:extLst>
          </p:cNvPr>
          <p:cNvSpPr/>
          <p:nvPr/>
        </p:nvSpPr>
        <p:spPr>
          <a:xfrm>
            <a:off x="6745103" y="5105400"/>
            <a:ext cx="2065724" cy="1486270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Ar-37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Gas collected by flushing with Ar-37 free carrier gas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Purification over a getter (C)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Ar-37 was measured by Low-Level-Counting in </a:t>
            </a:r>
            <a:br>
              <a:rPr lang="en-GB" sz="1100" dirty="0">
                <a:solidFill>
                  <a:srgbClr val="1E345C"/>
                </a:solidFill>
              </a:rPr>
            </a:br>
            <a:r>
              <a:rPr lang="en-GB" sz="1100" dirty="0">
                <a:solidFill>
                  <a:srgbClr val="1E345C"/>
                </a:solidFill>
              </a:rPr>
              <a:t>50-100 cm</a:t>
            </a:r>
            <a:r>
              <a:rPr lang="en-GB" sz="1100" baseline="30000" dirty="0">
                <a:solidFill>
                  <a:srgbClr val="1E345C"/>
                </a:solidFill>
              </a:rPr>
              <a:t>3</a:t>
            </a:r>
            <a:r>
              <a:rPr lang="en-GB" sz="1100" dirty="0">
                <a:solidFill>
                  <a:srgbClr val="1E345C"/>
                </a:solidFill>
              </a:rPr>
              <a:t> counters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4893AF-5F2F-9306-8E9F-BCB7CFF1C2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13" t="66159" r="1" b="16566"/>
          <a:stretch/>
        </p:blipFill>
        <p:spPr>
          <a:xfrm>
            <a:off x="1203784" y="3339607"/>
            <a:ext cx="1033739" cy="14547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E64E731-9BF6-C6A3-068B-7D22471F9891}"/>
              </a:ext>
            </a:extLst>
          </p:cNvPr>
          <p:cNvSpPr txBox="1"/>
          <p:nvPr/>
        </p:nvSpPr>
        <p:spPr>
          <a:xfrm>
            <a:off x="1492204" y="341234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50 cm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DA888F3-3052-A8D8-AFE2-F489BE28D611}"/>
              </a:ext>
            </a:extLst>
          </p:cNvPr>
          <p:cNvSpPr txBox="1"/>
          <p:nvPr/>
        </p:nvSpPr>
        <p:spPr>
          <a:xfrm>
            <a:off x="1531477" y="456886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5 cm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D660700-2DD1-1E67-FCD7-52BD128A5511}"/>
              </a:ext>
            </a:extLst>
          </p:cNvPr>
          <p:cNvSpPr/>
          <p:nvPr/>
        </p:nvSpPr>
        <p:spPr>
          <a:xfrm>
            <a:off x="8918748" y="5105400"/>
            <a:ext cx="1770034" cy="1486270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Repeated Measurement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After the first gas extraction the samples were stored several weeks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</a:rPr>
              <a:t>The delayed emanation was then measured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7DE3383-6616-F981-28A7-6DCCDC840EBB}"/>
              </a:ext>
            </a:extLst>
          </p:cNvPr>
          <p:cNvSpPr txBox="1"/>
          <p:nvPr/>
        </p:nvSpPr>
        <p:spPr>
          <a:xfrm>
            <a:off x="144283" y="250046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A772F89-72D7-995D-CA26-65701A2E8354}"/>
              </a:ext>
            </a:extLst>
          </p:cNvPr>
          <p:cNvSpPr txBox="1"/>
          <p:nvPr/>
        </p:nvSpPr>
        <p:spPr>
          <a:xfrm>
            <a:off x="1267032" y="360480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b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16C450F-379A-8A0D-6693-761BF0A15638}"/>
              </a:ext>
            </a:extLst>
          </p:cNvPr>
          <p:cNvSpPr txBox="1"/>
          <p:nvPr/>
        </p:nvSpPr>
        <p:spPr>
          <a:xfrm>
            <a:off x="7861716" y="2497915"/>
            <a:ext cx="272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1" dirty="0"/>
              <a:t>D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7D142C8-59E6-9E19-3D18-1B303417E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30025" y="2009181"/>
            <a:ext cx="703610" cy="18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1">
            <a:extLst>
              <a:ext uri="{FF2B5EF4-FFF2-40B4-BE49-F238E27FC236}">
                <a16:creationId xmlns:a16="http://schemas.microsoft.com/office/drawing/2014/main" id="{73C67884-7AD9-BC13-2719-2970D5F51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2" y="1822270"/>
            <a:ext cx="4572073" cy="3324791"/>
          </a:xfrm>
          <a:prstGeom prst="rect">
            <a:avLst/>
          </a:prstGeom>
        </p:spPr>
      </p:pic>
      <p:pic>
        <p:nvPicPr>
          <p:cNvPr id="7" name="Image 22">
            <a:extLst>
              <a:ext uri="{FF2B5EF4-FFF2-40B4-BE49-F238E27FC236}">
                <a16:creationId xmlns:a16="http://schemas.microsoft.com/office/drawing/2014/main" id="{46F1C160-9F55-0F75-B349-27344971C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39" y="4879682"/>
            <a:ext cx="3017371" cy="1978318"/>
          </a:xfrm>
          <a:prstGeom prst="rect">
            <a:avLst/>
          </a:prstGeom>
        </p:spPr>
      </p:pic>
      <p:pic>
        <p:nvPicPr>
          <p:cNvPr id="8" name="Image 26">
            <a:extLst>
              <a:ext uri="{FF2B5EF4-FFF2-40B4-BE49-F238E27FC236}">
                <a16:creationId xmlns:a16="http://schemas.microsoft.com/office/drawing/2014/main" id="{9FC8FB2F-2B63-0267-63D9-56988CAFA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2"/>
          <a:stretch/>
        </p:blipFill>
        <p:spPr>
          <a:xfrm rot="5400000">
            <a:off x="5413156" y="1980354"/>
            <a:ext cx="2426671" cy="211050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5287986-8F6D-1632-C8F3-2B57B2A6653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E5C056-C3FB-D44E-A025-D0BC62FF29A6}"/>
              </a:ext>
            </a:extLst>
          </p:cNvPr>
          <p:cNvSpPr/>
          <p:nvPr/>
        </p:nvSpPr>
        <p:spPr>
          <a:xfrm>
            <a:off x="767437" y="1192828"/>
            <a:ext cx="3891970" cy="469447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Recoil (</a:t>
            </a:r>
            <a:r>
              <a:rPr lang="en-GB" sz="1600" dirty="0" err="1">
                <a:latin typeface="Symbol" panose="05050102010706020507" pitchFamily="18" charset="2"/>
              </a:rPr>
              <a:t>e</a:t>
            </a:r>
            <a:r>
              <a:rPr lang="en-GB" sz="1600" baseline="-25000" dirty="0" err="1"/>
              <a:t>R</a:t>
            </a:r>
            <a:r>
              <a:rPr lang="en-GB" sz="1600" dirty="0"/>
              <a:t>) and diffusion emanation (</a:t>
            </a:r>
            <a:r>
              <a:rPr lang="en-GB" sz="1600" dirty="0" err="1">
                <a:latin typeface="Symbol" panose="05050102010706020507" pitchFamily="18" charset="2"/>
              </a:rPr>
              <a:t>e</a:t>
            </a:r>
            <a:r>
              <a:rPr lang="en-GB" sz="1600" baseline="-25000" dirty="0" err="1"/>
              <a:t>D</a:t>
            </a:r>
            <a:r>
              <a:rPr lang="en-GB" sz="1600" dirty="0"/>
              <a:t>)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FB62357-336C-CAC5-3501-62587F9EC6A7}"/>
              </a:ext>
            </a:extLst>
          </p:cNvPr>
          <p:cNvSpPr/>
          <p:nvPr/>
        </p:nvSpPr>
        <p:spPr>
          <a:xfrm>
            <a:off x="5287006" y="1266687"/>
            <a:ext cx="3623135" cy="315933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Depth Dependance 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55F46AF7-24BA-1EBE-F953-19240B5C26A5}"/>
              </a:ext>
            </a:extLst>
          </p:cNvPr>
          <p:cNvSpPr/>
          <p:nvPr/>
        </p:nvSpPr>
        <p:spPr>
          <a:xfrm>
            <a:off x="5287005" y="4418191"/>
            <a:ext cx="3623135" cy="315933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/>
              <a:t>Effect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grain</a:t>
            </a:r>
            <a:r>
              <a:rPr lang="de-CH" sz="1600" dirty="0"/>
              <a:t> </a:t>
            </a:r>
            <a:r>
              <a:rPr lang="de-CH" sz="1600" dirty="0" err="1"/>
              <a:t>size</a:t>
            </a:r>
            <a:endParaRPr lang="de-CH" sz="1600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EAFCCCD-F996-B1F8-EC57-0BE39412AD8D}"/>
              </a:ext>
            </a:extLst>
          </p:cNvPr>
          <p:cNvSpPr/>
          <p:nvPr/>
        </p:nvSpPr>
        <p:spPr>
          <a:xfrm>
            <a:off x="638807" y="5309999"/>
            <a:ext cx="4045037" cy="1324587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1100" b="0" i="0" u="none" strike="noStrike" kern="1200" cap="none" spc="0" normalizeH="0" baseline="-2500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100" dirty="0" err="1">
                <a:solidFill>
                  <a:srgbClr val="1E345C"/>
                </a:solidFill>
                <a:latin typeface="Symbol" panose="05050102010706020507" pitchFamily="18" charset="2"/>
              </a:rPr>
              <a:t>e</a:t>
            </a:r>
            <a:r>
              <a:rPr lang="en-GB" sz="1100" baseline="-25000" dirty="0" err="1">
                <a:solidFill>
                  <a:srgbClr val="1E345C"/>
                </a:solidFill>
              </a:rPr>
              <a:t>R</a:t>
            </a:r>
            <a:r>
              <a:rPr lang="en-GB" sz="1100" baseline="-25000" dirty="0">
                <a:solidFill>
                  <a:srgbClr val="1E345C"/>
                </a:solidFill>
              </a:rPr>
              <a:t> </a:t>
            </a:r>
            <a:r>
              <a:rPr lang="en-GB" sz="1100" dirty="0">
                <a:solidFill>
                  <a:srgbClr val="1E345C"/>
                </a:solidFill>
              </a:rPr>
              <a:t>&lt; 0.1% for Calcite powder (Ø</a:t>
            </a:r>
            <a:r>
              <a:rPr lang="en-GB" sz="1100" dirty="0">
                <a:solidFill>
                  <a:srgbClr val="1E345C"/>
                </a:solidFill>
                <a:latin typeface="Mathcad UniMath" panose="02000503020000020003" pitchFamily="50" charset="0"/>
              </a:rPr>
              <a:t>∼</a:t>
            </a:r>
            <a:r>
              <a:rPr lang="en-GB" sz="1100" dirty="0">
                <a:solidFill>
                  <a:srgbClr val="1E345C"/>
                </a:solidFill>
              </a:rPr>
              <a:t>17 um)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rgbClr val="1E345C"/>
                </a:solidFill>
                <a:latin typeface="Symbol" panose="05050102010706020507" pitchFamily="18" charset="2"/>
              </a:rPr>
              <a:t>e</a:t>
            </a:r>
            <a:r>
              <a:rPr lang="en-GB" sz="1100" baseline="-25000" dirty="0" err="1">
                <a:solidFill>
                  <a:srgbClr val="1E345C"/>
                </a:solidFill>
              </a:rPr>
              <a:t>R</a:t>
            </a:r>
            <a:r>
              <a:rPr lang="en-GB" sz="1100" dirty="0">
                <a:solidFill>
                  <a:srgbClr val="1E34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≈ 1% for pulverized natural soil sediment (</a:t>
            </a:r>
            <a:r>
              <a:rPr lang="en-GB" sz="1100" dirty="0">
                <a:solidFill>
                  <a:srgbClr val="1E345C"/>
                </a:solidFill>
              </a:rPr>
              <a:t>Ø</a:t>
            </a:r>
            <a:r>
              <a:rPr lang="en-GB" sz="1100" dirty="0">
                <a:solidFill>
                  <a:srgbClr val="1E345C"/>
                </a:solidFill>
                <a:latin typeface="Mathcad UniMath" panose="02000503020000020003" pitchFamily="50" charset="0"/>
              </a:rPr>
              <a:t>∼</a:t>
            </a:r>
            <a:r>
              <a:rPr lang="en-GB" sz="1100" dirty="0">
                <a:solidFill>
                  <a:srgbClr val="1E345C"/>
                </a:solidFill>
              </a:rPr>
              <a:t>2 um)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rgbClr val="1E345C"/>
                </a:solidFill>
                <a:latin typeface="Symbol" panose="05050102010706020507" pitchFamily="18" charset="2"/>
              </a:rPr>
              <a:t>e</a:t>
            </a:r>
            <a:r>
              <a:rPr lang="en-GB" sz="1100" baseline="-25000" dirty="0" err="1">
                <a:solidFill>
                  <a:srgbClr val="1E345C"/>
                </a:solidFill>
              </a:rPr>
              <a:t>R</a:t>
            </a:r>
            <a:r>
              <a:rPr lang="en-GB" sz="1100" dirty="0">
                <a:solidFill>
                  <a:srgbClr val="1E34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</a:t>
            </a:r>
            <a:r>
              <a:rPr lang="en-GB" sz="1100" dirty="0">
                <a:solidFill>
                  <a:srgbClr val="1E34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1% for natural soil sediment (63 um &lt; </a:t>
            </a:r>
            <a:r>
              <a:rPr lang="en-GB" sz="1100" dirty="0">
                <a:solidFill>
                  <a:srgbClr val="1E345C"/>
                </a:solidFill>
              </a:rPr>
              <a:t>Ø &lt; 2mm</a:t>
            </a:r>
            <a:r>
              <a:rPr lang="en-GB" sz="1100" dirty="0">
                <a:solidFill>
                  <a:srgbClr val="1E34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100" dirty="0">
              <a:solidFill>
                <a:srgbClr val="1E345C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delayed diffusive emanation </a:t>
            </a:r>
            <a:r>
              <a:rPr lang="en-GB" sz="1100" dirty="0" err="1">
                <a:solidFill>
                  <a:srgbClr val="1E345C"/>
                </a:solidFill>
                <a:latin typeface="Symbol" panose="05050102010706020507" pitchFamily="18" charset="2"/>
              </a:rPr>
              <a:t>e</a:t>
            </a:r>
            <a:r>
              <a:rPr lang="en-GB" sz="1100" baseline="-25000" dirty="0" err="1">
                <a:solidFill>
                  <a:srgbClr val="1E345C"/>
                </a:solidFill>
              </a:rPr>
              <a:t>D</a:t>
            </a:r>
            <a:r>
              <a:rPr lang="en-GB" sz="1100" dirty="0">
                <a:solidFill>
                  <a:srgbClr val="1E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macroscopic samples that were stored over weeks (s)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</a:t>
            </a:r>
            <a:endParaRPr lang="en-GB" sz="1100" dirty="0">
              <a:solidFill>
                <a:srgbClr val="1E345C"/>
              </a:solidFill>
            </a:endParaRPr>
          </a:p>
        </p:txBody>
      </p:sp>
      <p:pic>
        <p:nvPicPr>
          <p:cNvPr id="21" name="Image 26">
            <a:extLst>
              <a:ext uri="{FF2B5EF4-FFF2-40B4-BE49-F238E27FC236}">
                <a16:creationId xmlns:a16="http://schemas.microsoft.com/office/drawing/2014/main" id="{29706285-12B7-5A4E-3F44-739F2C68DD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2"/>
          <a:stretch/>
        </p:blipFill>
        <p:spPr>
          <a:xfrm rot="5400000">
            <a:off x="12354863" y="-951192"/>
            <a:ext cx="3609904" cy="1798102"/>
          </a:xfrm>
          <a:prstGeom prst="rect">
            <a:avLst/>
          </a:prstGeom>
        </p:spPr>
      </p:pic>
      <p:pic>
        <p:nvPicPr>
          <p:cNvPr id="26" name="Image 26">
            <a:extLst>
              <a:ext uri="{FF2B5EF4-FFF2-40B4-BE49-F238E27FC236}">
                <a16:creationId xmlns:a16="http://schemas.microsoft.com/office/drawing/2014/main" id="{744D86C3-1371-94BB-61F7-3CAD279D1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2"/>
          <a:stretch/>
        </p:blipFill>
        <p:spPr>
          <a:xfrm rot="5400000">
            <a:off x="13141953" y="1733496"/>
            <a:ext cx="3609904" cy="1798102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0FAA19D6-223C-FEA5-AB0D-C1E0B85D2AFE}"/>
              </a:ext>
            </a:extLst>
          </p:cNvPr>
          <p:cNvSpPr/>
          <p:nvPr/>
        </p:nvSpPr>
        <p:spPr>
          <a:xfrm>
            <a:off x="8038458" y="2625435"/>
            <a:ext cx="2344383" cy="803565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E345C"/>
                </a:solidFill>
                <a:latin typeface="Calibri" panose="020F0502020204030204"/>
              </a:rPr>
              <a:t>Ar-37 emanation in soil is highest in the top first meter and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E345C"/>
                </a:solidFill>
                <a:latin typeface="Calibri" panose="020F0502020204030204"/>
              </a:rPr>
              <a:t>decreases with depth</a:t>
            </a:r>
            <a:endParaRPr lang="en-GB" sz="1100" dirty="0">
              <a:solidFill>
                <a:srgbClr val="1E345C"/>
              </a:solidFill>
              <a:highlight>
                <a:srgbClr val="FFFF00"/>
              </a:highlight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BBAE55C-D3CC-3968-EE91-DB33794EEB11}"/>
              </a:ext>
            </a:extLst>
          </p:cNvPr>
          <p:cNvSpPr/>
          <p:nvPr/>
        </p:nvSpPr>
        <p:spPr>
          <a:xfrm>
            <a:off x="8780585" y="5227619"/>
            <a:ext cx="1934307" cy="1157681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significant dependence of emanation on particle size for samples from differently sieved fractions.</a:t>
            </a:r>
            <a:endParaRPr lang="en-GB" sz="1100" dirty="0">
              <a:solidFill>
                <a:srgbClr val="1E3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2536ACD-7671-91CB-BE5A-9BB0A62F9290}"/>
              </a:ext>
            </a:extLst>
          </p:cNvPr>
          <p:cNvGrpSpPr/>
          <p:nvPr/>
        </p:nvGrpSpPr>
        <p:grpSpPr>
          <a:xfrm>
            <a:off x="0" y="1066801"/>
            <a:ext cx="10855035" cy="5791200"/>
            <a:chOff x="0" y="1066801"/>
            <a:chExt cx="10855035" cy="57912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4FB6378-ACF7-6F0D-CD3C-28C997D09260}"/>
                </a:ext>
              </a:extLst>
            </p:cNvPr>
            <p:cNvSpPr/>
            <p:nvPr/>
          </p:nvSpPr>
          <p:spPr>
            <a:xfrm>
              <a:off x="0" y="1066801"/>
              <a:ext cx="10307782" cy="5791200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59DCAA0E-E757-8403-10DC-68E9EF2672C4}"/>
                </a:ext>
              </a:extLst>
            </p:cNvPr>
            <p:cNvSpPr/>
            <p:nvPr/>
          </p:nvSpPr>
          <p:spPr>
            <a:xfrm>
              <a:off x="9566562" y="1066801"/>
              <a:ext cx="1288473" cy="4551217"/>
            </a:xfrm>
            <a:prstGeom prst="roundRect">
              <a:avLst>
                <a:gd name="adj" fmla="val 41398"/>
              </a:avLst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2F601DE-1350-A949-8CD9-7C31C98BA87D}"/>
                </a:ext>
              </a:extLst>
            </p:cNvPr>
            <p:cNvSpPr/>
            <p:nvPr/>
          </p:nvSpPr>
          <p:spPr>
            <a:xfrm>
              <a:off x="9566561" y="5157170"/>
              <a:ext cx="1288474" cy="1700829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CF99FA-9EF4-3D26-0ED1-851324CB82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475A93D-4D22-E057-5711-56EB507AE100}"/>
              </a:ext>
            </a:extLst>
          </p:cNvPr>
          <p:cNvSpPr/>
          <p:nvPr/>
        </p:nvSpPr>
        <p:spPr>
          <a:xfrm>
            <a:off x="340427" y="1318170"/>
            <a:ext cx="9998447" cy="2485787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natural soils,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escapes at fractions of a few % from soil particles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emanation rates are observed in the shallow depth, where the soil is most weathered.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Emanation fractions from sieved soil fractions are rather independent of particle size what points the existence to internal sub-particle size nano pores.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Emanation from larger soil particles and rocks is a serial process of recoil and diffusive transport, both of which should be considered in the context of an OSI.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CA99F39-ED4A-E5E7-125F-3E5889910B88}"/>
              </a:ext>
            </a:extLst>
          </p:cNvPr>
          <p:cNvSpPr/>
          <p:nvPr/>
        </p:nvSpPr>
        <p:spPr>
          <a:xfrm>
            <a:off x="371520" y="4239970"/>
            <a:ext cx="9998447" cy="2426196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[1] </a:t>
            </a:r>
            <a:r>
              <a:rPr lang="de-CH" sz="1000" dirty="0" err="1">
                <a:latin typeface="Segoe UI" panose="020B0502040204020203" pitchFamily="34" charset="0"/>
              </a:rPr>
              <a:t>Aalseth</a:t>
            </a:r>
            <a:r>
              <a:rPr lang="de-CH" sz="1000" dirty="0">
                <a:latin typeface="Segoe UI" panose="020B0502040204020203" pitchFamily="34" charset="0"/>
              </a:rPr>
              <a:t>, C.E., Day, A.R., Haas, D.A., Hoppe, W.W., </a:t>
            </a:r>
            <a:r>
              <a:rPr lang="de-CH" sz="1000" dirty="0" err="1">
                <a:latin typeface="Segoe UI" panose="020B0502040204020203" pitchFamily="34" charset="0"/>
              </a:rPr>
              <a:t>Hyronimus</a:t>
            </a:r>
            <a:r>
              <a:rPr lang="de-CH" sz="1000" dirty="0">
                <a:latin typeface="Segoe UI" panose="020B0502040204020203" pitchFamily="34" charset="0"/>
              </a:rPr>
              <a:t>, B.J., </a:t>
            </a:r>
            <a:r>
              <a:rPr lang="de-CH" sz="1000" dirty="0" err="1">
                <a:latin typeface="Segoe UI" panose="020B0502040204020203" pitchFamily="34" charset="0"/>
              </a:rPr>
              <a:t>Keillo</a:t>
            </a:r>
            <a:r>
              <a:rPr lang="de-CH" sz="1000" dirty="0">
                <a:latin typeface="Segoe UI" panose="020B0502040204020203" pitchFamily="34" charset="0"/>
              </a:rPr>
              <a:t>, M.E., Mace, E.K., </a:t>
            </a:r>
            <a:r>
              <a:rPr lang="de-CH" sz="1000" dirty="0" err="1">
                <a:latin typeface="Segoe UI" panose="020B0502040204020203" pitchFamily="34" charset="0"/>
              </a:rPr>
              <a:t>Orrel</a:t>
            </a:r>
            <a:r>
              <a:rPr lang="de-CH" sz="1000" dirty="0">
                <a:latin typeface="Segoe UI" panose="020B0502040204020203" pitchFamily="34" charset="0"/>
              </a:rPr>
              <a:t>, J.L., Seifert, A. and Woods, V.T. (2010) Measurement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baseline="30000" dirty="0">
                <a:latin typeface="Segoe UI" panose="020B0502040204020203" pitchFamily="34" charset="0"/>
              </a:rPr>
              <a:t>37</a:t>
            </a:r>
            <a:r>
              <a:rPr lang="de-CH" sz="1000" dirty="0">
                <a:latin typeface="Segoe UI" panose="020B0502040204020203" pitchFamily="34" charset="0"/>
              </a:rPr>
              <a:t>Ar </a:t>
            </a:r>
            <a:r>
              <a:rPr lang="de-CH" sz="1000" dirty="0" err="1">
                <a:latin typeface="Segoe UI" panose="020B0502040204020203" pitchFamily="34" charset="0"/>
              </a:rPr>
              <a:t>to</a:t>
            </a:r>
            <a:r>
              <a:rPr lang="de-CH" sz="1000" dirty="0">
                <a:latin typeface="Segoe UI" panose="020B0502040204020203" pitchFamily="34" charset="0"/>
              </a:rPr>
              <a:t> support </a:t>
            </a:r>
            <a:r>
              <a:rPr lang="de-CH" sz="1000" dirty="0" err="1">
                <a:latin typeface="Segoe UI" panose="020B0502040204020203" pitchFamily="34" charset="0"/>
              </a:rPr>
              <a:t>technology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for</a:t>
            </a:r>
            <a:r>
              <a:rPr lang="de-CH" sz="1000" dirty="0">
                <a:latin typeface="Segoe UI" panose="020B0502040204020203" pitchFamily="34" charset="0"/>
              </a:rPr>
              <a:t> On-site </a:t>
            </a:r>
            <a:r>
              <a:rPr lang="de-CH" sz="1000" dirty="0" err="1">
                <a:latin typeface="Segoe UI" panose="020B0502040204020203" pitchFamily="34" charset="0"/>
              </a:rPr>
              <a:t>Inspection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under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the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Comprehensive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Nuclear</a:t>
            </a:r>
            <a:r>
              <a:rPr lang="de-CH" sz="1000" dirty="0">
                <a:latin typeface="Segoe UI" panose="020B0502040204020203" pitchFamily="34" charset="0"/>
              </a:rPr>
              <a:t>-Test-Ban Treaty. </a:t>
            </a:r>
            <a:r>
              <a:rPr lang="de-CH" sz="1000" dirty="0" err="1">
                <a:latin typeface="Segoe UI" panose="020B0502040204020203" pitchFamily="34" charset="0"/>
              </a:rPr>
              <a:t>Nucl</a:t>
            </a:r>
            <a:r>
              <a:rPr lang="de-CH" sz="1000" dirty="0">
                <a:latin typeface="Segoe UI" panose="020B0502040204020203" pitchFamily="34" charset="0"/>
              </a:rPr>
              <a:t>. </a:t>
            </a:r>
            <a:r>
              <a:rPr lang="de-CH" sz="1000" dirty="0" err="1">
                <a:latin typeface="Segoe UI" panose="020B0502040204020203" pitchFamily="34" charset="0"/>
              </a:rPr>
              <a:t>Instru</a:t>
            </a:r>
            <a:r>
              <a:rPr lang="de-CH" sz="1000" dirty="0">
                <a:latin typeface="Segoe UI" panose="020B0502040204020203" pitchFamily="34" charset="0"/>
              </a:rPr>
              <a:t>. Meth.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[2] </a:t>
            </a:r>
            <a:r>
              <a:rPr lang="en-US" sz="1000" dirty="0">
                <a:latin typeface="Segoe UI" panose="020B0502040204020203" pitchFamily="34" charset="0"/>
              </a:rPr>
              <a:t>Haas, D. (2010) The science case for </a:t>
            </a:r>
            <a:r>
              <a:rPr lang="en-US" sz="1000" baseline="30000" dirty="0">
                <a:latin typeface="Segoe UI" panose="020B0502040204020203" pitchFamily="34" charset="0"/>
              </a:rPr>
              <a:t>37</a:t>
            </a:r>
            <a:r>
              <a:rPr lang="en-US" sz="1000" dirty="0">
                <a:latin typeface="Segoe UI" panose="020B0502040204020203" pitchFamily="34" charset="0"/>
              </a:rPr>
              <a:t>Ar as a monitor for underground nuclear explosions. PNNL.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[3] </a:t>
            </a:r>
            <a:r>
              <a:rPr lang="en-US" sz="1000" dirty="0" err="1">
                <a:latin typeface="Segoe UI" panose="020B0502040204020203" pitchFamily="34" charset="0"/>
              </a:rPr>
              <a:t>Riedmann</a:t>
            </a:r>
            <a:r>
              <a:rPr lang="en-US" sz="1000" dirty="0">
                <a:latin typeface="Segoe UI" panose="020B0502040204020203" pitchFamily="34" charset="0"/>
              </a:rPr>
              <a:t>, R. and Purtschert, R. (2011) Natural </a:t>
            </a:r>
            <a:r>
              <a:rPr lang="en-US" sz="1000" baseline="30000" dirty="0">
                <a:latin typeface="Segoe UI" panose="020B0502040204020203" pitchFamily="34" charset="0"/>
              </a:rPr>
              <a:t>37</a:t>
            </a:r>
            <a:r>
              <a:rPr lang="en-US" sz="1000" dirty="0">
                <a:latin typeface="Segoe UI" panose="020B0502040204020203" pitchFamily="34" charset="0"/>
              </a:rPr>
              <a:t>Ar Concentrations in Soil Air: Implications for Monitoring Underground Nuclear Explosions. Environmental Science and Technology 45, 8656-8664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[4] Guillon, S., Sun, Y., Purtschert, R., Raghoo, L., Pili, E. and </a:t>
            </a:r>
            <a:r>
              <a:rPr lang="de-CH" sz="1000" dirty="0" err="1">
                <a:latin typeface="Segoe UI" panose="020B0502040204020203" pitchFamily="34" charset="0"/>
              </a:rPr>
              <a:t>Carrigan</a:t>
            </a:r>
            <a:r>
              <a:rPr lang="de-CH" sz="1000" dirty="0">
                <a:latin typeface="Segoe UI" panose="020B0502040204020203" pitchFamily="34" charset="0"/>
              </a:rPr>
              <a:t>, C.R. (2016) Alteration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natural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baseline="30000" dirty="0">
                <a:latin typeface="Segoe UI" panose="020B0502040204020203" pitchFamily="34" charset="0"/>
              </a:rPr>
              <a:t>37</a:t>
            </a:r>
            <a:r>
              <a:rPr lang="de-CH" sz="1000" dirty="0">
                <a:latin typeface="Segoe UI" panose="020B0502040204020203" pitchFamily="34" charset="0"/>
              </a:rPr>
              <a:t> Ar </a:t>
            </a:r>
            <a:r>
              <a:rPr lang="de-CH" sz="1000" dirty="0" err="1">
                <a:latin typeface="Segoe UI" panose="020B0502040204020203" pitchFamily="34" charset="0"/>
              </a:rPr>
              <a:t>activity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concentration</a:t>
            </a:r>
            <a:r>
              <a:rPr lang="de-CH" sz="1000" dirty="0">
                <a:latin typeface="Segoe UI" panose="020B0502040204020203" pitchFamily="34" charset="0"/>
              </a:rPr>
              <a:t> in </a:t>
            </a:r>
            <a:r>
              <a:rPr lang="de-CH" sz="1000" dirty="0" err="1">
                <a:latin typeface="Segoe UI" panose="020B0502040204020203" pitchFamily="34" charset="0"/>
              </a:rPr>
              <a:t>the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subsurface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by</a:t>
            </a:r>
            <a:r>
              <a:rPr lang="de-CH" sz="1000" dirty="0">
                <a:latin typeface="Segoe UI" panose="020B0502040204020203" pitchFamily="34" charset="0"/>
              </a:rPr>
              <a:t> gas </a:t>
            </a:r>
            <a:r>
              <a:rPr lang="de-CH" sz="1000" dirty="0" err="1">
                <a:latin typeface="Segoe UI" panose="020B0502040204020203" pitchFamily="34" charset="0"/>
              </a:rPr>
              <a:t>transport</a:t>
            </a:r>
            <a:r>
              <a:rPr lang="de-CH" sz="1000" dirty="0">
                <a:latin typeface="Segoe UI" panose="020B0502040204020203" pitchFamily="34" charset="0"/>
              </a:rPr>
              <a:t> and </a:t>
            </a:r>
            <a:r>
              <a:rPr lang="de-CH" sz="1000" dirty="0" err="1">
                <a:latin typeface="Segoe UI" panose="020B0502040204020203" pitchFamily="34" charset="0"/>
              </a:rPr>
              <a:t>water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infiltration</a:t>
            </a:r>
            <a:r>
              <a:rPr lang="de-CH" sz="1000" dirty="0">
                <a:latin typeface="Segoe UI" panose="020B0502040204020203" pitchFamily="34" charset="0"/>
              </a:rPr>
              <a:t>. Journal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Environmental </a:t>
            </a:r>
            <a:r>
              <a:rPr lang="de-CH" sz="1000" dirty="0" err="1">
                <a:latin typeface="Segoe UI" panose="020B0502040204020203" pitchFamily="34" charset="0"/>
              </a:rPr>
              <a:t>Radioactivity</a:t>
            </a:r>
            <a:r>
              <a:rPr lang="de-CH" sz="1000" dirty="0">
                <a:latin typeface="Segoe UI" panose="020B0502040204020203" pitchFamily="34" charset="0"/>
              </a:rPr>
              <a:t> 155, 89-96.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[5] Musy, S., </a:t>
            </a:r>
            <a:r>
              <a:rPr lang="en-GB" sz="1000" dirty="0" err="1">
                <a:latin typeface="Segoe UI" panose="020B0502040204020203" pitchFamily="34" charset="0"/>
              </a:rPr>
              <a:t>Casolaro</a:t>
            </a:r>
            <a:r>
              <a:rPr lang="de-CH" sz="1000" dirty="0">
                <a:latin typeface="Segoe UI" panose="020B0502040204020203" pitchFamily="34" charset="0"/>
              </a:rPr>
              <a:t>, P., </a:t>
            </a:r>
            <a:r>
              <a:rPr lang="de-CH" sz="1000" dirty="0" err="1">
                <a:latin typeface="Segoe UI" panose="020B0502040204020203" pitchFamily="34" charset="0"/>
              </a:rPr>
              <a:t>Dellepiane</a:t>
            </a:r>
            <a:r>
              <a:rPr lang="de-CH" sz="1000" dirty="0">
                <a:latin typeface="Segoe UI" panose="020B0502040204020203" pitchFamily="34" charset="0"/>
              </a:rPr>
              <a:t>, G., Berger, A., Braccini, S. and Purtschert, R. (2022) </a:t>
            </a:r>
            <a:r>
              <a:rPr lang="de-CH" sz="1000" dirty="0" err="1">
                <a:latin typeface="Segoe UI" panose="020B0502040204020203" pitchFamily="34" charset="0"/>
              </a:rPr>
              <a:t>Quantification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baseline="30000" dirty="0">
                <a:latin typeface="Segoe UI" panose="020B0502040204020203" pitchFamily="34" charset="0"/>
              </a:rPr>
              <a:t>37</a:t>
            </a:r>
            <a:r>
              <a:rPr lang="de-CH" sz="1000" dirty="0">
                <a:latin typeface="Segoe UI" panose="020B0502040204020203" pitchFamily="34" charset="0"/>
              </a:rPr>
              <a:t>Ar </a:t>
            </a:r>
            <a:r>
              <a:rPr lang="de-CH" sz="1000" dirty="0" err="1">
                <a:latin typeface="Segoe UI" panose="020B0502040204020203" pitchFamily="34" charset="0"/>
              </a:rPr>
              <a:t>emanation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fractions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from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irradiated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natural</a:t>
            </a:r>
            <a:r>
              <a:rPr lang="de-CH" sz="1000" dirty="0">
                <a:latin typeface="Segoe UI" panose="020B0502040204020203" pitchFamily="34" charset="0"/>
              </a:rPr>
              <a:t> rock </a:t>
            </a:r>
            <a:r>
              <a:rPr lang="de-CH" sz="1000" dirty="0" err="1">
                <a:latin typeface="Segoe UI" panose="020B0502040204020203" pitchFamily="34" charset="0"/>
              </a:rPr>
              <a:t>samples</a:t>
            </a:r>
            <a:r>
              <a:rPr lang="de-CH" sz="1000" dirty="0">
                <a:latin typeface="Segoe UI" panose="020B0502040204020203" pitchFamily="34" charset="0"/>
              </a:rPr>
              <a:t> and </a:t>
            </a:r>
            <a:r>
              <a:rPr lang="de-CH" sz="1000" dirty="0" err="1">
                <a:latin typeface="Segoe UI" panose="020B0502040204020203" pitchFamily="34" charset="0"/>
              </a:rPr>
              <a:t>field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applications</a:t>
            </a:r>
            <a:r>
              <a:rPr lang="de-CH" sz="1000" dirty="0">
                <a:latin typeface="Segoe UI" panose="020B0502040204020203" pitchFamily="34" charset="0"/>
              </a:rPr>
              <a:t>. Journal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Environmental </a:t>
            </a:r>
            <a:r>
              <a:rPr lang="de-CH" sz="1000" dirty="0" err="1">
                <a:latin typeface="Segoe UI" panose="020B0502040204020203" pitchFamily="34" charset="0"/>
              </a:rPr>
              <a:t>Radioactivity</a:t>
            </a:r>
            <a:r>
              <a:rPr lang="de-CH" sz="1000" dirty="0">
                <a:latin typeface="Segoe UI" panose="020B0502040204020203" pitchFamily="34" charset="0"/>
              </a:rPr>
              <a:t> 251-252, 106966.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[6] J</a:t>
            </a:r>
            <a:r>
              <a:rPr lang="en-US" sz="1000" dirty="0" err="1">
                <a:latin typeface="Segoe UI" panose="020B0502040204020203" pitchFamily="34" charset="0"/>
              </a:rPr>
              <a:t>ohnson</a:t>
            </a:r>
            <a:r>
              <a:rPr lang="en-US" sz="1000" dirty="0">
                <a:latin typeface="Segoe UI" panose="020B0502040204020203" pitchFamily="34" charset="0"/>
              </a:rPr>
              <a:t>, C., Lowrey, J.D., Alexander, T., Mace, E. and </a:t>
            </a:r>
            <a:r>
              <a:rPr lang="en-US" sz="1000" dirty="0" err="1">
                <a:latin typeface="Segoe UI" panose="020B0502040204020203" pitchFamily="34" charset="0"/>
              </a:rPr>
              <a:t>Prinke</a:t>
            </a:r>
            <a:r>
              <a:rPr lang="en-US" sz="1000" dirty="0">
                <a:latin typeface="Segoe UI" panose="020B0502040204020203" pitchFamily="34" charset="0"/>
              </a:rPr>
              <a:t>, A. (2021) Measurements of the emanation of </a:t>
            </a:r>
            <a:r>
              <a:rPr lang="en-US" sz="1000" baseline="30000" dirty="0">
                <a:latin typeface="Segoe UI" panose="020B0502040204020203" pitchFamily="34" charset="0"/>
              </a:rPr>
              <a:t>37</a:t>
            </a:r>
            <a:r>
              <a:rPr lang="en-US" sz="1000" dirty="0">
                <a:latin typeface="Segoe UI" panose="020B0502040204020203" pitchFamily="34" charset="0"/>
              </a:rPr>
              <a:t>Ar and </a:t>
            </a:r>
            <a:r>
              <a:rPr lang="en-US" sz="1000" baseline="30000" dirty="0">
                <a:latin typeface="Segoe UI" panose="020B0502040204020203" pitchFamily="34" charset="0"/>
              </a:rPr>
              <a:t>39</a:t>
            </a:r>
            <a:r>
              <a:rPr lang="en-US" sz="1000" dirty="0">
                <a:latin typeface="Segoe UI" panose="020B0502040204020203" pitchFamily="34" charset="0"/>
              </a:rPr>
              <a:t>Ar from irradiated rocks and powders. Journal of Radioanalytical and Nuclear Chemistry 329, 969-974.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Breitbild</PresentationFormat>
  <Paragraphs>89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Mathcad UniMath</vt:lpstr>
      <vt:lpstr>Segoe UI</vt:lpstr>
      <vt:lpstr>Symbol</vt:lpstr>
      <vt:lpstr>Custom 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Roland Purtschert</cp:lastModifiedBy>
  <cp:revision>63</cp:revision>
  <dcterms:created xsi:type="dcterms:W3CDTF">2023-04-18T13:25:54Z</dcterms:created>
  <dcterms:modified xsi:type="dcterms:W3CDTF">2023-06-09T08:52:31Z</dcterms:modified>
</cp:coreProperties>
</file>