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6" r:id="rId7"/>
    <p:sldId id="265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5579"/>
    <p:restoredTop sz="94685"/>
  </p:normalViewPr>
  <p:slideViewPr>
    <p:cSldViewPr snapToGrid="0">
      <p:cViewPr varScale="1">
        <p:scale>
          <a:sx n="60" d="100"/>
          <a:sy n="60" d="100"/>
        </p:scale>
        <p:origin x="119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ptu\Desktop\eposter%20Vienna\Multig.%207601_2022%20prove%20camp%20multiplo_con%20efficeienza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ptu\Desktop\eposter%20Vienna\Multig.%207601_2022%20prove%20camp%20multiplo_con%20efficeienza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556962988322113"/>
          <c:y val="4.2273740063067659E-2"/>
          <c:w val="0.72194263760508193"/>
          <c:h val="0.78071290998697118"/>
        </c:manualLayout>
      </c:layout>
      <c:barChart>
        <c:barDir val="col"/>
        <c:grouping val="clustered"/>
        <c:varyColors val="0"/>
        <c:ser>
          <c:idx val="0"/>
          <c:order val="0"/>
          <c:tx>
            <c:v>No sample holder</c:v>
          </c:tx>
          <c:invertIfNegative val="0"/>
          <c:cat>
            <c:numRef>
              <c:f>'Scat 150ml Prove Cam_7601-2021A'!$B$42:$B$53</c:f>
              <c:numCache>
                <c:formatCode>General</c:formatCode>
                <c:ptCount val="12"/>
                <c:pt idx="0">
                  <c:v>60</c:v>
                </c:pt>
                <c:pt idx="1">
                  <c:v>88</c:v>
                </c:pt>
                <c:pt idx="2">
                  <c:v>122</c:v>
                </c:pt>
                <c:pt idx="3">
                  <c:v>166</c:v>
                </c:pt>
                <c:pt idx="4">
                  <c:v>279</c:v>
                </c:pt>
                <c:pt idx="5">
                  <c:v>392</c:v>
                </c:pt>
                <c:pt idx="6">
                  <c:v>514</c:v>
                </c:pt>
                <c:pt idx="7">
                  <c:v>662</c:v>
                </c:pt>
                <c:pt idx="8">
                  <c:v>898</c:v>
                </c:pt>
                <c:pt idx="9">
                  <c:v>1173</c:v>
                </c:pt>
                <c:pt idx="10">
                  <c:v>1333</c:v>
                </c:pt>
                <c:pt idx="11">
                  <c:v>1836</c:v>
                </c:pt>
              </c:numCache>
            </c:numRef>
          </c:cat>
          <c:val>
            <c:numRef>
              <c:f>'Scat 150ml Prove Cam_7601-2021A'!$C$42:$C$53</c:f>
              <c:numCache>
                <c:formatCode>General</c:formatCode>
                <c:ptCount val="12"/>
                <c:pt idx="0">
                  <c:v>39935</c:v>
                </c:pt>
                <c:pt idx="1">
                  <c:v>23648</c:v>
                </c:pt>
                <c:pt idx="2">
                  <c:v>10835</c:v>
                </c:pt>
                <c:pt idx="3">
                  <c:v>2021</c:v>
                </c:pt>
                <c:pt idx="5">
                  <c:v>1889</c:v>
                </c:pt>
                <c:pt idx="7">
                  <c:v>70475</c:v>
                </c:pt>
                <c:pt idx="8">
                  <c:v>2021</c:v>
                </c:pt>
                <c:pt idx="9">
                  <c:v>50289</c:v>
                </c:pt>
                <c:pt idx="10">
                  <c:v>46024</c:v>
                </c:pt>
                <c:pt idx="11">
                  <c:v>1337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44-41E3-8FF0-070AFB42A92A}"/>
            </c:ext>
          </c:extLst>
        </c:ser>
        <c:ser>
          <c:idx val="1"/>
          <c:order val="1"/>
          <c:tx>
            <c:v>Position 1</c:v>
          </c:tx>
          <c:invertIfNegative val="0"/>
          <c:cat>
            <c:numRef>
              <c:f>'Scat 150ml Prove Cam_7601-2021A'!$B$42:$B$53</c:f>
              <c:numCache>
                <c:formatCode>General</c:formatCode>
                <c:ptCount val="12"/>
                <c:pt idx="0">
                  <c:v>60</c:v>
                </c:pt>
                <c:pt idx="1">
                  <c:v>88</c:v>
                </c:pt>
                <c:pt idx="2">
                  <c:v>122</c:v>
                </c:pt>
                <c:pt idx="3">
                  <c:v>166</c:v>
                </c:pt>
                <c:pt idx="4">
                  <c:v>279</c:v>
                </c:pt>
                <c:pt idx="5">
                  <c:v>392</c:v>
                </c:pt>
                <c:pt idx="6">
                  <c:v>514</c:v>
                </c:pt>
                <c:pt idx="7">
                  <c:v>662</c:v>
                </c:pt>
                <c:pt idx="8">
                  <c:v>898</c:v>
                </c:pt>
                <c:pt idx="9">
                  <c:v>1173</c:v>
                </c:pt>
                <c:pt idx="10">
                  <c:v>1333</c:v>
                </c:pt>
                <c:pt idx="11">
                  <c:v>1836</c:v>
                </c:pt>
              </c:numCache>
            </c:numRef>
          </c:cat>
          <c:val>
            <c:numRef>
              <c:f>'Scat 150ml Prove Cam_7601-2021A'!$D$42:$D$53</c:f>
              <c:numCache>
                <c:formatCode>General</c:formatCode>
                <c:ptCount val="12"/>
                <c:pt idx="0">
                  <c:v>34861</c:v>
                </c:pt>
                <c:pt idx="1">
                  <c:v>21010</c:v>
                </c:pt>
                <c:pt idx="2">
                  <c:v>9770</c:v>
                </c:pt>
                <c:pt idx="3">
                  <c:v>1698</c:v>
                </c:pt>
                <c:pt idx="5">
                  <c:v>1529</c:v>
                </c:pt>
                <c:pt idx="7">
                  <c:v>63716</c:v>
                </c:pt>
                <c:pt idx="8">
                  <c:v>1857</c:v>
                </c:pt>
                <c:pt idx="9">
                  <c:v>46103</c:v>
                </c:pt>
                <c:pt idx="10">
                  <c:v>42534</c:v>
                </c:pt>
                <c:pt idx="11">
                  <c:v>1243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44-41E3-8FF0-070AFB42A92A}"/>
            </c:ext>
          </c:extLst>
        </c:ser>
        <c:ser>
          <c:idx val="2"/>
          <c:order val="2"/>
          <c:tx>
            <c:v>Position 2</c:v>
          </c:tx>
          <c:invertIfNegative val="0"/>
          <c:cat>
            <c:numRef>
              <c:f>'Scat 150ml Prove Cam_7601-2021A'!$B$42:$B$53</c:f>
              <c:numCache>
                <c:formatCode>General</c:formatCode>
                <c:ptCount val="12"/>
                <c:pt idx="0">
                  <c:v>60</c:v>
                </c:pt>
                <c:pt idx="1">
                  <c:v>88</c:v>
                </c:pt>
                <c:pt idx="2">
                  <c:v>122</c:v>
                </c:pt>
                <c:pt idx="3">
                  <c:v>166</c:v>
                </c:pt>
                <c:pt idx="4">
                  <c:v>279</c:v>
                </c:pt>
                <c:pt idx="5">
                  <c:v>392</c:v>
                </c:pt>
                <c:pt idx="6">
                  <c:v>514</c:v>
                </c:pt>
                <c:pt idx="7">
                  <c:v>662</c:v>
                </c:pt>
                <c:pt idx="8">
                  <c:v>898</c:v>
                </c:pt>
                <c:pt idx="9">
                  <c:v>1173</c:v>
                </c:pt>
                <c:pt idx="10">
                  <c:v>1333</c:v>
                </c:pt>
                <c:pt idx="11">
                  <c:v>1836</c:v>
                </c:pt>
              </c:numCache>
            </c:numRef>
          </c:cat>
          <c:val>
            <c:numRef>
              <c:f>'Scat 150ml Prove Cam_7601-2021A'!$E$42:$E$53</c:f>
              <c:numCache>
                <c:formatCode>General</c:formatCode>
                <c:ptCount val="12"/>
                <c:pt idx="0">
                  <c:v>7731</c:v>
                </c:pt>
                <c:pt idx="1">
                  <c:v>5683</c:v>
                </c:pt>
                <c:pt idx="2">
                  <c:v>3048</c:v>
                </c:pt>
                <c:pt idx="3">
                  <c:v>722</c:v>
                </c:pt>
                <c:pt idx="5">
                  <c:v>589</c:v>
                </c:pt>
                <c:pt idx="7">
                  <c:v>27412</c:v>
                </c:pt>
                <c:pt idx="8">
                  <c:v>950</c:v>
                </c:pt>
                <c:pt idx="9">
                  <c:v>21730</c:v>
                </c:pt>
                <c:pt idx="10">
                  <c:v>20201</c:v>
                </c:pt>
                <c:pt idx="11">
                  <c:v>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44-41E3-8FF0-070AFB42A92A}"/>
            </c:ext>
          </c:extLst>
        </c:ser>
        <c:ser>
          <c:idx val="3"/>
          <c:order val="3"/>
          <c:tx>
            <c:v>Position 3</c:v>
          </c:tx>
          <c:invertIfNegative val="0"/>
          <c:cat>
            <c:numRef>
              <c:f>'Scat 150ml Prove Cam_7601-2021A'!$B$42:$B$53</c:f>
              <c:numCache>
                <c:formatCode>General</c:formatCode>
                <c:ptCount val="12"/>
                <c:pt idx="0">
                  <c:v>60</c:v>
                </c:pt>
                <c:pt idx="1">
                  <c:v>88</c:v>
                </c:pt>
                <c:pt idx="2">
                  <c:v>122</c:v>
                </c:pt>
                <c:pt idx="3">
                  <c:v>166</c:v>
                </c:pt>
                <c:pt idx="4">
                  <c:v>279</c:v>
                </c:pt>
                <c:pt idx="5">
                  <c:v>392</c:v>
                </c:pt>
                <c:pt idx="6">
                  <c:v>514</c:v>
                </c:pt>
                <c:pt idx="7">
                  <c:v>662</c:v>
                </c:pt>
                <c:pt idx="8">
                  <c:v>898</c:v>
                </c:pt>
                <c:pt idx="9">
                  <c:v>1173</c:v>
                </c:pt>
                <c:pt idx="10">
                  <c:v>1333</c:v>
                </c:pt>
                <c:pt idx="11">
                  <c:v>1836</c:v>
                </c:pt>
              </c:numCache>
            </c:numRef>
          </c:cat>
          <c:val>
            <c:numRef>
              <c:f>'Scat 150ml Prove Cam_7601-2021A'!$F$42:$F$53</c:f>
              <c:numCache>
                <c:formatCode>General</c:formatCode>
                <c:ptCount val="12"/>
                <c:pt idx="0">
                  <c:v>3903</c:v>
                </c:pt>
                <c:pt idx="1">
                  <c:v>5551</c:v>
                </c:pt>
                <c:pt idx="2">
                  <c:v>3575</c:v>
                </c:pt>
                <c:pt idx="3">
                  <c:v>664</c:v>
                </c:pt>
                <c:pt idx="5">
                  <c:v>717</c:v>
                </c:pt>
                <c:pt idx="7">
                  <c:v>33296</c:v>
                </c:pt>
                <c:pt idx="8">
                  <c:v>1052</c:v>
                </c:pt>
                <c:pt idx="9">
                  <c:v>26275</c:v>
                </c:pt>
                <c:pt idx="10">
                  <c:v>24705</c:v>
                </c:pt>
                <c:pt idx="11">
                  <c:v>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44-41E3-8FF0-070AFB42A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751520"/>
        <c:axId val="1"/>
      </c:barChart>
      <c:catAx>
        <c:axId val="328751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sz="1000" b="1" i="0" u="none" strike="noStrike" baseline="0">
                    <a:effectLst/>
                  </a:rPr>
                  <a:t>Energy (keV)</a:t>
                </a:r>
                <a:endParaRPr lang="it-IT"/>
              </a:p>
            </c:rich>
          </c:tx>
          <c:layout>
            <c:manualLayout>
              <c:xMode val="edge"/>
              <c:yMode val="edge"/>
              <c:x val="0.39957834075088439"/>
              <c:y val="0.916067146282973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Activity (total</a:t>
                </a:r>
                <a:r>
                  <a:rPr lang="it-IT" baseline="0"/>
                  <a:t> cps)</a:t>
                </a:r>
                <a:endParaRPr lang="it-IT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28751520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it-IT" sz="1000"/>
              <a:t>Energy (keV)</a:t>
            </a:r>
          </a:p>
        </c:rich>
      </c:tx>
      <c:layout>
        <c:manualLayout>
          <c:xMode val="edge"/>
          <c:yMode val="edge"/>
          <c:x val="0.37082633420822414"/>
          <c:y val="0.8981481481481481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407174103237096"/>
          <c:y val="0.111470180810732"/>
          <c:w val="0.58462689286969161"/>
          <c:h val="0.69792546343202866"/>
        </c:manualLayout>
      </c:layout>
      <c:scatterChart>
        <c:scatterStyle val="smoothMarker"/>
        <c:varyColors val="0"/>
        <c:ser>
          <c:idx val="0"/>
          <c:order val="0"/>
          <c:tx>
            <c:v>No sample holder</c:v>
          </c:tx>
          <c:xVal>
            <c:numRef>
              <c:f>('Scat 150ml Prove Cam_7601-2021A'!$M$28:$M$31,'Scat 150ml Prove Cam_7601-2021A'!$M$33,'Scat 150ml Prove Cam_7601-2021A'!$M$35:$M$39)</c:f>
              <c:numCache>
                <c:formatCode>General</c:formatCode>
                <c:ptCount val="10"/>
                <c:pt idx="0">
                  <c:v>60</c:v>
                </c:pt>
                <c:pt idx="1">
                  <c:v>88</c:v>
                </c:pt>
                <c:pt idx="2">
                  <c:v>122</c:v>
                </c:pt>
                <c:pt idx="3">
                  <c:v>166</c:v>
                </c:pt>
                <c:pt idx="4">
                  <c:v>392</c:v>
                </c:pt>
                <c:pt idx="5">
                  <c:v>662</c:v>
                </c:pt>
                <c:pt idx="6">
                  <c:v>898</c:v>
                </c:pt>
                <c:pt idx="7">
                  <c:v>1173</c:v>
                </c:pt>
                <c:pt idx="8">
                  <c:v>1333</c:v>
                </c:pt>
                <c:pt idx="9">
                  <c:v>1836</c:v>
                </c:pt>
              </c:numCache>
            </c:numRef>
          </c:xVal>
          <c:yVal>
            <c:numRef>
              <c:f>('Scat 150ml Prove Cam_7601-2021A'!$O$28:$O$31,'Scat 150ml Prove Cam_7601-2021A'!$O$33,'Scat 150ml Prove Cam_7601-2021A'!$O$35:$O$39)</c:f>
              <c:numCache>
                <c:formatCode>0.00</c:formatCode>
                <c:ptCount val="10"/>
                <c:pt idx="0">
                  <c:v>2.7302543326527884</c:v>
                </c:pt>
                <c:pt idx="1">
                  <c:v>2.9953151305432422</c:v>
                </c:pt>
                <c:pt idx="2">
                  <c:v>2.6762536426638746</c:v>
                </c:pt>
                <c:pt idx="3">
                  <c:v>2.2105666856971316</c:v>
                </c:pt>
                <c:pt idx="4">
                  <c:v>1.3323832915368663</c:v>
                </c:pt>
                <c:pt idx="5">
                  <c:v>0.89973486303764239</c:v>
                </c:pt>
                <c:pt idx="6">
                  <c:v>0.64829989024333123</c:v>
                </c:pt>
                <c:pt idx="7">
                  <c:v>0.56207235971301617</c:v>
                </c:pt>
                <c:pt idx="8">
                  <c:v>0.51387262086913488</c:v>
                </c:pt>
                <c:pt idx="9">
                  <c:v>0.40553502446630774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2C5-46E4-9176-AB0F54488556}"/>
            </c:ext>
          </c:extLst>
        </c:ser>
        <c:ser>
          <c:idx val="1"/>
          <c:order val="1"/>
          <c:tx>
            <c:v>Position 1</c:v>
          </c:tx>
          <c:xVal>
            <c:numRef>
              <c:f>('Scat 150ml Prove Cam_7601-2021A'!$M$28:$M$31,'Scat 150ml Prove Cam_7601-2021A'!$M$33,'Scat 150ml Prove Cam_7601-2021A'!$M$35:$M$39)</c:f>
              <c:numCache>
                <c:formatCode>General</c:formatCode>
                <c:ptCount val="10"/>
                <c:pt idx="0">
                  <c:v>60</c:v>
                </c:pt>
                <c:pt idx="1">
                  <c:v>88</c:v>
                </c:pt>
                <c:pt idx="2">
                  <c:v>122</c:v>
                </c:pt>
                <c:pt idx="3">
                  <c:v>166</c:v>
                </c:pt>
                <c:pt idx="4">
                  <c:v>392</c:v>
                </c:pt>
                <c:pt idx="5">
                  <c:v>662</c:v>
                </c:pt>
                <c:pt idx="6">
                  <c:v>898</c:v>
                </c:pt>
                <c:pt idx="7">
                  <c:v>1173</c:v>
                </c:pt>
                <c:pt idx="8">
                  <c:v>1333</c:v>
                </c:pt>
                <c:pt idx="9">
                  <c:v>1836</c:v>
                </c:pt>
              </c:numCache>
            </c:numRef>
          </c:xVal>
          <c:yVal>
            <c:numRef>
              <c:f>('Scat 150ml Prove Cam_7601-2021A'!$P$28:$P$31,'Scat 150ml Prove Cam_7601-2021A'!$P$33,'Scat 150ml Prove Cam_7601-2021A'!$P$35:$P$39)</c:f>
              <c:numCache>
                <c:formatCode>0.00</c:formatCode>
                <c:ptCount val="10"/>
                <c:pt idx="0">
                  <c:v>2.3833578637938864</c:v>
                </c:pt>
                <c:pt idx="1">
                  <c:v>2.6611794186702267</c:v>
                </c:pt>
                <c:pt idx="2">
                  <c:v>2.4131977931542274</c:v>
                </c:pt>
                <c:pt idx="3">
                  <c:v>1.8572697834308407</c:v>
                </c:pt>
                <c:pt idx="4">
                  <c:v>1.0784616478347637</c:v>
                </c:pt>
                <c:pt idx="5">
                  <c:v>0.81344457656341118</c:v>
                </c:pt>
                <c:pt idx="6">
                  <c:v>0.59569168539429296</c:v>
                </c:pt>
                <c:pt idx="7">
                  <c:v>0.51528608641749052</c:v>
                </c:pt>
                <c:pt idx="8">
                  <c:v>0.47490565913540289</c:v>
                </c:pt>
                <c:pt idx="9">
                  <c:v>0.37702321272372519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2C5-46E4-9176-AB0F54488556}"/>
            </c:ext>
          </c:extLst>
        </c:ser>
        <c:ser>
          <c:idx val="2"/>
          <c:order val="2"/>
          <c:tx>
            <c:v>Position 2</c:v>
          </c:tx>
          <c:xVal>
            <c:numRef>
              <c:f>('Scat 150ml Prove Cam_7601-2021A'!$M$28:$M$31,'Scat 150ml Prove Cam_7601-2021A'!$M$33,'Scat 150ml Prove Cam_7601-2021A'!$M$35:$M$39)</c:f>
              <c:numCache>
                <c:formatCode>General</c:formatCode>
                <c:ptCount val="10"/>
                <c:pt idx="0">
                  <c:v>60</c:v>
                </c:pt>
                <c:pt idx="1">
                  <c:v>88</c:v>
                </c:pt>
                <c:pt idx="2">
                  <c:v>122</c:v>
                </c:pt>
                <c:pt idx="3">
                  <c:v>166</c:v>
                </c:pt>
                <c:pt idx="4">
                  <c:v>392</c:v>
                </c:pt>
                <c:pt idx="5">
                  <c:v>662</c:v>
                </c:pt>
                <c:pt idx="6">
                  <c:v>898</c:v>
                </c:pt>
                <c:pt idx="7">
                  <c:v>1173</c:v>
                </c:pt>
                <c:pt idx="8">
                  <c:v>1333</c:v>
                </c:pt>
                <c:pt idx="9">
                  <c:v>1836</c:v>
                </c:pt>
              </c:numCache>
            </c:numRef>
          </c:xVal>
          <c:yVal>
            <c:numRef>
              <c:f>('Scat 150ml Prove Cam_7601-2021A'!$Q$28:$Q$31,'Scat 150ml Prove Cam_7601-2021A'!$Q$33,'Scat 150ml Prove Cam_7601-2021A'!$Q$35:$Q$39)</c:f>
              <c:numCache>
                <c:formatCode>0.00</c:formatCode>
                <c:ptCount val="10"/>
                <c:pt idx="0">
                  <c:v>0.52854879794012033</c:v>
                </c:pt>
                <c:pt idx="1">
                  <c:v>0.71982306693493081</c:v>
                </c:pt>
                <c:pt idx="2">
                  <c:v>0.75285843127268004</c:v>
                </c:pt>
                <c:pt idx="3">
                  <c:v>0.78972248741876727</c:v>
                </c:pt>
                <c:pt idx="4">
                  <c:v>0.41544402261260688</c:v>
                </c:pt>
                <c:pt idx="5">
                  <c:v>0.34996143406297059</c:v>
                </c:pt>
                <c:pt idx="6">
                  <c:v>0.3047426500401606</c:v>
                </c:pt>
                <c:pt idx="7">
                  <c:v>0.24287284250161748</c:v>
                </c:pt>
                <c:pt idx="8">
                  <c:v>0.22555059999516325</c:v>
                </c:pt>
                <c:pt idx="9">
                  <c:v>0.17865379911043777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2C5-46E4-9176-AB0F54488556}"/>
            </c:ext>
          </c:extLst>
        </c:ser>
        <c:ser>
          <c:idx val="3"/>
          <c:order val="3"/>
          <c:tx>
            <c:v>Position 3</c:v>
          </c:tx>
          <c:xVal>
            <c:numRef>
              <c:f>('Scat 150ml Prove Cam_7601-2021A'!$M$28:$M$31,'Scat 150ml Prove Cam_7601-2021A'!$M$33,'Scat 150ml Prove Cam_7601-2021A'!$M$35:$M$39)</c:f>
              <c:numCache>
                <c:formatCode>General</c:formatCode>
                <c:ptCount val="10"/>
                <c:pt idx="0">
                  <c:v>60</c:v>
                </c:pt>
                <c:pt idx="1">
                  <c:v>88</c:v>
                </c:pt>
                <c:pt idx="2">
                  <c:v>122</c:v>
                </c:pt>
                <c:pt idx="3">
                  <c:v>166</c:v>
                </c:pt>
                <c:pt idx="4">
                  <c:v>392</c:v>
                </c:pt>
                <c:pt idx="5">
                  <c:v>662</c:v>
                </c:pt>
                <c:pt idx="6">
                  <c:v>898</c:v>
                </c:pt>
                <c:pt idx="7">
                  <c:v>1173</c:v>
                </c:pt>
                <c:pt idx="8">
                  <c:v>1333</c:v>
                </c:pt>
                <c:pt idx="9">
                  <c:v>1836</c:v>
                </c:pt>
              </c:numCache>
            </c:numRef>
          </c:xVal>
          <c:yVal>
            <c:numRef>
              <c:f>('Scat 150ml Prove Cam_7601-2021A'!$R$28:$R$31,'Scat 150ml Prove Cam_7601-2021A'!$R$33,'Scat 150ml Prove Cam_7601-2021A'!$R$35:$R$39)</c:f>
              <c:numCache>
                <c:formatCode>0.00</c:formatCode>
                <c:ptCount val="10"/>
                <c:pt idx="0">
                  <c:v>0.26683817854873754</c:v>
                </c:pt>
                <c:pt idx="1">
                  <c:v>0.70310361508988217</c:v>
                </c:pt>
                <c:pt idx="2">
                  <c:v>0.88302785164036457</c:v>
                </c:pt>
                <c:pt idx="3">
                  <c:v>0.72628217679509899</c:v>
                </c:pt>
                <c:pt idx="4">
                  <c:v>0.5057272737066878</c:v>
                </c:pt>
                <c:pt idx="5">
                  <c:v>0.4250808371720658</c:v>
                </c:pt>
                <c:pt idx="6">
                  <c:v>0.33746238720236738</c:v>
                </c:pt>
                <c:pt idx="7">
                  <c:v>0.29367160316290836</c:v>
                </c:pt>
                <c:pt idx="8">
                  <c:v>0.27583919473691937</c:v>
                </c:pt>
                <c:pt idx="9">
                  <c:v>0.2177817109699394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2C5-46E4-9176-AB0F54488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591744"/>
        <c:axId val="82720256"/>
      </c:scatterChart>
      <c:valAx>
        <c:axId val="8259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2720256"/>
        <c:crosses val="autoZero"/>
        <c:crossBetween val="midCat"/>
      </c:valAx>
      <c:valAx>
        <c:axId val="827202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/>
                </a:pPr>
                <a:r>
                  <a:rPr lang="it-IT" sz="1000"/>
                  <a:t>Relative efficiency (%)</a:t>
                </a:r>
              </a:p>
            </c:rich>
          </c:tx>
          <c:layout>
            <c:manualLayout>
              <c:xMode val="edge"/>
              <c:yMode val="edge"/>
              <c:x val="5.277553769530248E-2"/>
              <c:y val="0.25378743071877613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82591744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it-IT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it-IT"/>
          </a:p>
        </c:txPr>
      </c:legendEntry>
      <c:legendEntry>
        <c:idx val="3"/>
        <c:txPr>
          <a:bodyPr/>
          <a:lstStyle/>
          <a:p>
            <a:pPr>
              <a:defRPr sz="1800"/>
            </a:pPr>
            <a:endParaRPr lang="it-IT"/>
          </a:p>
        </c:txPr>
      </c:legendEntry>
      <c:layout>
        <c:manualLayout>
          <c:xMode val="edge"/>
          <c:yMode val="edge"/>
          <c:x val="0.77906496909226042"/>
          <c:y val="0"/>
          <c:w val="0.22093503090773955"/>
          <c:h val="0.99872369329064337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1905050" y="263491"/>
            <a:ext cx="93441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Multisample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holders for On Site inspection: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calculation and experimental set up</a:t>
            </a:r>
          </a:p>
          <a:p>
            <a:pPr algn="ctr"/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Rizzo, S. Salvi, N. Falsini, F. Borgognoni, G. Ottaviano, C. Telloli, E. Nava, S. Lo Meo</a:t>
            </a:r>
            <a:b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ENEA (Italian National Agency for New Technologies, Energy and Sustainable Economic Development)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6" y="2973787"/>
            <a:ext cx="2163358" cy="2066221"/>
          </a:xfrm>
          <a:prstGeom prst="rect">
            <a:avLst/>
          </a:prstGeom>
        </p:spPr>
        <p:txBody>
          <a:bodyPr lIns="108000" tIns="108000" rIns="108000" bIns="10800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During OSI, screening out any anomaly by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analysing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multiple samples at the same time may assist to narrow down the search zone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P3.3-850</a:t>
            </a:r>
            <a:endParaRPr lang="x-non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ENEA has designed and built a multi-sample holder with two separate layers, for the purpose of analyzing simultaneously up to 13 samples.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Spiked samples put in different positions of the holder  have been compared.</a:t>
            </a:r>
          </a:p>
          <a:p>
            <a:pPr lvl="0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relative efficiency of different positions on the multi-sample holder has been measured.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067" y="44059"/>
            <a:ext cx="2682933" cy="84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2257387-AD40-E48E-D403-66830EA6AC32}"/>
              </a:ext>
            </a:extLst>
          </p:cNvPr>
          <p:cNvSpPr txBox="1"/>
          <p:nvPr/>
        </p:nvSpPr>
        <p:spPr>
          <a:xfrm>
            <a:off x="10083325" y="3050116"/>
            <a:ext cx="17733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characterization has shown that the positions in the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multisample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holder exhibit different efficiency.</a:t>
            </a:r>
          </a:p>
          <a:p>
            <a:pPr algn="ctr"/>
            <a:r>
              <a:rPr lang="en-US" sz="1200" kern="0" dirty="0">
                <a:solidFill>
                  <a:prstClr val="black"/>
                </a:solidFill>
                <a:latin typeface="Arial"/>
              </a:rPr>
              <a:t>Ganging strategy can be applied during OSI lab gamma measurements.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P3.3-850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167" y="115932"/>
            <a:ext cx="25368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3" y="1347530"/>
            <a:ext cx="10721096" cy="460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0" y="6148422"/>
            <a:ext cx="1082157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task force is spread over two locations, both in Emilia-Romagna Region (central Italy) and in the Bologna district: one in the city and the other 50 km away (Research Centre Brasimone)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11DE9B4-59D7-0CC6-0DB8-6C43A9ACB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4843"/>
            <a:ext cx="10835148" cy="57931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P3.3-850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01749" y="2129078"/>
            <a:ext cx="9512768" cy="33239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During an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On-Site Inspection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(OSI), the collection of samples, such as air, soil, vegetation and water, for analysis in the field laboratory is crucial to determine if any relevant radioactive isotopes are present;</a:t>
            </a:r>
          </a:p>
          <a:p>
            <a:pPr algn="ctr"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number of samples collected during an OSI from the same area could be big as they could come from different areas of interest;</a:t>
            </a:r>
          </a:p>
          <a:p>
            <a:pPr algn="ctr"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Ganging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a group of samples represents an efficient methodology to achieve a good throughput of analyses to support effectively the search logic;</a:t>
            </a:r>
          </a:p>
          <a:p>
            <a:pPr algn="ctr"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grouping methodology could be related to the location of the samples, to the type or to the field mission.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72" y="122671"/>
            <a:ext cx="25368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P3.3-850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75" y="122672"/>
            <a:ext cx="25368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D7A1E19-94E1-44CF-9582-E28AC42018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01" b="11315"/>
          <a:stretch/>
        </p:blipFill>
        <p:spPr>
          <a:xfrm>
            <a:off x="118828" y="4165033"/>
            <a:ext cx="2614875" cy="2690037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D48ADD61-FC4F-40F9-BB88-12C19F7A52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60" t="10407" r="7494" b="7638"/>
          <a:stretch/>
        </p:blipFill>
        <p:spPr>
          <a:xfrm>
            <a:off x="8136624" y="1484370"/>
            <a:ext cx="2299898" cy="1943269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0A6F0C45-9E18-40CE-864C-5DB69E42F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945" y="1494203"/>
            <a:ext cx="2591025" cy="1943269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1B564A32-B2AE-4D37-B8A7-3EC4F5694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9099" y="3626791"/>
            <a:ext cx="2475622" cy="3231209"/>
          </a:xfrm>
          <a:prstGeom prst="rect">
            <a:avLst/>
          </a:prstGeom>
        </p:spPr>
      </p:pic>
      <p:sp>
        <p:nvSpPr>
          <p:cNvPr id="13" name="CasellaDiTesto 72">
            <a:extLst>
              <a:ext uri="{FF2B5EF4-FFF2-40B4-BE49-F238E27FC236}">
                <a16:creationId xmlns:a16="http://schemas.microsoft.com/office/drawing/2014/main" id="{DE4FD0D8-32B7-0753-4009-85DAF898B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4202" y="1106109"/>
            <a:ext cx="5642705" cy="40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1" rIns="91403" bIns="45701">
            <a:spAutoFit/>
          </a:bodyPr>
          <a:lstStyle/>
          <a:p>
            <a:r>
              <a:rPr lang="it-IT" alt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it-IT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ENEA </a:t>
            </a:r>
            <a:r>
              <a:rPr lang="it-IT" alt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it-IT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(IT-NDC)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2F224010-B360-285A-B5E7-1B9C8B86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" y="1893940"/>
            <a:ext cx="1816782" cy="2124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CasellaDiTesto 67">
            <a:extLst>
              <a:ext uri="{FF2B5EF4-FFF2-40B4-BE49-F238E27FC236}">
                <a16:creationId xmlns:a16="http://schemas.microsoft.com/office/drawing/2014/main" id="{DE6C75A3-B5E6-E110-6227-95B832105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28" y="1200648"/>
            <a:ext cx="4256527" cy="70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1" rIns="91403" bIns="45701">
            <a:spAutoFit/>
          </a:bodyPr>
          <a:lstStyle/>
          <a:p>
            <a:r>
              <a:rPr lang="en-GB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ENEA plastic </a:t>
            </a:r>
            <a:r>
              <a:rPr lang="en-GB" alt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multisample</a:t>
            </a:r>
            <a:r>
              <a:rPr lang="en-GB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holder</a:t>
            </a:r>
            <a:br>
              <a:rPr lang="en-GB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with 13 possible positions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2E94220E-E777-4635-5980-78F9EC1BADE1}"/>
              </a:ext>
            </a:extLst>
          </p:cNvPr>
          <p:cNvCxnSpPr>
            <a:cxnSpLocks/>
          </p:cNvCxnSpPr>
          <p:nvPr/>
        </p:nvCxnSpPr>
        <p:spPr>
          <a:xfrm flipV="1">
            <a:off x="4881220" y="2276008"/>
            <a:ext cx="1361176" cy="10857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AC928E9-E869-5FDE-93F8-CB27BF5F2C37}"/>
              </a:ext>
            </a:extLst>
          </p:cNvPr>
          <p:cNvSpPr txBox="1"/>
          <p:nvPr/>
        </p:nvSpPr>
        <p:spPr>
          <a:xfrm>
            <a:off x="1887536" y="3122799"/>
            <a:ext cx="2988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sample holder can have a maximum capacity of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150-160 ml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CA90D96-3826-4994-BA11-F0F323639929}"/>
              </a:ext>
            </a:extLst>
          </p:cNvPr>
          <p:cNvSpPr/>
          <p:nvPr/>
        </p:nvSpPr>
        <p:spPr>
          <a:xfrm>
            <a:off x="7849970" y="3529906"/>
            <a:ext cx="298179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central hole is designed to fit the size of the crystal.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multisample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holder is placed into a low background gamma/X spectrometer with type (n) Germanium detector.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Energy range 10 keV - 5 MeV.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F2011CDD-FF86-783A-87D5-F35136388DD9}"/>
              </a:ext>
            </a:extLst>
          </p:cNvPr>
          <p:cNvCxnSpPr>
            <a:cxnSpLocks/>
          </p:cNvCxnSpPr>
          <p:nvPr/>
        </p:nvCxnSpPr>
        <p:spPr>
          <a:xfrm flipV="1">
            <a:off x="1674763" y="2157391"/>
            <a:ext cx="214035" cy="2556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41A4BA34-0202-963A-5FD0-6EB15C6A5655}"/>
              </a:ext>
            </a:extLst>
          </p:cNvPr>
          <p:cNvCxnSpPr>
            <a:cxnSpLocks/>
          </p:cNvCxnSpPr>
          <p:nvPr/>
        </p:nvCxnSpPr>
        <p:spPr>
          <a:xfrm flipV="1">
            <a:off x="1171745" y="2661937"/>
            <a:ext cx="1021264" cy="10280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72B61F6-3F33-B01E-664A-C6FF6E234E38}"/>
              </a:ext>
            </a:extLst>
          </p:cNvPr>
          <p:cNvSpPr txBox="1"/>
          <p:nvPr/>
        </p:nvSpPr>
        <p:spPr>
          <a:xfrm>
            <a:off x="1755477" y="1943694"/>
            <a:ext cx="3216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u="sng" dirty="0">
                <a:latin typeface="Arial" panose="020B0604020202020204" pitchFamily="34" charset="0"/>
                <a:cs typeface="Arial" panose="020B0604020202020204" pitchFamily="34" charset="0"/>
              </a:rPr>
              <a:t>7 positions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 the top side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F5D370E-A59A-4975-6DAB-B50C5029B4DB}"/>
              </a:ext>
            </a:extLst>
          </p:cNvPr>
          <p:cNvSpPr txBox="1"/>
          <p:nvPr/>
        </p:nvSpPr>
        <p:spPr>
          <a:xfrm>
            <a:off x="1996215" y="2413042"/>
            <a:ext cx="3216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u="sng" dirty="0">
                <a:latin typeface="Arial" panose="020B0604020202020204" pitchFamily="34" charset="0"/>
                <a:cs typeface="Arial" panose="020B0604020202020204" pitchFamily="34" charset="0"/>
              </a:rPr>
              <a:t>6 positions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 the bottom side. 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B914EB6C-C104-A5B8-E543-FF45C85C4E09}"/>
              </a:ext>
            </a:extLst>
          </p:cNvPr>
          <p:cNvCxnSpPr>
            <a:cxnSpLocks/>
          </p:cNvCxnSpPr>
          <p:nvPr/>
        </p:nvCxnSpPr>
        <p:spPr>
          <a:xfrm>
            <a:off x="6540440" y="2661937"/>
            <a:ext cx="1424272" cy="10280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CEFEF703-270F-CC97-B5B9-C60B7F188995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1171745" y="4763386"/>
            <a:ext cx="2192138" cy="83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D21530B-C444-2414-AFEF-0A586F3B03F4}"/>
              </a:ext>
            </a:extLst>
          </p:cNvPr>
          <p:cNvSpPr txBox="1"/>
          <p:nvPr/>
        </p:nvSpPr>
        <p:spPr>
          <a:xfrm>
            <a:off x="3363883" y="4572000"/>
            <a:ext cx="1511954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Position 1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0A142A4-567C-B815-C2EF-1F23BE969707}"/>
              </a:ext>
            </a:extLst>
          </p:cNvPr>
          <p:cNvSpPr txBox="1"/>
          <p:nvPr/>
        </p:nvSpPr>
        <p:spPr>
          <a:xfrm>
            <a:off x="3381686" y="5114955"/>
            <a:ext cx="1511954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Position 2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2059DE1-EEC5-7B15-3AE4-2F8E857FF1F6}"/>
              </a:ext>
            </a:extLst>
          </p:cNvPr>
          <p:cNvSpPr txBox="1"/>
          <p:nvPr/>
        </p:nvSpPr>
        <p:spPr>
          <a:xfrm>
            <a:off x="3363883" y="5700198"/>
            <a:ext cx="1511954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Position 3</a:t>
            </a: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BE6B4540-80A3-6DFD-45F0-45D862A309BB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1552353" y="4963138"/>
            <a:ext cx="1829333" cy="3432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11D19AAD-DE88-BE5E-D61F-EAB94AFD5F74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1755477" y="5700198"/>
            <a:ext cx="1608406" cy="1913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P3.3-850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553" y="122670"/>
            <a:ext cx="25368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BAD92D8-2CE9-7C52-9CC3-61AD79127F33}"/>
              </a:ext>
            </a:extLst>
          </p:cNvPr>
          <p:cNvSpPr txBox="1"/>
          <p:nvPr/>
        </p:nvSpPr>
        <p:spPr>
          <a:xfrm>
            <a:off x="654586" y="1134905"/>
            <a:ext cx="89009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relative efficiency referred to positions 1-3 and to the central position without sample holder.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227FDECF-FD07-004A-D0C0-73B19FDF3B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926879"/>
              </p:ext>
            </p:extLst>
          </p:nvPr>
        </p:nvGraphicFramePr>
        <p:xfrm>
          <a:off x="28166" y="2278723"/>
          <a:ext cx="5256215" cy="423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DD0D2369-3144-2176-6BA9-5A86B19E19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871347"/>
              </p:ext>
            </p:extLst>
          </p:nvPr>
        </p:nvGraphicFramePr>
        <p:xfrm>
          <a:off x="4699587" y="2278723"/>
          <a:ext cx="6007395" cy="4053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061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P3.3-850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7591" y="1370501"/>
            <a:ext cx="10579395" cy="493752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0" rIns="91440" bIns="0" rtlCol="0">
            <a:spAutoFit/>
          </a:bodyPr>
          <a:lstStyle/>
          <a:p>
            <a:pPr marL="285750" marR="0" lvl="0" indent="-285750" algn="ctr" defTabSz="45720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ENEA has designed, implemented and tested a plastic sample holder for the gamma spectrometry measurement of multiple samples. </a:t>
            </a:r>
          </a:p>
          <a:p>
            <a:pPr marL="285750" marR="0" lvl="0" indent="-285750" algn="ctr" defTabSz="45720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characterization has shown that the positions in the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multisample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holder exhibit different efficiency .</a:t>
            </a:r>
          </a:p>
          <a:p>
            <a:pPr marL="285750" indent="-285750" algn="ctr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2400" kern="0" dirty="0">
                <a:solidFill>
                  <a:prstClr val="black"/>
                </a:solidFill>
                <a:latin typeface="Arial"/>
              </a:rPr>
              <a:t>The side lower and side upper position has the same efficiency </a:t>
            </a:r>
          </a:p>
          <a:p>
            <a:pPr marL="285750" indent="-285750" algn="ctr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Arial"/>
              </a:rPr>
              <a:t>The central position is the best option for a single measurement</a:t>
            </a:r>
          </a:p>
          <a:p>
            <a:pPr marL="285750" indent="-285750" algn="ctr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Arial"/>
              </a:rPr>
              <a:t>The side position should be used in the lower plate</a:t>
            </a:r>
          </a:p>
          <a:p>
            <a:pPr marL="285750" marR="0" lvl="0" indent="-285750" algn="ctr" defTabSz="45720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These observations should be taken into consideration when the “ganging” strategy is applied during OSI lab measurement and can be inserted In the working instructions for gamma measurement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554" y="122671"/>
            <a:ext cx="25368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4559</TotalTime>
  <Words>625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Antonietta Rizzo</cp:lastModifiedBy>
  <cp:revision>75</cp:revision>
  <dcterms:created xsi:type="dcterms:W3CDTF">2023-04-18T13:25:54Z</dcterms:created>
  <dcterms:modified xsi:type="dcterms:W3CDTF">2023-06-11T16:32:59Z</dcterms:modified>
</cp:coreProperties>
</file>