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>
        <p:scale>
          <a:sx n="60" d="100"/>
          <a:sy n="60" d="100"/>
        </p:scale>
        <p:origin x="988" y="-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eptu\Desktop\eposter%20Vienna\Multig.%207601_2022%20prove%20camp%20multiplo_con%20efficeienz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it-IT" sz="1000"/>
              <a:t>Energy (keV)</a:t>
            </a:r>
          </a:p>
        </c:rich>
      </c:tx>
      <c:layout>
        <c:manualLayout>
          <c:xMode val="edge"/>
          <c:yMode val="edge"/>
          <c:x val="0.37082633420822414"/>
          <c:y val="0.8981481481481481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407174103237096"/>
          <c:y val="0.111470180810732"/>
          <c:w val="0.58462689286969161"/>
          <c:h val="0.69792546343202866"/>
        </c:manualLayout>
      </c:layout>
      <c:scatterChart>
        <c:scatterStyle val="smoothMarker"/>
        <c:varyColors val="0"/>
        <c:ser>
          <c:idx val="0"/>
          <c:order val="0"/>
          <c:tx>
            <c:v>No sample holder</c:v>
          </c:tx>
          <c:xVal>
            <c:numRef>
              <c:f>('Scat 150ml Prove Cam_7601-2021A'!$M$28:$M$31,'Scat 150ml Prove Cam_7601-2021A'!$M$33,'Scat 150ml Prove Cam_7601-2021A'!$M$35:$M$39)</c:f>
              <c:numCache>
                <c:formatCode>General</c:formatCode>
                <c:ptCount val="10"/>
                <c:pt idx="0">
                  <c:v>60</c:v>
                </c:pt>
                <c:pt idx="1">
                  <c:v>88</c:v>
                </c:pt>
                <c:pt idx="2">
                  <c:v>122</c:v>
                </c:pt>
                <c:pt idx="3">
                  <c:v>166</c:v>
                </c:pt>
                <c:pt idx="4">
                  <c:v>392</c:v>
                </c:pt>
                <c:pt idx="5">
                  <c:v>662</c:v>
                </c:pt>
                <c:pt idx="6">
                  <c:v>898</c:v>
                </c:pt>
                <c:pt idx="7">
                  <c:v>1173</c:v>
                </c:pt>
                <c:pt idx="8">
                  <c:v>1333</c:v>
                </c:pt>
                <c:pt idx="9">
                  <c:v>1836</c:v>
                </c:pt>
              </c:numCache>
            </c:numRef>
          </c:xVal>
          <c:yVal>
            <c:numRef>
              <c:f>('Scat 150ml Prove Cam_7601-2021A'!$O$28:$O$31,'Scat 150ml Prove Cam_7601-2021A'!$O$33,'Scat 150ml Prove Cam_7601-2021A'!$O$35:$O$39)</c:f>
              <c:numCache>
                <c:formatCode>0.00</c:formatCode>
                <c:ptCount val="10"/>
                <c:pt idx="0">
                  <c:v>2.7302543326527884</c:v>
                </c:pt>
                <c:pt idx="1">
                  <c:v>2.9953151305432422</c:v>
                </c:pt>
                <c:pt idx="2">
                  <c:v>2.6762536426638746</c:v>
                </c:pt>
                <c:pt idx="3">
                  <c:v>2.2105666856971316</c:v>
                </c:pt>
                <c:pt idx="4">
                  <c:v>1.3323832915368663</c:v>
                </c:pt>
                <c:pt idx="5">
                  <c:v>0.89973486303764239</c:v>
                </c:pt>
                <c:pt idx="6">
                  <c:v>0.64829989024333123</c:v>
                </c:pt>
                <c:pt idx="7">
                  <c:v>0.56207235971301617</c:v>
                </c:pt>
                <c:pt idx="8">
                  <c:v>0.51387262086913488</c:v>
                </c:pt>
                <c:pt idx="9">
                  <c:v>0.40553502446630774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FAD-4DE1-950E-2D2395878D21}"/>
            </c:ext>
          </c:extLst>
        </c:ser>
        <c:ser>
          <c:idx val="1"/>
          <c:order val="1"/>
          <c:tx>
            <c:v>Position 1</c:v>
          </c:tx>
          <c:xVal>
            <c:numRef>
              <c:f>('Scat 150ml Prove Cam_7601-2021A'!$M$28:$M$31,'Scat 150ml Prove Cam_7601-2021A'!$M$33,'Scat 150ml Prove Cam_7601-2021A'!$M$35:$M$39)</c:f>
              <c:numCache>
                <c:formatCode>General</c:formatCode>
                <c:ptCount val="10"/>
                <c:pt idx="0">
                  <c:v>60</c:v>
                </c:pt>
                <c:pt idx="1">
                  <c:v>88</c:v>
                </c:pt>
                <c:pt idx="2">
                  <c:v>122</c:v>
                </c:pt>
                <c:pt idx="3">
                  <c:v>166</c:v>
                </c:pt>
                <c:pt idx="4">
                  <c:v>392</c:v>
                </c:pt>
                <c:pt idx="5">
                  <c:v>662</c:v>
                </c:pt>
                <c:pt idx="6">
                  <c:v>898</c:v>
                </c:pt>
                <c:pt idx="7">
                  <c:v>1173</c:v>
                </c:pt>
                <c:pt idx="8">
                  <c:v>1333</c:v>
                </c:pt>
                <c:pt idx="9">
                  <c:v>1836</c:v>
                </c:pt>
              </c:numCache>
            </c:numRef>
          </c:xVal>
          <c:yVal>
            <c:numRef>
              <c:f>('Scat 150ml Prove Cam_7601-2021A'!$P$28:$P$31,'Scat 150ml Prove Cam_7601-2021A'!$P$33,'Scat 150ml Prove Cam_7601-2021A'!$P$35:$P$39)</c:f>
              <c:numCache>
                <c:formatCode>0.00</c:formatCode>
                <c:ptCount val="10"/>
                <c:pt idx="0">
                  <c:v>2.3833578637938864</c:v>
                </c:pt>
                <c:pt idx="1">
                  <c:v>2.6611794186702267</c:v>
                </c:pt>
                <c:pt idx="2">
                  <c:v>2.4131977931542274</c:v>
                </c:pt>
                <c:pt idx="3">
                  <c:v>1.8572697834308407</c:v>
                </c:pt>
                <c:pt idx="4">
                  <c:v>1.0784616478347637</c:v>
                </c:pt>
                <c:pt idx="5">
                  <c:v>0.81344457656341118</c:v>
                </c:pt>
                <c:pt idx="6">
                  <c:v>0.59569168539429296</c:v>
                </c:pt>
                <c:pt idx="7">
                  <c:v>0.51528608641749052</c:v>
                </c:pt>
                <c:pt idx="8">
                  <c:v>0.47490565913540289</c:v>
                </c:pt>
                <c:pt idx="9">
                  <c:v>0.37702321272372519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FAD-4DE1-950E-2D2395878D21}"/>
            </c:ext>
          </c:extLst>
        </c:ser>
        <c:ser>
          <c:idx val="2"/>
          <c:order val="2"/>
          <c:tx>
            <c:v>Position 2</c:v>
          </c:tx>
          <c:xVal>
            <c:numRef>
              <c:f>('Scat 150ml Prove Cam_7601-2021A'!$M$28:$M$31,'Scat 150ml Prove Cam_7601-2021A'!$M$33,'Scat 150ml Prove Cam_7601-2021A'!$M$35:$M$39)</c:f>
              <c:numCache>
                <c:formatCode>General</c:formatCode>
                <c:ptCount val="10"/>
                <c:pt idx="0">
                  <c:v>60</c:v>
                </c:pt>
                <c:pt idx="1">
                  <c:v>88</c:v>
                </c:pt>
                <c:pt idx="2">
                  <c:v>122</c:v>
                </c:pt>
                <c:pt idx="3">
                  <c:v>166</c:v>
                </c:pt>
                <c:pt idx="4">
                  <c:v>392</c:v>
                </c:pt>
                <c:pt idx="5">
                  <c:v>662</c:v>
                </c:pt>
                <c:pt idx="6">
                  <c:v>898</c:v>
                </c:pt>
                <c:pt idx="7">
                  <c:v>1173</c:v>
                </c:pt>
                <c:pt idx="8">
                  <c:v>1333</c:v>
                </c:pt>
                <c:pt idx="9">
                  <c:v>1836</c:v>
                </c:pt>
              </c:numCache>
            </c:numRef>
          </c:xVal>
          <c:yVal>
            <c:numRef>
              <c:f>('Scat 150ml Prove Cam_7601-2021A'!$Q$28:$Q$31,'Scat 150ml Prove Cam_7601-2021A'!$Q$33,'Scat 150ml Prove Cam_7601-2021A'!$Q$35:$Q$39)</c:f>
              <c:numCache>
                <c:formatCode>0.00</c:formatCode>
                <c:ptCount val="10"/>
                <c:pt idx="0">
                  <c:v>0.52854879794012033</c:v>
                </c:pt>
                <c:pt idx="1">
                  <c:v>0.71982306693493081</c:v>
                </c:pt>
                <c:pt idx="2">
                  <c:v>0.75285843127268004</c:v>
                </c:pt>
                <c:pt idx="3">
                  <c:v>0.78972248741876727</c:v>
                </c:pt>
                <c:pt idx="4">
                  <c:v>0.41544402261260688</c:v>
                </c:pt>
                <c:pt idx="5">
                  <c:v>0.34996143406297059</c:v>
                </c:pt>
                <c:pt idx="6">
                  <c:v>0.3047426500401606</c:v>
                </c:pt>
                <c:pt idx="7">
                  <c:v>0.24287284250161748</c:v>
                </c:pt>
                <c:pt idx="8">
                  <c:v>0.22555059999516325</c:v>
                </c:pt>
                <c:pt idx="9">
                  <c:v>0.17865379911043777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6FAD-4DE1-950E-2D2395878D21}"/>
            </c:ext>
          </c:extLst>
        </c:ser>
        <c:ser>
          <c:idx val="3"/>
          <c:order val="3"/>
          <c:tx>
            <c:v>Position 3</c:v>
          </c:tx>
          <c:xVal>
            <c:numRef>
              <c:f>('Scat 150ml Prove Cam_7601-2021A'!$M$28:$M$31,'Scat 150ml Prove Cam_7601-2021A'!$M$33,'Scat 150ml Prove Cam_7601-2021A'!$M$35:$M$39)</c:f>
              <c:numCache>
                <c:formatCode>General</c:formatCode>
                <c:ptCount val="10"/>
                <c:pt idx="0">
                  <c:v>60</c:v>
                </c:pt>
                <c:pt idx="1">
                  <c:v>88</c:v>
                </c:pt>
                <c:pt idx="2">
                  <c:v>122</c:v>
                </c:pt>
                <c:pt idx="3">
                  <c:v>166</c:v>
                </c:pt>
                <c:pt idx="4">
                  <c:v>392</c:v>
                </c:pt>
                <c:pt idx="5">
                  <c:v>662</c:v>
                </c:pt>
                <c:pt idx="6">
                  <c:v>898</c:v>
                </c:pt>
                <c:pt idx="7">
                  <c:v>1173</c:v>
                </c:pt>
                <c:pt idx="8">
                  <c:v>1333</c:v>
                </c:pt>
                <c:pt idx="9">
                  <c:v>1836</c:v>
                </c:pt>
              </c:numCache>
            </c:numRef>
          </c:xVal>
          <c:yVal>
            <c:numRef>
              <c:f>('Scat 150ml Prove Cam_7601-2021A'!$R$28:$R$31,'Scat 150ml Prove Cam_7601-2021A'!$R$33,'Scat 150ml Prove Cam_7601-2021A'!$R$35:$R$39)</c:f>
              <c:numCache>
                <c:formatCode>0.00</c:formatCode>
                <c:ptCount val="10"/>
                <c:pt idx="0">
                  <c:v>0.26683817854873754</c:v>
                </c:pt>
                <c:pt idx="1">
                  <c:v>0.70310361508988217</c:v>
                </c:pt>
                <c:pt idx="2">
                  <c:v>0.88302785164036457</c:v>
                </c:pt>
                <c:pt idx="3">
                  <c:v>0.72628217679509899</c:v>
                </c:pt>
                <c:pt idx="4">
                  <c:v>0.5057272737066878</c:v>
                </c:pt>
                <c:pt idx="5">
                  <c:v>0.4250808371720658</c:v>
                </c:pt>
                <c:pt idx="6">
                  <c:v>0.33746238720236738</c:v>
                </c:pt>
                <c:pt idx="7">
                  <c:v>0.29367160316290836</c:v>
                </c:pt>
                <c:pt idx="8">
                  <c:v>0.27583919473691937</c:v>
                </c:pt>
                <c:pt idx="9">
                  <c:v>0.2177817109699394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6FAD-4DE1-950E-2D2395878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591744"/>
        <c:axId val="82720256"/>
      </c:scatterChart>
      <c:valAx>
        <c:axId val="8259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2720256"/>
        <c:crosses val="autoZero"/>
        <c:crossBetween val="midCat"/>
      </c:valAx>
      <c:valAx>
        <c:axId val="827202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/>
                </a:pPr>
                <a:r>
                  <a:rPr lang="it-IT" sz="1000"/>
                  <a:t>Relative efficiency (%)</a:t>
                </a:r>
              </a:p>
            </c:rich>
          </c:tx>
          <c:layout>
            <c:manualLayout>
              <c:xMode val="edge"/>
              <c:yMode val="edge"/>
              <c:x val="5.277553769530248E-2"/>
              <c:y val="0.25378743071877613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82591744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it-IT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it-IT"/>
          </a:p>
        </c:txPr>
      </c:legendEntry>
      <c:legendEntry>
        <c:idx val="3"/>
        <c:txPr>
          <a:bodyPr/>
          <a:lstStyle/>
          <a:p>
            <a:pPr>
              <a:defRPr sz="1800"/>
            </a:pPr>
            <a:endParaRPr lang="it-IT"/>
          </a:p>
        </c:txPr>
      </c:legendEntry>
      <c:layout>
        <c:manualLayout>
          <c:xMode val="edge"/>
          <c:yMode val="edge"/>
          <c:x val="0.77906496909226042"/>
          <c:y val="0"/>
          <c:w val="0.22093503090773955"/>
          <c:h val="0.99872369329064337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ACCEA086-A6F9-1BC1-A09A-F0C4C9F4A1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94745"/>
              </p:ext>
            </p:extLst>
          </p:nvPr>
        </p:nvGraphicFramePr>
        <p:xfrm>
          <a:off x="5790070" y="1263525"/>
          <a:ext cx="5918358" cy="3921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P3.3-850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423FDA71-F750-C4CF-ECB4-99B9595FBE72}"/>
              </a:ext>
            </a:extLst>
          </p:cNvPr>
          <p:cNvSpPr txBox="1"/>
          <p:nvPr/>
        </p:nvSpPr>
        <p:spPr>
          <a:xfrm>
            <a:off x="1565910" y="-4481"/>
            <a:ext cx="98183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Multisample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holders for On Site inspection: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efficiency calculation and experimental set up</a:t>
            </a:r>
          </a:p>
          <a:p>
            <a:pPr algn="ctr"/>
            <a:endParaRPr lang="x-none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Rizzo, S. Salvi, N. Falsini, F. Borgognoni, G. Ottaviano, C. Telloli, E. Nava, S. Lo Meo</a:t>
            </a:r>
            <a:br>
              <a:rPr lang="it-IT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ENEA (Italian National Agency for New Technologies, Energy and Sustainable Economic Development)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32A41BC4-A17C-75B0-6D7D-49E895CFA2FF}"/>
              </a:ext>
            </a:extLst>
          </p:cNvPr>
          <p:cNvGrpSpPr/>
          <p:nvPr/>
        </p:nvGrpSpPr>
        <p:grpSpPr>
          <a:xfrm>
            <a:off x="281553" y="1233375"/>
            <a:ext cx="6344093" cy="4114798"/>
            <a:chOff x="118828" y="4167963"/>
            <a:chExt cx="4774812" cy="2690037"/>
          </a:xfrm>
        </p:grpSpPr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0B221C8E-410B-8529-6938-2D4F4BCB05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1301" b="11315"/>
            <a:stretch/>
          </p:blipFill>
          <p:spPr>
            <a:xfrm>
              <a:off x="118828" y="4167963"/>
              <a:ext cx="2614875" cy="2690037"/>
            </a:xfrm>
            <a:prstGeom prst="rect">
              <a:avLst/>
            </a:prstGeom>
          </p:spPr>
        </p:pic>
        <p:cxnSp>
          <p:nvCxnSpPr>
            <p:cNvPr id="6" name="Connettore 2 5">
              <a:extLst>
                <a:ext uri="{FF2B5EF4-FFF2-40B4-BE49-F238E27FC236}">
                  <a16:creationId xmlns:a16="http://schemas.microsoft.com/office/drawing/2014/main" id="{27C94E20-03ED-C318-CA75-1FDB27EF088B}"/>
                </a:ext>
              </a:extLst>
            </p:cNvPr>
            <p:cNvCxnSpPr>
              <a:cxnSpLocks/>
              <a:endCxn id="7" idx="1"/>
            </p:cNvCxnSpPr>
            <p:nvPr/>
          </p:nvCxnSpPr>
          <p:spPr>
            <a:xfrm flipV="1">
              <a:off x="1171745" y="4766316"/>
              <a:ext cx="2192138" cy="83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B4500D81-202F-2E60-9AAA-ADF14E30F09D}"/>
                </a:ext>
              </a:extLst>
            </p:cNvPr>
            <p:cNvSpPr txBox="1"/>
            <p:nvPr/>
          </p:nvSpPr>
          <p:spPr>
            <a:xfrm>
              <a:off x="3363883" y="4574930"/>
              <a:ext cx="1511954" cy="382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Position 1</a:t>
              </a: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9E326631-2C67-1B43-B236-657F2C187349}"/>
                </a:ext>
              </a:extLst>
            </p:cNvPr>
            <p:cNvSpPr txBox="1"/>
            <p:nvPr/>
          </p:nvSpPr>
          <p:spPr>
            <a:xfrm>
              <a:off x="3381686" y="5117885"/>
              <a:ext cx="1511954" cy="382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Position 2</a:t>
              </a: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C8421369-9453-4D6A-31AE-B94AF29353E7}"/>
                </a:ext>
              </a:extLst>
            </p:cNvPr>
            <p:cNvSpPr txBox="1"/>
            <p:nvPr/>
          </p:nvSpPr>
          <p:spPr>
            <a:xfrm>
              <a:off x="3363883" y="5727734"/>
              <a:ext cx="1511954" cy="382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Position 3</a:t>
              </a:r>
            </a:p>
          </p:txBody>
        </p:sp>
        <p:cxnSp>
          <p:nvCxnSpPr>
            <p:cNvPr id="10" name="Connettore 2 9">
              <a:extLst>
                <a:ext uri="{FF2B5EF4-FFF2-40B4-BE49-F238E27FC236}">
                  <a16:creationId xmlns:a16="http://schemas.microsoft.com/office/drawing/2014/main" id="{A25705A7-2650-EC16-1919-2FCA93976B08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1552353" y="4966068"/>
              <a:ext cx="1829333" cy="34320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2 10">
              <a:extLst>
                <a:ext uri="{FF2B5EF4-FFF2-40B4-BE49-F238E27FC236}">
                  <a16:creationId xmlns:a16="http://schemas.microsoft.com/office/drawing/2014/main" id="{B73C7265-BC02-33A1-CC5D-88DFAEE4075E}"/>
                </a:ext>
              </a:extLst>
            </p:cNvPr>
            <p:cNvCxnSpPr>
              <a:cxnSpLocks/>
              <a:endCxn id="9" idx="1"/>
            </p:cNvCxnSpPr>
            <p:nvPr/>
          </p:nvCxnSpPr>
          <p:spPr>
            <a:xfrm>
              <a:off x="1755477" y="5727734"/>
              <a:ext cx="1608406" cy="19138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D037292-8D4A-9650-885A-28A93DC75CCE}"/>
              </a:ext>
            </a:extLst>
          </p:cNvPr>
          <p:cNvSpPr txBox="1"/>
          <p:nvPr/>
        </p:nvSpPr>
        <p:spPr>
          <a:xfrm>
            <a:off x="0" y="5732455"/>
            <a:ext cx="121920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180975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ENEA has designed, built and tested a plastic sample holder for the measurement of multiple samples. </a:t>
            </a:r>
          </a:p>
          <a:p>
            <a:pPr marR="0" lvl="0" algn="ctr" defTabSz="179388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characterization has shown that the positions in the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multisample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holder exhibit different efficiency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108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Antonietta Rizzo</cp:lastModifiedBy>
  <cp:revision>21</cp:revision>
  <dcterms:created xsi:type="dcterms:W3CDTF">2023-04-18T13:25:54Z</dcterms:created>
  <dcterms:modified xsi:type="dcterms:W3CDTF">2023-06-11T14:49:01Z</dcterms:modified>
</cp:coreProperties>
</file>