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1" d="100"/>
          <a:sy n="61" d="100"/>
        </p:scale>
        <p:origin x="-10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2023/6/2</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Scope of this work</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P3.3-89</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Three-dimensional images can be synthesized through multiple testing data</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Expected features of the GPR robot</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200" dirty="0" smtClean="0">
                <a:latin typeface="Arial" panose="020B0604020202020204" pitchFamily="34" charset="0"/>
                <a:cs typeface="Arial" panose="020B0604020202020204" pitchFamily="34" charset="0"/>
              </a:rPr>
              <a:t>The GPR robot can </a:t>
            </a:r>
            <a:r>
              <a:rPr lang="en-US" altLang="zh-CN" sz="1200" dirty="0">
                <a:latin typeface="Arial" panose="020B0604020202020204" pitchFamily="34" charset="0"/>
                <a:cs typeface="Arial" panose="020B0604020202020204" pitchFamily="34" charset="0"/>
              </a:rPr>
              <a:t>be suitable for the development of concept of operations during future IFEs and OSI trainings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F1352C0B-9695-D3E6-C984-2A4ACAA780C2}"/>
              </a:ext>
            </a:extLst>
          </p:cNvPr>
          <p:cNvSpPr txBox="1"/>
          <p:nvPr/>
        </p:nvSpPr>
        <p:spPr>
          <a:xfrm>
            <a:off x="2356810" y="316771"/>
            <a:ext cx="7854214" cy="1354217"/>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GPR Robot Solution to OSI</a:t>
            </a:r>
          </a:p>
          <a:p>
            <a:pPr algn="ctr"/>
            <a:endParaRPr lang="en-GB" dirty="0" smtClean="0">
              <a:solidFill>
                <a:schemeClr val="bg1"/>
              </a:solidFill>
              <a:latin typeface="Arial" panose="020B0604020202020204" pitchFamily="34" charset="0"/>
              <a:cs typeface="Arial" panose="020B0604020202020204" pitchFamily="34" charset="0"/>
            </a:endParaRPr>
          </a:p>
          <a:p>
            <a:pPr algn="ctr"/>
            <a:r>
              <a:rPr lang="en-US" altLang="zh-CN" dirty="0" err="1">
                <a:solidFill>
                  <a:schemeClr val="bg1"/>
                </a:solidFill>
              </a:rPr>
              <a:t>Qisong</a:t>
            </a:r>
            <a:r>
              <a:rPr lang="en-US" altLang="zh-CN" dirty="0">
                <a:solidFill>
                  <a:schemeClr val="bg1"/>
                </a:solidFill>
              </a:rPr>
              <a:t> Jia</a:t>
            </a:r>
            <a:r>
              <a:rPr lang="en-US" altLang="zh-CN" baseline="30000" dirty="0">
                <a:solidFill>
                  <a:schemeClr val="bg1"/>
                </a:solidFill>
              </a:rPr>
              <a:t>1</a:t>
            </a:r>
            <a:r>
              <a:rPr lang="en-US" altLang="zh-CN" dirty="0">
                <a:solidFill>
                  <a:schemeClr val="bg1"/>
                </a:solidFill>
              </a:rPr>
              <a:t>, Dong He</a:t>
            </a:r>
            <a:r>
              <a:rPr lang="en-US" altLang="zh-CN" baseline="30000" dirty="0">
                <a:solidFill>
                  <a:schemeClr val="bg1"/>
                </a:solidFill>
              </a:rPr>
              <a:t>1</a:t>
            </a:r>
            <a:r>
              <a:rPr lang="en-US" altLang="zh-CN" dirty="0">
                <a:solidFill>
                  <a:schemeClr val="bg1"/>
                </a:solidFill>
              </a:rPr>
              <a:t>, </a:t>
            </a:r>
            <a:r>
              <a:rPr lang="en-US" altLang="zh-CN" dirty="0" err="1">
                <a:solidFill>
                  <a:schemeClr val="bg1"/>
                </a:solidFill>
              </a:rPr>
              <a:t>Hui</a:t>
            </a:r>
            <a:r>
              <a:rPr lang="en-US" altLang="zh-CN" dirty="0">
                <a:solidFill>
                  <a:schemeClr val="bg1"/>
                </a:solidFill>
              </a:rPr>
              <a:t> Zhang</a:t>
            </a:r>
            <a:r>
              <a:rPr lang="en-US" altLang="zh-CN" baseline="30000" dirty="0">
                <a:solidFill>
                  <a:schemeClr val="bg1"/>
                </a:solidFill>
              </a:rPr>
              <a:t>2</a:t>
            </a:r>
            <a:r>
              <a:rPr lang="en-US" altLang="zh-CN" dirty="0">
                <a:solidFill>
                  <a:schemeClr val="bg1"/>
                </a:solidFill>
              </a:rPr>
              <a:t>, </a:t>
            </a:r>
            <a:r>
              <a:rPr lang="en-US" altLang="zh-CN" dirty="0" err="1">
                <a:solidFill>
                  <a:schemeClr val="bg1"/>
                </a:solidFill>
              </a:rPr>
              <a:t>Yuemeng</a:t>
            </a:r>
            <a:r>
              <a:rPr lang="en-US" altLang="zh-CN" dirty="0">
                <a:solidFill>
                  <a:schemeClr val="bg1"/>
                </a:solidFill>
              </a:rPr>
              <a:t> Yin</a:t>
            </a:r>
            <a:r>
              <a:rPr lang="en-US" altLang="zh-CN" baseline="30000" dirty="0">
                <a:solidFill>
                  <a:schemeClr val="bg1"/>
                </a:solidFill>
              </a:rPr>
              <a:t>3</a:t>
            </a:r>
            <a:r>
              <a:rPr lang="en-US" altLang="zh-CN" dirty="0">
                <a:solidFill>
                  <a:schemeClr val="bg1"/>
                </a:solidFill>
              </a:rPr>
              <a:t>, </a:t>
            </a:r>
            <a:r>
              <a:rPr lang="en-US" altLang="zh-CN" dirty="0" err="1">
                <a:solidFill>
                  <a:schemeClr val="bg1"/>
                </a:solidFill>
              </a:rPr>
              <a:t>Xinghua</a:t>
            </a:r>
            <a:r>
              <a:rPr lang="en-US" altLang="zh-CN" dirty="0">
                <a:solidFill>
                  <a:schemeClr val="bg1"/>
                </a:solidFill>
              </a:rPr>
              <a:t> Shi</a:t>
            </a:r>
            <a:r>
              <a:rPr lang="en-US" altLang="zh-CN" baseline="30000" dirty="0">
                <a:solidFill>
                  <a:schemeClr val="bg1"/>
                </a:solidFill>
              </a:rPr>
              <a:t>3</a:t>
            </a:r>
            <a:r>
              <a:rPr lang="en-US" altLang="zh-CN" dirty="0">
                <a:solidFill>
                  <a:schemeClr val="bg1"/>
                </a:solidFill>
              </a:rPr>
              <a:t>, Jing Yang</a:t>
            </a:r>
            <a:r>
              <a:rPr lang="en-US" altLang="zh-CN" baseline="30000" dirty="0">
                <a:solidFill>
                  <a:schemeClr val="bg1"/>
                </a:solidFill>
              </a:rPr>
              <a:t>4</a:t>
            </a:r>
            <a:r>
              <a:rPr lang="en-US" altLang="zh-CN" dirty="0">
                <a:solidFill>
                  <a:schemeClr val="bg1"/>
                </a:solidFill>
              </a:rPr>
              <a:t>, </a:t>
            </a:r>
            <a:r>
              <a:rPr lang="en-US" altLang="zh-CN" dirty="0" err="1">
                <a:solidFill>
                  <a:schemeClr val="bg1"/>
                </a:solidFill>
              </a:rPr>
              <a:t>Peng</a:t>
            </a:r>
            <a:r>
              <a:rPr lang="en-US" altLang="zh-CN" dirty="0">
                <a:solidFill>
                  <a:schemeClr val="bg1"/>
                </a:solidFill>
              </a:rPr>
              <a:t> </a:t>
            </a:r>
            <a:r>
              <a:rPr lang="en-US" altLang="zh-CN" dirty="0" smtClean="0">
                <a:solidFill>
                  <a:schemeClr val="bg1"/>
                </a:solidFill>
              </a:rPr>
              <a:t>Li</a:t>
            </a:r>
            <a:r>
              <a:rPr lang="en-US" altLang="zh-CN" baseline="30000" dirty="0" smtClean="0">
                <a:solidFill>
                  <a:schemeClr val="bg1"/>
                </a:solidFill>
              </a:rPr>
              <a:t>4</a:t>
            </a:r>
          </a:p>
          <a:p>
            <a:pPr algn="ctr"/>
            <a:r>
              <a:rPr lang="en-US" altLang="zh-CN" sz="1400" dirty="0">
                <a:solidFill>
                  <a:schemeClr val="bg1"/>
                </a:solidFill>
              </a:rPr>
              <a:t>1. Sichuan Central Inspection Technology Inc</a:t>
            </a:r>
            <a:r>
              <a:rPr lang="en-US" altLang="zh-CN" sz="1400" dirty="0" smtClean="0">
                <a:solidFill>
                  <a:schemeClr val="bg1"/>
                </a:solidFill>
              </a:rPr>
              <a:t>.; 2</a:t>
            </a:r>
            <a:r>
              <a:rPr lang="en-US" altLang="zh-CN" sz="1400" dirty="0">
                <a:solidFill>
                  <a:schemeClr val="bg1"/>
                </a:solidFill>
              </a:rPr>
              <a:t>. Beijing Institute of Radio </a:t>
            </a:r>
            <a:r>
              <a:rPr lang="en-US" altLang="zh-CN" sz="1400" dirty="0" smtClean="0">
                <a:solidFill>
                  <a:schemeClr val="bg1"/>
                </a:solidFill>
              </a:rPr>
              <a:t>Measurement;  3</a:t>
            </a:r>
            <a:r>
              <a:rPr lang="en-US" altLang="zh-CN" sz="1400" dirty="0">
                <a:solidFill>
                  <a:schemeClr val="bg1"/>
                </a:solidFill>
              </a:rPr>
              <a:t>. China Research Institute of Radio Wave </a:t>
            </a:r>
            <a:r>
              <a:rPr lang="en-US" altLang="zh-CN" sz="1400" dirty="0" smtClean="0">
                <a:solidFill>
                  <a:schemeClr val="bg1"/>
                </a:solidFill>
              </a:rPr>
              <a:t>Propagation; 4</a:t>
            </a:r>
            <a:r>
              <a:rPr lang="en-US" altLang="zh-CN" sz="1400" dirty="0">
                <a:solidFill>
                  <a:schemeClr val="bg1"/>
                </a:solidFill>
              </a:rPr>
              <a:t>. HOPE Investment Development Co. Ltd</a:t>
            </a:r>
            <a:r>
              <a:rPr lang="en-US" altLang="zh-CN" sz="1400" dirty="0" smtClean="0">
                <a:solidFill>
                  <a:schemeClr val="bg1"/>
                </a:solidFill>
              </a:rPr>
              <a:t>.</a:t>
            </a:r>
            <a:endParaRPr lang="en-GB" sz="14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P3.3-89</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8542C251-D258-BA75-AC23-72EFC292608A}"/>
              </a:ext>
            </a:extLst>
          </p:cNvPr>
          <p:cNvSpPr txBox="1"/>
          <p:nvPr/>
        </p:nvSpPr>
        <p:spPr>
          <a:xfrm>
            <a:off x="214030" y="1257494"/>
            <a:ext cx="10358460" cy="4401205"/>
          </a:xfrm>
          <a:prstGeom prst="rect">
            <a:avLst/>
          </a:prstGeom>
          <a:noFill/>
        </p:spPr>
        <p:txBody>
          <a:bodyPr wrap="square">
            <a:spAutoFit/>
          </a:bodyPr>
          <a:lstStyle/>
          <a:p>
            <a:pPr algn="just"/>
            <a:r>
              <a:rPr lang="en-US" sz="2000" b="0" i="0" dirty="0" smtClean="0">
                <a:effectLst/>
                <a:latin typeface="Arial" panose="020B0604020202020204" pitchFamily="34" charset="0"/>
                <a:cs typeface="Arial" panose="020B0604020202020204" pitchFamily="34" charset="0"/>
              </a:rPr>
              <a:t>     </a:t>
            </a:r>
          </a:p>
          <a:p>
            <a:pPr algn="just"/>
            <a:r>
              <a:rPr lang="en-US" sz="2000" b="0" i="0" dirty="0" smtClean="0">
                <a:effectLst/>
                <a:latin typeface="Arial" panose="020B0604020202020204" pitchFamily="34" charset="0"/>
                <a:cs typeface="Arial" panose="020B0604020202020204" pitchFamily="34" charset="0"/>
              </a:rPr>
              <a:t>    Based </a:t>
            </a:r>
            <a:r>
              <a:rPr lang="en-US" sz="2000" b="0" i="0" dirty="0">
                <a:effectLst/>
                <a:latin typeface="Arial" panose="020B0604020202020204" pitchFamily="34" charset="0"/>
                <a:cs typeface="Arial" panose="020B0604020202020204" pitchFamily="34" charset="0"/>
              </a:rPr>
              <a:t>on the lessons learned during the </a:t>
            </a:r>
            <a:r>
              <a:rPr lang="en-US" sz="2000" b="0" i="0" dirty="0" smtClean="0">
                <a:effectLst/>
                <a:latin typeface="Arial" panose="020B0604020202020204" pitchFamily="34" charset="0"/>
                <a:cs typeface="Arial" panose="020B0604020202020204" pitchFamily="34" charset="0"/>
              </a:rPr>
              <a:t>past OSI activities, </a:t>
            </a:r>
            <a:r>
              <a:rPr lang="en-US" sz="2000" b="0" i="0" dirty="0">
                <a:effectLst/>
                <a:latin typeface="Arial" panose="020B0604020202020204" pitchFamily="34" charset="0"/>
                <a:cs typeface="Arial" panose="020B0604020202020204" pitchFamily="34" charset="0"/>
              </a:rPr>
              <a:t>remotely controlled ground platform-based geophysics detection systems, due to the practical application to hazard challenging conditions, would have their significance both for the future real OSI activities and trainings of current stage. This work has put forward a remotely controlled GPR robot based on the commercial off the shelf GPR system demonstrated during </a:t>
            </a:r>
            <a:r>
              <a:rPr lang="en-US" sz="2000" b="0" i="0" dirty="0" smtClean="0">
                <a:effectLst/>
                <a:latin typeface="Arial" panose="020B0604020202020204" pitchFamily="34" charset="0"/>
                <a:cs typeface="Arial" panose="020B0604020202020204" pitchFamily="34" charset="0"/>
              </a:rPr>
              <a:t>SnT2021</a:t>
            </a:r>
            <a:r>
              <a:rPr lang="en-US" sz="2000" b="0" i="0" dirty="0">
                <a:effectLst/>
                <a:latin typeface="Arial" panose="020B0604020202020204" pitchFamily="34" charset="0"/>
                <a:cs typeface="Arial" panose="020B0604020202020204" pitchFamily="34" charset="0"/>
              </a:rPr>
              <a:t>. </a:t>
            </a:r>
            <a:endParaRPr lang="en-US" sz="2000" b="0" i="0" dirty="0" smtClean="0">
              <a:effectLst/>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0" i="0" dirty="0" smtClean="0">
                <a:effectLst/>
                <a:latin typeface="Arial" panose="020B0604020202020204" pitchFamily="34" charset="0"/>
                <a:cs typeface="Arial" panose="020B0604020202020204" pitchFamily="34" charset="0"/>
              </a:rPr>
              <a:t>The </a:t>
            </a:r>
            <a:r>
              <a:rPr lang="en-US" sz="2000" b="0" i="0" dirty="0">
                <a:effectLst/>
                <a:latin typeface="Arial" panose="020B0604020202020204" pitchFamily="34" charset="0"/>
                <a:cs typeface="Arial" panose="020B0604020202020204" pitchFamily="34" charset="0"/>
              </a:rPr>
              <a:t>remotely controlled platform applies integrated-inertial /GNSS/high-precision-RTK positioning and navigation, so as to locate the position of GPR in real time. At the same time, advanced motion control algorithms have been developed to achieve the automatic movement of the platform once the scope and spacing of detection have been input into the control system. Meanwhile, the 2D and 3D GPR data acquisition could be achieved and integrated with the RTK positioning data. 2D, 3D and horizontal scanning data displaying mode could increase the target recognition accuracy and reduce the false alarm and target missing rate. </a:t>
            </a:r>
            <a:endParaRPr lang="en-GB" sz="20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P3.3-89</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C7AA679C-20AA-6290-2499-00F29018D13C}"/>
              </a:ext>
            </a:extLst>
          </p:cNvPr>
          <p:cNvSpPr txBox="1"/>
          <p:nvPr/>
        </p:nvSpPr>
        <p:spPr>
          <a:xfrm>
            <a:off x="375385" y="1478273"/>
            <a:ext cx="9839132" cy="240065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Remote communication: </a:t>
            </a:r>
            <a:r>
              <a:rPr lang="en-US" sz="2000" dirty="0" smtClean="0">
                <a:latin typeface="Arial" panose="020B0604020202020204" pitchFamily="34" charset="0"/>
                <a:cs typeface="Arial" panose="020B0604020202020204" pitchFamily="34" charset="0"/>
              </a:rPr>
              <a:t>Operators can stay away from the tested area.</a:t>
            </a:r>
          </a:p>
          <a:p>
            <a:pPr marL="285750" indent="-285750" algn="just">
              <a:lnSpc>
                <a:spcPct val="150000"/>
              </a:lnSpc>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Automation:</a:t>
            </a:r>
            <a:r>
              <a:rPr lang="en-US" sz="2000" dirty="0" smtClean="0">
                <a:latin typeface="Arial" panose="020B0604020202020204" pitchFamily="34" charset="0"/>
                <a:cs typeface="Arial" panose="020B0604020202020204" pitchFamily="34" charset="0"/>
              </a:rPr>
              <a:t> Built-in automatic algorithms reduce the workload of operators.</a:t>
            </a:r>
          </a:p>
          <a:p>
            <a:pPr marL="285750" indent="-285750" algn="just">
              <a:lnSpc>
                <a:spcPct val="150000"/>
              </a:lnSpc>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Lightweight:</a:t>
            </a:r>
            <a:r>
              <a:rPr lang="en-US" sz="2000" dirty="0" smtClean="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Being </a:t>
            </a:r>
            <a:r>
              <a:rPr lang="en-US" sz="2000" dirty="0" smtClean="0">
                <a:latin typeface="Arial" panose="020B0604020202020204" pitchFamily="34" charset="0"/>
                <a:cs typeface="Arial" panose="020B0604020202020204" pitchFamily="34" charset="0"/>
              </a:rPr>
              <a:t>light and small, making it easy to carry and transport.</a:t>
            </a:r>
          </a:p>
          <a:p>
            <a:pPr marL="285750" indent="-285750" algn="just">
              <a:lnSpc>
                <a:spcPct val="150000"/>
              </a:lnSpc>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Expandable:</a:t>
            </a:r>
            <a:r>
              <a:rPr lang="en-US" sz="2000" dirty="0" smtClean="0">
                <a:latin typeface="Arial" panose="020B0604020202020204" pitchFamily="34" charset="0"/>
                <a:cs typeface="Arial" panose="020B0604020202020204" pitchFamily="34" charset="0"/>
              </a:rPr>
              <a:t> Antennas with different frequencies can be replaced.</a:t>
            </a:r>
          </a:p>
          <a:p>
            <a:pPr marL="285750" indent="-285750" algn="just">
              <a:lnSpc>
                <a:spcPct val="150000"/>
              </a:lnSpc>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Remote video: </a:t>
            </a:r>
            <a:r>
              <a:rPr lang="en-US" sz="2000" dirty="0" smtClean="0">
                <a:latin typeface="Arial" panose="020B0604020202020204" pitchFamily="34" charset="0"/>
                <a:cs typeface="Arial" panose="020B0604020202020204" pitchFamily="34" charset="0"/>
              </a:rPr>
              <a:t>The built-in camera can transmit real-time video.</a:t>
            </a:r>
          </a:p>
        </p:txBody>
      </p:sp>
      <p:pic>
        <p:nvPicPr>
          <p:cNvPr id="8" name="图片 7">
            <a:extLst>
              <a:ext uri="{FF2B5EF4-FFF2-40B4-BE49-F238E27FC236}">
                <a16:creationId xmlns="" xmlns:a16="http://schemas.microsoft.com/office/drawing/2014/main" id="{52B0A009-B127-7104-C81B-6AB971535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923" y="4166789"/>
            <a:ext cx="3869191" cy="2573107"/>
          </a:xfrm>
          <a:prstGeom prst="rect">
            <a:avLst/>
          </a:prstGeom>
        </p:spPr>
      </p:pic>
      <p:sp>
        <p:nvSpPr>
          <p:cNvPr id="9" name="文本框 33">
            <a:extLst>
              <a:ext uri="{FF2B5EF4-FFF2-40B4-BE49-F238E27FC236}">
                <a16:creationId xmlns="" xmlns:a16="http://schemas.microsoft.com/office/drawing/2014/main" id="{ED8EE3D4-0B56-7078-943E-1118438D86A6}"/>
              </a:ext>
            </a:extLst>
          </p:cNvPr>
          <p:cNvSpPr txBox="1"/>
          <p:nvPr/>
        </p:nvSpPr>
        <p:spPr>
          <a:xfrm>
            <a:off x="6648245" y="3988794"/>
            <a:ext cx="1824786" cy="369332"/>
          </a:xfrm>
          <a:prstGeom prst="rect">
            <a:avLst/>
          </a:prstGeom>
          <a:solidFill>
            <a:srgbClr val="DFC5DF"/>
          </a:solidFill>
          <a:ln>
            <a:noFill/>
          </a:ln>
          <a:scene3d>
            <a:camera prst="orthographicFront"/>
            <a:lightRig rig="threePt" dir="t"/>
          </a:scene3d>
          <a:sp3d>
            <a:bevelT/>
          </a:sp3d>
        </p:spPr>
        <p:txBody>
          <a:bodyPr wrap="square">
            <a:spAutoFit/>
          </a:bodyPr>
          <a:lstStyle/>
          <a:p>
            <a:pPr algn="ctr"/>
            <a:r>
              <a:rPr lang="en-US" altLang="zh-CN" b="1" kern="100" dirty="0">
                <a:latin typeface="Nirmala UI" panose="020B0502040204020203" pitchFamily="34" charset="0"/>
                <a:ea typeface="Nirmala UI" panose="020B0502040204020203" pitchFamily="34" charset="0"/>
                <a:cs typeface="Nirmala UI" panose="020B0502040204020203" pitchFamily="34" charset="0"/>
              </a:rPr>
              <a:t>GPR Robot</a:t>
            </a:r>
          </a:p>
        </p:txBody>
      </p:sp>
      <p:pic>
        <p:nvPicPr>
          <p:cNvPr id="10" name="图片 9">
            <a:extLst>
              <a:ext uri="{FF2B5EF4-FFF2-40B4-BE49-F238E27FC236}">
                <a16:creationId xmlns="" xmlns:a16="http://schemas.microsoft.com/office/drawing/2014/main" id="{54CC885C-AFB1-D832-5C1C-DC6AD44E1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7" y="4204126"/>
            <a:ext cx="4540423" cy="2478020"/>
          </a:xfrm>
          <a:prstGeom prst="rect">
            <a:avLst/>
          </a:prstGeom>
        </p:spPr>
      </p:pic>
      <p:sp>
        <p:nvSpPr>
          <p:cNvPr id="11" name="文本框 40">
            <a:extLst>
              <a:ext uri="{FF2B5EF4-FFF2-40B4-BE49-F238E27FC236}">
                <a16:creationId xmlns="" xmlns:a16="http://schemas.microsoft.com/office/drawing/2014/main" id="{6D8FEB27-BFA8-78B9-5821-40AA0348EE28}"/>
              </a:ext>
            </a:extLst>
          </p:cNvPr>
          <p:cNvSpPr txBox="1"/>
          <p:nvPr/>
        </p:nvSpPr>
        <p:spPr>
          <a:xfrm>
            <a:off x="1994555" y="3988794"/>
            <a:ext cx="1824786" cy="369332"/>
          </a:xfrm>
          <a:prstGeom prst="rect">
            <a:avLst/>
          </a:prstGeom>
          <a:solidFill>
            <a:srgbClr val="DFC5DF"/>
          </a:solidFill>
          <a:ln>
            <a:noFill/>
          </a:ln>
          <a:scene3d>
            <a:camera prst="orthographicFront"/>
            <a:lightRig rig="threePt" dir="t"/>
          </a:scene3d>
          <a:sp3d>
            <a:bevelT/>
          </a:sp3d>
        </p:spPr>
        <p:txBody>
          <a:bodyPr wrap="square">
            <a:spAutoFit/>
          </a:bodyPr>
          <a:lstStyle/>
          <a:p>
            <a:pPr algn="ctr"/>
            <a:r>
              <a:rPr lang="en-US" altLang="zh-CN" sz="1800" b="1" kern="100" dirty="0">
                <a:effectLst/>
                <a:latin typeface="Nirmala UI" panose="020B0502040204020203" pitchFamily="34" charset="0"/>
                <a:ea typeface="Nirmala UI" panose="020B0502040204020203" pitchFamily="34" charset="0"/>
                <a:cs typeface="Nirmala UI" panose="020B0502040204020203" pitchFamily="34" charset="0"/>
              </a:rPr>
              <a:t>GPR Theory</a:t>
            </a:r>
            <a:endParaRPr lang="en-US" altLang="zh-CN" b="1" kern="100" dirty="0">
              <a:solidFill>
                <a:schemeClr val="accent3">
                  <a:lumMod val="50000"/>
                </a:schemeClr>
              </a:solidFill>
              <a:effectLst/>
              <a:latin typeface="Calibri" panose="020F0502020204030204" pitchFamily="34" charset="0"/>
            </a:endParaRPr>
          </a:p>
        </p:txBody>
      </p:sp>
      <p:sp>
        <p:nvSpPr>
          <p:cNvPr id="12" name="矩形 11"/>
          <p:cNvSpPr/>
          <p:nvPr/>
        </p:nvSpPr>
        <p:spPr>
          <a:xfrm>
            <a:off x="499161" y="1155654"/>
            <a:ext cx="6518516" cy="461665"/>
          </a:xfrm>
          <a:prstGeom prst="rect">
            <a:avLst/>
          </a:prstGeom>
        </p:spPr>
        <p:txBody>
          <a:bodyPr wrap="none">
            <a:spAutoFit/>
          </a:bodyPr>
          <a:lstStyle/>
          <a:p>
            <a:pPr algn="just"/>
            <a:r>
              <a:rPr lang="en-US" altLang="zh-CN" sz="2400" dirty="0"/>
              <a:t>The</a:t>
            </a:r>
            <a:r>
              <a:rPr lang="en-US" altLang="zh-CN" dirty="0">
                <a:latin typeface="Arial" panose="020B0604020202020204" pitchFamily="34" charset="0"/>
                <a:cs typeface="Arial" panose="020B0604020202020204" pitchFamily="34" charset="0"/>
              </a:rPr>
              <a:t> GPR </a:t>
            </a:r>
            <a:r>
              <a:rPr lang="en-US" altLang="zh-CN" sz="2400" dirty="0"/>
              <a:t>robot</a:t>
            </a:r>
            <a:r>
              <a:rPr lang="en-US" altLang="zh-CN" dirty="0">
                <a:latin typeface="Arial" panose="020B0604020202020204" pitchFamily="34" charset="0"/>
                <a:cs typeface="Arial" panose="020B0604020202020204" pitchFamily="34" charset="0"/>
              </a:rPr>
              <a:t> </a:t>
            </a:r>
            <a:r>
              <a:rPr lang="en-US" altLang="zh-CN" sz="2400" dirty="0"/>
              <a:t>would</a:t>
            </a:r>
            <a:r>
              <a:rPr lang="en-US" altLang="zh-CN" dirty="0">
                <a:latin typeface="Arial" panose="020B0604020202020204" pitchFamily="34" charset="0"/>
                <a:cs typeface="Arial" panose="020B0604020202020204" pitchFamily="34" charset="0"/>
              </a:rPr>
              <a:t> </a:t>
            </a:r>
            <a:r>
              <a:rPr lang="en-US" altLang="zh-CN" sz="2400" dirty="0"/>
              <a:t>have</a:t>
            </a:r>
            <a:r>
              <a:rPr lang="en-US" altLang="zh-CN" dirty="0">
                <a:latin typeface="Arial" panose="020B0604020202020204" pitchFamily="34" charset="0"/>
                <a:cs typeface="Arial" panose="020B0604020202020204" pitchFamily="34" charset="0"/>
              </a:rPr>
              <a:t> </a:t>
            </a:r>
            <a:r>
              <a:rPr lang="en-US" altLang="zh-CN" sz="2400" dirty="0"/>
              <a:t>the</a:t>
            </a:r>
            <a:r>
              <a:rPr lang="en-US" altLang="zh-CN" dirty="0">
                <a:latin typeface="Arial" panose="020B0604020202020204" pitchFamily="34" charset="0"/>
                <a:cs typeface="Arial" panose="020B0604020202020204" pitchFamily="34" charset="0"/>
              </a:rPr>
              <a:t> </a:t>
            </a:r>
            <a:r>
              <a:rPr lang="en-US" altLang="zh-CN" sz="2400" dirty="0"/>
              <a:t>following</a:t>
            </a:r>
            <a:r>
              <a:rPr lang="en-US" altLang="zh-CN" dirty="0">
                <a:latin typeface="Arial" panose="020B0604020202020204" pitchFamily="34" charset="0"/>
                <a:cs typeface="Arial" panose="020B0604020202020204" pitchFamily="34" charset="0"/>
              </a:rPr>
              <a:t> </a:t>
            </a:r>
            <a:r>
              <a:rPr lang="en-US" altLang="zh-CN" sz="2400" dirty="0"/>
              <a:t>functions</a:t>
            </a:r>
            <a:r>
              <a:rPr lang="en-GB" altLang="zh-CN" dirty="0">
                <a:latin typeface="Arial" panose="020B0604020202020204" pitchFamily="34" charset="0"/>
                <a:cs typeface="Arial" panose="020B0604020202020204" pitchFamily="34" charset="0"/>
              </a:rPr>
              <a:t>: </a:t>
            </a: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P3.3-89</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E38AAFD8-F2AE-8EE6-75EB-23D552FC22AC}"/>
              </a:ext>
            </a:extLst>
          </p:cNvPr>
          <p:cNvSpPr txBox="1"/>
          <p:nvPr/>
        </p:nvSpPr>
        <p:spPr>
          <a:xfrm>
            <a:off x="401291" y="1315247"/>
            <a:ext cx="3365730" cy="461665"/>
          </a:xfrm>
          <a:prstGeom prst="rect">
            <a:avLst/>
          </a:prstGeom>
        </p:spPr>
        <p:txBody>
          <a:bodyPr wrap="none">
            <a:spAutoFit/>
          </a:bodyPr>
          <a:lstStyle>
            <a:defPPr>
              <a:defRPr lang="x-none"/>
            </a:defPPr>
            <a:lvl1pPr>
              <a:defRPr sz="2400"/>
            </a:lvl1pPr>
          </a:lstStyle>
          <a:p>
            <a:r>
              <a:rPr lang="en-US" altLang="zh-CN" dirty="0"/>
              <a:t>GPR data for road survey:</a:t>
            </a:r>
          </a:p>
        </p:txBody>
      </p:sp>
      <p:pic>
        <p:nvPicPr>
          <p:cNvPr id="8" name="图片 7">
            <a:extLst>
              <a:ext uri="{FF2B5EF4-FFF2-40B4-BE49-F238E27FC236}">
                <a16:creationId xmlns="" xmlns:a16="http://schemas.microsoft.com/office/drawing/2014/main" id="{0AE3A7D2-4E66-9B66-3EA7-CF63E5F2E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073" y="1995454"/>
            <a:ext cx="5193481" cy="3314222"/>
          </a:xfrm>
          <a:prstGeom prst="rect">
            <a:avLst/>
          </a:prstGeom>
        </p:spPr>
      </p:pic>
      <p:pic>
        <p:nvPicPr>
          <p:cNvPr id="9" name="图片 8">
            <a:extLst>
              <a:ext uri="{FF2B5EF4-FFF2-40B4-BE49-F238E27FC236}">
                <a16:creationId xmlns="" xmlns:a16="http://schemas.microsoft.com/office/drawing/2014/main" id="{E2FAF173-57CB-E477-7FB2-55EB0BB96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5454"/>
            <a:ext cx="4672223" cy="3314222"/>
          </a:xfrm>
          <a:prstGeom prst="rect">
            <a:avLst/>
          </a:prstGeom>
        </p:spPr>
      </p:pic>
      <p:sp>
        <p:nvSpPr>
          <p:cNvPr id="10" name="矩形 9"/>
          <p:cNvSpPr/>
          <p:nvPr/>
        </p:nvSpPr>
        <p:spPr>
          <a:xfrm>
            <a:off x="995423" y="5524943"/>
            <a:ext cx="8808333" cy="400110"/>
          </a:xfrm>
          <a:prstGeom prst="rect">
            <a:avLst/>
          </a:prstGeom>
        </p:spPr>
        <p:txBody>
          <a:bodyPr wrap="square">
            <a:spAutoFit/>
          </a:bodyPr>
          <a:lstStyle/>
          <a:p>
            <a:pPr algn="just"/>
            <a:r>
              <a:rPr lang="en-US" altLang="zh-CN" sz="2000" dirty="0" smtClean="0">
                <a:latin typeface="Arial" panose="020B0604020202020204" pitchFamily="34" charset="0"/>
                <a:cs typeface="Arial" panose="020B0604020202020204" pitchFamily="34" charset="0"/>
              </a:rPr>
              <a:t>Three-dimensional images can be synthesized through multiple testing data</a:t>
            </a:r>
            <a:endParaRPr lang="en-US" altLang="zh-CN" sz="2000"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P3.3-89</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9603F633-CE49-0E29-4EC5-25B70056CF52}"/>
              </a:ext>
            </a:extLst>
          </p:cNvPr>
          <p:cNvSpPr txBox="1"/>
          <p:nvPr/>
        </p:nvSpPr>
        <p:spPr>
          <a:xfrm>
            <a:off x="297713" y="2055140"/>
            <a:ext cx="6600797" cy="2554545"/>
          </a:xfrm>
          <a:prstGeom prst="rect">
            <a:avLst/>
          </a:prstGeom>
          <a:noFill/>
        </p:spPr>
        <p:txBody>
          <a:bodyPr wrap="square">
            <a:spAutoFit/>
          </a:bodyPr>
          <a:lstStyle/>
          <a:p>
            <a:pPr marL="285750" indent="-285750" algn="just">
              <a:lnSpc>
                <a:spcPct val="150000"/>
              </a:lnSpc>
              <a:spcBef>
                <a:spcPts val="600"/>
              </a:spcBef>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Efficient</a:t>
            </a: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Accurate</a:t>
            </a: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Reliable, H&amp;S of IT assured. </a:t>
            </a:r>
          </a:p>
          <a:p>
            <a:pPr marL="285750" indent="-285750" algn="just">
              <a:lnSpc>
                <a:spcPct val="150000"/>
              </a:lnSpc>
              <a:spcBef>
                <a:spcPts val="600"/>
              </a:spcBef>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Maximum </a:t>
            </a:r>
            <a:r>
              <a:rPr lang="en-US" altLang="zh-CN" sz="2000" dirty="0">
                <a:latin typeface="Arial" panose="020B0604020202020204" pitchFamily="34" charset="0"/>
                <a:cs typeface="Arial" panose="020B0604020202020204" pitchFamily="34" charset="0"/>
              </a:rPr>
              <a:t>detection depth </a:t>
            </a:r>
            <a:r>
              <a:rPr lang="en-US" altLang="zh-CN" sz="2000" dirty="0" smtClean="0">
                <a:latin typeface="Arial" panose="020B0604020202020204" pitchFamily="34" charset="0"/>
                <a:cs typeface="Arial" panose="020B0604020202020204" pitchFamily="34" charset="0"/>
              </a:rPr>
              <a:t>is </a:t>
            </a:r>
            <a:r>
              <a:rPr lang="en-US" altLang="zh-CN" sz="2000" dirty="0">
                <a:latin typeface="Arial" panose="020B0604020202020204" pitchFamily="34" charset="0"/>
                <a:cs typeface="Arial" panose="020B0604020202020204" pitchFamily="34" charset="0"/>
              </a:rPr>
              <a:t>up to 50 </a:t>
            </a:r>
            <a:r>
              <a:rPr lang="en-US" altLang="zh-CN" sz="2000" dirty="0" smtClean="0">
                <a:latin typeface="Arial" panose="020B0604020202020204" pitchFamily="34" charset="0"/>
                <a:cs typeface="Arial" panose="020B0604020202020204" pitchFamily="34" charset="0"/>
              </a:rPr>
              <a:t>meters for different underground targets.</a:t>
            </a:r>
          </a:p>
          <a:p>
            <a:pPr marL="285750" indent="-285750" algn="just">
              <a:lnSpc>
                <a:spcPct val="150000"/>
              </a:lnSpc>
              <a:spcBef>
                <a:spcPts val="600"/>
              </a:spcBef>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Comprehensive detection by integrating position and image information.</a:t>
            </a:r>
            <a:endParaRPr lang="zh-CN" altLang="en-US" sz="2000" dirty="0" smtClean="0">
              <a:latin typeface="Arial" panose="020B0604020202020204" pitchFamily="34" charset="0"/>
              <a:cs typeface="Arial" panose="020B0604020202020204" pitchFamily="34" charset="0"/>
            </a:endParaRPr>
          </a:p>
        </p:txBody>
      </p:sp>
      <p:pic>
        <p:nvPicPr>
          <p:cNvPr id="8" name="Picture 4">
            <a:extLst>
              <a:ext uri="{FF2B5EF4-FFF2-40B4-BE49-F238E27FC236}">
                <a16:creationId xmlns="" xmlns:a16="http://schemas.microsoft.com/office/drawing/2014/main" id="{6B41F8DA-2667-CB37-C802-26C18265C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669" y="2210554"/>
            <a:ext cx="2561661" cy="17213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 xmlns:a16="http://schemas.microsoft.com/office/drawing/2014/main" id="{5E552F20-5EE8-1158-B53E-336837B6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668" y="4085284"/>
            <a:ext cx="2561661" cy="1918829"/>
          </a:xfrm>
          <a:prstGeom prst="rect">
            <a:avLst/>
          </a:prstGeom>
        </p:spPr>
      </p:pic>
      <p:sp>
        <p:nvSpPr>
          <p:cNvPr id="10" name="文本框 5">
            <a:extLst>
              <a:ext uri="{FF2B5EF4-FFF2-40B4-BE49-F238E27FC236}">
                <a16:creationId xmlns="" xmlns:a16="http://schemas.microsoft.com/office/drawing/2014/main" id="{DE405968-0936-118A-44C6-998C4A2E1F7A}"/>
              </a:ext>
            </a:extLst>
          </p:cNvPr>
          <p:cNvSpPr txBox="1"/>
          <p:nvPr/>
        </p:nvSpPr>
        <p:spPr>
          <a:xfrm>
            <a:off x="7241669" y="1638738"/>
            <a:ext cx="2532785" cy="369332"/>
          </a:xfrm>
          <a:prstGeom prst="rect">
            <a:avLst/>
          </a:prstGeom>
          <a:solidFill>
            <a:srgbClr val="DFC5DF"/>
          </a:solidFill>
          <a:ln>
            <a:noFill/>
          </a:ln>
          <a:scene3d>
            <a:camera prst="orthographicFront"/>
            <a:lightRig rig="threePt" dir="t"/>
          </a:scene3d>
          <a:sp3d>
            <a:bevelT/>
          </a:sp3d>
        </p:spPr>
        <p:txBody>
          <a:bodyPr wrap="square">
            <a:spAutoFit/>
          </a:bodyPr>
          <a:lstStyle>
            <a:defPPr>
              <a:defRPr lang="x-none"/>
            </a:defPPr>
            <a:lvl1pPr algn="ctr">
              <a:defRPr b="1" kern="100">
                <a:latin typeface="Nirmala UI" panose="020B0502040204020203" pitchFamily="34" charset="0"/>
                <a:ea typeface="Nirmala UI" panose="020B0502040204020203" pitchFamily="34" charset="0"/>
                <a:cs typeface="Nirmala UI" panose="020B0502040204020203" pitchFamily="34" charset="0"/>
              </a:defRPr>
            </a:lvl1pPr>
          </a:lstStyle>
          <a:p>
            <a:r>
              <a:rPr lang="en-US" altLang="zh-CN" dirty="0"/>
              <a:t>Underground facility</a:t>
            </a:r>
          </a:p>
        </p:txBody>
      </p:sp>
      <p:sp>
        <p:nvSpPr>
          <p:cNvPr id="11" name="矩形 10"/>
          <p:cNvSpPr/>
          <p:nvPr/>
        </p:nvSpPr>
        <p:spPr>
          <a:xfrm>
            <a:off x="477659" y="1438683"/>
            <a:ext cx="3643113" cy="461665"/>
          </a:xfrm>
          <a:prstGeom prst="rect">
            <a:avLst/>
          </a:prstGeom>
        </p:spPr>
        <p:txBody>
          <a:bodyPr wrap="none">
            <a:spAutoFit/>
          </a:bodyPr>
          <a:lstStyle/>
          <a:p>
            <a:r>
              <a:rPr lang="en-US" altLang="zh-CN" sz="2400" dirty="0" smtClean="0"/>
              <a:t>Features and specifications:</a:t>
            </a:r>
            <a:endParaRPr lang="zh-CN" altLang="en-US" sz="24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P3.3-89</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a:extLst>
              <a:ext uri="{FF2B5EF4-FFF2-40B4-BE49-F238E27FC236}">
                <a16:creationId xmlns="" xmlns:a16="http://schemas.microsoft.com/office/drawing/2014/main" id="{32D8868F-2F2A-A2E8-9490-A6370EC5A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126" y="2466436"/>
            <a:ext cx="4321770" cy="3139321"/>
          </a:xfrm>
          <a:prstGeom prst="rect">
            <a:avLst/>
          </a:prstGeom>
        </p:spPr>
      </p:pic>
      <p:sp>
        <p:nvSpPr>
          <p:cNvPr id="8" name="矩形 7"/>
          <p:cNvSpPr/>
          <p:nvPr/>
        </p:nvSpPr>
        <p:spPr>
          <a:xfrm>
            <a:off x="714692" y="1438683"/>
            <a:ext cx="3467039" cy="461665"/>
          </a:xfrm>
          <a:prstGeom prst="rect">
            <a:avLst/>
          </a:prstGeom>
        </p:spPr>
        <p:txBody>
          <a:bodyPr wrap="none">
            <a:spAutoFit/>
          </a:bodyPr>
          <a:lstStyle/>
          <a:p>
            <a:r>
              <a:rPr lang="en-US" altLang="zh-CN" sz="2400" dirty="0" smtClean="0"/>
              <a:t>Acknowledge and Outlook</a:t>
            </a:r>
            <a:endParaRPr lang="zh-CN" altLang="en-US" sz="2400" dirty="0"/>
          </a:p>
        </p:txBody>
      </p:sp>
      <p:sp>
        <p:nvSpPr>
          <p:cNvPr id="9" name="矩形 8"/>
          <p:cNvSpPr/>
          <p:nvPr/>
        </p:nvSpPr>
        <p:spPr>
          <a:xfrm>
            <a:off x="374248" y="1908813"/>
            <a:ext cx="6096000" cy="4016484"/>
          </a:xfrm>
          <a:prstGeom prst="rect">
            <a:avLst/>
          </a:prstGeom>
        </p:spPr>
        <p:txBody>
          <a:bodyPr>
            <a:spAutoFit/>
          </a:bodyPr>
          <a:lstStyle/>
          <a:p>
            <a:pPr marL="285750" indent="-285750" algn="just">
              <a:lnSpc>
                <a:spcPct val="150000"/>
              </a:lnSpc>
              <a:spcBef>
                <a:spcPts val="600"/>
              </a:spcBef>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This system has been tested and verified in </a:t>
            </a:r>
            <a:r>
              <a:rPr lang="en-US" altLang="zh-CN" sz="2000" dirty="0" smtClean="0">
                <a:latin typeface="Arial" panose="020B0604020202020204" pitchFamily="34" charset="0"/>
                <a:cs typeface="Arial" panose="020B0604020202020204" pitchFamily="34" charset="0"/>
              </a:rPr>
              <a:t>field. </a:t>
            </a:r>
          </a:p>
          <a:p>
            <a:pPr marL="285750" indent="-285750" algn="just">
              <a:lnSpc>
                <a:spcPct val="150000"/>
              </a:lnSpc>
              <a:spcBef>
                <a:spcPts val="600"/>
              </a:spcBef>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Automatic, comprehensive and reliable subsurface object detection can be expected.</a:t>
            </a:r>
          </a:p>
          <a:p>
            <a:pPr marL="285750" indent="-285750" algn="just">
              <a:lnSpc>
                <a:spcPct val="150000"/>
              </a:lnSpc>
              <a:spcBef>
                <a:spcPts val="600"/>
              </a:spcBef>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The adaptability to OSI scenarios needs further customized and optimized.</a:t>
            </a:r>
          </a:p>
          <a:p>
            <a:pPr marL="285750" indent="-285750" algn="just">
              <a:lnSpc>
                <a:spcPct val="150000"/>
              </a:lnSpc>
              <a:spcBef>
                <a:spcPts val="600"/>
              </a:spcBef>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The system can </a:t>
            </a:r>
            <a:r>
              <a:rPr lang="en-US" altLang="zh-CN" sz="2000" dirty="0">
                <a:latin typeface="Arial" panose="020B0604020202020204" pitchFamily="34" charset="0"/>
                <a:cs typeface="Arial" panose="020B0604020202020204" pitchFamily="34" charset="0"/>
              </a:rPr>
              <a:t>be suitable for the development of concept of operations during future IFEs and OSI trainings.</a:t>
            </a:r>
            <a:endParaRPr lang="en-US" altLang="zh-CN" sz="2000" dirty="0" smtClean="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P3.3-89</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AF5EA75A-4692-EE97-85D1-4FDCACEFD756}"/>
              </a:ext>
            </a:extLst>
          </p:cNvPr>
          <p:cNvSpPr txBox="1"/>
          <p:nvPr/>
        </p:nvSpPr>
        <p:spPr>
          <a:xfrm>
            <a:off x="298383" y="1825386"/>
            <a:ext cx="10125777" cy="2197525"/>
          </a:xfrm>
          <a:prstGeom prst="rect">
            <a:avLst/>
          </a:prstGeom>
          <a:noFill/>
        </p:spPr>
        <p:txBody>
          <a:bodyPr wrap="square">
            <a:spAutoFit/>
          </a:bodyPr>
          <a:lstStyle/>
          <a:p>
            <a:pPr marL="285750" indent="-285750" algn="just">
              <a:lnSpc>
                <a:spcPct val="114000"/>
              </a:lnSpc>
              <a:buFontTx/>
              <a:buChar char="-"/>
            </a:pPr>
            <a:r>
              <a:rPr lang="en-US" altLang="zh-CN" sz="2000" dirty="0" err="1">
                <a:latin typeface="Arial" panose="020B0604020202020204" pitchFamily="34" charset="0"/>
                <a:cs typeface="Arial" panose="020B0604020202020204" pitchFamily="34" charset="0"/>
              </a:rPr>
              <a:t>Amalberti</a:t>
            </a:r>
            <a:r>
              <a:rPr lang="en-US" altLang="zh-CN" sz="2000" dirty="0">
                <a:latin typeface="Arial" panose="020B0604020202020204" pitchFamily="34" charset="0"/>
                <a:cs typeface="Arial" panose="020B0604020202020204" pitchFamily="34" charset="0"/>
              </a:rPr>
              <a:t>, Julien, et al. "Effective GPR detection of land mines through landmine-shaped object extraction." IEEE Transactions on Geoscience and Remote Sensing 54.6 (2016): 3147-3158. </a:t>
            </a:r>
          </a:p>
          <a:p>
            <a:pPr marL="285750" indent="-285750" algn="just">
              <a:lnSpc>
                <a:spcPct val="114000"/>
              </a:lnSpc>
              <a:buFontTx/>
              <a:buChar char="-"/>
            </a:pPr>
            <a:r>
              <a:rPr lang="en-US" altLang="zh-CN" sz="2000" dirty="0">
                <a:latin typeface="Arial" panose="020B0604020202020204" pitchFamily="34" charset="0"/>
                <a:cs typeface="Arial" panose="020B0604020202020204" pitchFamily="34" charset="0"/>
              </a:rPr>
              <a:t>Al-Faraj, </a:t>
            </a:r>
            <a:r>
              <a:rPr lang="en-US" altLang="zh-CN" sz="2000" dirty="0" err="1">
                <a:latin typeface="Arial" panose="020B0604020202020204" pitchFamily="34" charset="0"/>
                <a:cs typeface="Arial" panose="020B0604020202020204" pitchFamily="34" charset="0"/>
              </a:rPr>
              <a:t>Fawwaz</a:t>
            </a:r>
            <a:r>
              <a:rPr lang="en-US" altLang="zh-CN" sz="2000" dirty="0">
                <a:latin typeface="Arial" panose="020B0604020202020204" pitchFamily="34" charset="0"/>
                <a:cs typeface="Arial" panose="020B0604020202020204" pitchFamily="34" charset="0"/>
              </a:rPr>
              <a:t> A., et al. "Applications of ground penetrating radar in civil engineering: A review." Journal of Environmental Engineering and Landscape Management 27.3 (2019): 204-215. </a:t>
            </a:r>
            <a:endParaRPr lang="en-GB" sz="20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063121" y="231820"/>
            <a:ext cx="934358" cy="7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632</Words>
  <Application>Microsoft Office PowerPoint</Application>
  <PresentationFormat>自定义</PresentationFormat>
  <Paragraphs>53</Paragraphs>
  <Slides>7</Slides>
  <Notes>0</Notes>
  <HiddenSlides>0</HiddenSlides>
  <MMClips>0</MMClips>
  <ScaleCrop>false</ScaleCrop>
  <HeadingPairs>
    <vt:vector size="4" baseType="variant">
      <vt:variant>
        <vt:lpstr>主题</vt:lpstr>
      </vt:variant>
      <vt:variant>
        <vt:i4>2</vt:i4>
      </vt:variant>
      <vt:variant>
        <vt:lpstr>幻灯片标题</vt:lpstr>
      </vt:variant>
      <vt:variant>
        <vt:i4>7</vt:i4>
      </vt:variant>
    </vt:vector>
  </HeadingPairs>
  <TitlesOfParts>
    <vt:vector size="9" baseType="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多多</cp:lastModifiedBy>
  <cp:revision>39</cp:revision>
  <dcterms:created xsi:type="dcterms:W3CDTF">2023-04-18T13:25:54Z</dcterms:created>
  <dcterms:modified xsi:type="dcterms:W3CDTF">2023-06-02T15:21:08Z</dcterms:modified>
</cp:coreProperties>
</file>