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/>
    <p:restoredTop sz="94694"/>
  </p:normalViewPr>
  <p:slideViewPr>
    <p:cSldViewPr snapToGrid="0">
      <p:cViewPr varScale="1">
        <p:scale>
          <a:sx n="72" d="100"/>
          <a:sy n="72" d="100"/>
        </p:scale>
        <p:origin x="93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P3.3-310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66EA8-4DD9-BF42-8B69-A0EB2646D5A4}"/>
              </a:ext>
            </a:extLst>
          </p:cNvPr>
          <p:cNvSpPr txBox="1"/>
          <p:nvPr/>
        </p:nvSpPr>
        <p:spPr>
          <a:xfrm>
            <a:off x="1719941" y="6121"/>
            <a:ext cx="9164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Magnetic Field Mapping for On-Site Inspections: Lessons from Forward Modelling and Multilevel Field Surveys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Luis R. GAYA PIQUE (OSI/EP, CTBTO)</a:t>
            </a:r>
          </a:p>
          <a:p>
            <a:pPr algn="ctr"/>
            <a:r>
              <a:rPr lang="en-A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Co-authors: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CHIAPPINI, I. NICOLOSI, A. PIGNATELLI (INGV); A. ROWLANDS, P. LABAK, E. KOIVISTO (OSI/EP, CTBTO)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173F0B-3AB3-D83D-AE3E-01AD027EB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6" r="15812"/>
          <a:stretch/>
        </p:blipFill>
        <p:spPr>
          <a:xfrm>
            <a:off x="121086" y="1168379"/>
            <a:ext cx="2342508" cy="55855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9158A-D99F-5AE7-16A7-33C9221B49A5}"/>
              </a:ext>
            </a:extLst>
          </p:cNvPr>
          <p:cNvSpPr txBox="1"/>
          <p:nvPr/>
        </p:nvSpPr>
        <p:spPr>
          <a:xfrm>
            <a:off x="2463595" y="1125312"/>
            <a:ext cx="6493058" cy="5816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e-AT" sz="2400" dirty="0" err="1">
                <a:latin typeface="Arial"/>
                <a:ea typeface="+mn-lt"/>
                <a:cs typeface="Arial"/>
              </a:rPr>
              <a:t>Airborne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magnetic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surveys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may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contribute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to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the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detection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of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underground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nuclear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explosion</a:t>
            </a:r>
            <a:r>
              <a:rPr lang="de-AT" sz="2400" dirty="0">
                <a:latin typeface="Arial"/>
                <a:ea typeface="+mn-lt"/>
                <a:cs typeface="Arial"/>
              </a:rPr>
              <a:t> observables, but </a:t>
            </a:r>
            <a:r>
              <a:rPr lang="de-AT" sz="2400" dirty="0" err="1">
                <a:latin typeface="Arial"/>
                <a:ea typeface="+mn-lt"/>
                <a:cs typeface="Arial"/>
              </a:rPr>
              <a:t>with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many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caveats</a:t>
            </a:r>
            <a:r>
              <a:rPr lang="de-AT" sz="2400" dirty="0">
                <a:latin typeface="Arial"/>
                <a:ea typeface="+mn-lt"/>
                <a:cs typeface="Arial"/>
              </a:rPr>
              <a:t>.</a:t>
            </a:r>
          </a:p>
          <a:p>
            <a:pPr algn="ctr">
              <a:spcAft>
                <a:spcPts val="1200"/>
              </a:spcAft>
            </a:pPr>
            <a:endParaRPr lang="de-A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de-AT" sz="2400" dirty="0">
                <a:latin typeface="Arial"/>
                <a:ea typeface="+mn-lt"/>
                <a:cs typeface="Arial"/>
              </a:rPr>
              <a:t>The </a:t>
            </a:r>
            <a:r>
              <a:rPr lang="de-AT" sz="2400" dirty="0" err="1">
                <a:latin typeface="Arial"/>
                <a:ea typeface="+mn-lt"/>
                <a:cs typeface="Arial"/>
              </a:rPr>
              <a:t>use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of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remotely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controlled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platforms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for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near-surface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surveys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is</a:t>
            </a:r>
            <a:r>
              <a:rPr lang="de-AT" sz="2400" dirty="0">
                <a:latin typeface="Arial"/>
                <a:ea typeface="+mn-lt"/>
                <a:cs typeface="Arial"/>
              </a:rPr>
              <a:t> a valid alternative. Such </a:t>
            </a:r>
            <a:r>
              <a:rPr lang="de-AT" sz="2400" dirty="0" err="1">
                <a:latin typeface="Arial"/>
                <a:ea typeface="+mn-lt"/>
                <a:cs typeface="Arial"/>
              </a:rPr>
              <a:t>surveys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would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be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equivalent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to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conducting</a:t>
            </a:r>
            <a:r>
              <a:rPr lang="de-AT" sz="2400" dirty="0">
                <a:latin typeface="Arial"/>
                <a:ea typeface="+mn-lt"/>
                <a:cs typeface="Arial"/>
              </a:rPr>
              <a:t> a MAG </a:t>
            </a:r>
            <a:r>
              <a:rPr lang="de-AT" sz="2400" dirty="0" err="1">
                <a:latin typeface="Arial"/>
                <a:ea typeface="+mn-lt"/>
                <a:cs typeface="Arial"/>
              </a:rPr>
              <a:t>ground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survey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by</a:t>
            </a:r>
            <a:r>
              <a:rPr lang="de-AT" sz="2400" dirty="0">
                <a:latin typeface="Arial"/>
                <a:ea typeface="+mn-lt"/>
                <a:cs typeface="Arial"/>
              </a:rPr>
              <a:t> an </a:t>
            </a:r>
            <a:r>
              <a:rPr lang="de-AT" sz="2400" dirty="0" err="1">
                <a:latin typeface="Arial"/>
                <a:ea typeface="+mn-lt"/>
                <a:cs typeface="Arial"/>
              </a:rPr>
              <a:t>inspector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carrying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the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sensor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over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the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head</a:t>
            </a:r>
            <a:r>
              <a:rPr lang="de-AT" sz="2400" dirty="0">
                <a:latin typeface="Arial"/>
                <a:ea typeface="+mn-lt"/>
                <a:cs typeface="Arial"/>
              </a:rPr>
              <a:t>, but </a:t>
            </a:r>
            <a:r>
              <a:rPr lang="de-AT" sz="2400" dirty="0" err="1">
                <a:latin typeface="Arial"/>
                <a:ea typeface="+mn-lt"/>
                <a:cs typeface="Arial"/>
              </a:rPr>
              <a:t>more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efficiently</a:t>
            </a:r>
            <a:r>
              <a:rPr lang="de-AT" sz="2400" dirty="0">
                <a:latin typeface="Arial"/>
                <a:ea typeface="+mn-lt"/>
                <a:cs typeface="Arial"/>
              </a:rPr>
              <a:t> and </a:t>
            </a:r>
            <a:r>
              <a:rPr lang="de-AT" sz="2400" dirty="0" err="1">
                <a:latin typeface="Arial"/>
                <a:ea typeface="+mn-lt"/>
                <a:cs typeface="Arial"/>
              </a:rPr>
              <a:t>minimizing</a:t>
            </a:r>
            <a:r>
              <a:rPr lang="de-AT" sz="2400" dirty="0">
                <a:latin typeface="Arial"/>
                <a:ea typeface="+mn-lt"/>
                <a:cs typeface="Arial"/>
              </a:rPr>
              <a:t> potential </a:t>
            </a:r>
            <a:r>
              <a:rPr lang="de-AT" sz="2400" dirty="0" err="1">
                <a:latin typeface="Arial"/>
                <a:ea typeface="+mn-lt"/>
                <a:cs typeface="Arial"/>
              </a:rPr>
              <a:t>safety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risks</a:t>
            </a:r>
            <a:r>
              <a:rPr lang="de-AT" sz="2400" dirty="0">
                <a:latin typeface="Arial"/>
                <a:ea typeface="+mn-lt"/>
                <a:cs typeface="Arial"/>
              </a:rPr>
              <a:t>.</a:t>
            </a:r>
          </a:p>
          <a:p>
            <a:pPr algn="ctr">
              <a:spcAft>
                <a:spcPts val="1200"/>
              </a:spcAft>
            </a:pPr>
            <a:endParaRPr lang="de-A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de-AT" sz="2400" dirty="0" err="1">
                <a:latin typeface="Arial"/>
                <a:ea typeface="+mn-lt"/>
                <a:cs typeface="Arial"/>
              </a:rPr>
              <a:t>Explore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with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us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the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results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of</a:t>
            </a:r>
            <a:r>
              <a:rPr lang="de-AT" sz="2400" dirty="0">
                <a:latin typeface="Arial"/>
                <a:ea typeface="+mn-lt"/>
                <a:cs typeface="Arial"/>
              </a:rPr>
              <a:t> a </a:t>
            </a:r>
            <a:r>
              <a:rPr lang="de-AT" sz="2400" dirty="0" err="1">
                <a:latin typeface="Arial"/>
                <a:ea typeface="+mn-lt"/>
                <a:cs typeface="Arial"/>
              </a:rPr>
              <a:t>joint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project</a:t>
            </a:r>
            <a:r>
              <a:rPr lang="de-AT" sz="2400" dirty="0">
                <a:latin typeface="Arial"/>
                <a:ea typeface="+mn-lt"/>
                <a:cs typeface="Arial"/>
              </a:rPr>
              <a:t> CTBTO-INGV </a:t>
            </a:r>
            <a:r>
              <a:rPr lang="de-AT" sz="2400" dirty="0" err="1">
                <a:latin typeface="Arial"/>
                <a:ea typeface="+mn-lt"/>
                <a:cs typeface="Arial"/>
              </a:rPr>
              <a:t>for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the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further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development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of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magnetic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surveys</a:t>
            </a:r>
            <a:r>
              <a:rPr lang="de-AT" sz="2400" dirty="0">
                <a:latin typeface="Arial"/>
                <a:ea typeface="+mn-lt"/>
                <a:cs typeface="Arial"/>
              </a:rPr>
              <a:t> </a:t>
            </a:r>
            <a:r>
              <a:rPr lang="de-AT" sz="2400" dirty="0" err="1">
                <a:latin typeface="Arial"/>
                <a:ea typeface="+mn-lt"/>
                <a:cs typeface="Arial"/>
              </a:rPr>
              <a:t>for</a:t>
            </a:r>
            <a:r>
              <a:rPr lang="de-AT" sz="2400" dirty="0">
                <a:latin typeface="Arial"/>
                <a:ea typeface="+mn-lt"/>
                <a:cs typeface="Arial"/>
              </a:rPr>
              <a:t> OSI </a:t>
            </a:r>
            <a:r>
              <a:rPr lang="de-AT" sz="2400" dirty="0" err="1">
                <a:latin typeface="Arial"/>
                <a:ea typeface="+mn-lt"/>
                <a:cs typeface="Arial"/>
              </a:rPr>
              <a:t>purposes</a:t>
            </a:r>
            <a:r>
              <a:rPr lang="de-AT" sz="2400" dirty="0">
                <a:latin typeface="Arial"/>
                <a:ea typeface="+mn-lt"/>
                <a:cs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3596A-412E-4075-9567-7FBF136D6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1" r="3888"/>
          <a:stretch/>
        </p:blipFill>
        <p:spPr>
          <a:xfrm>
            <a:off x="8956653" y="1168379"/>
            <a:ext cx="3114261" cy="56015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30B4009FC3C54786BE0A5C5874FB4A" ma:contentTypeVersion="3" ma:contentTypeDescription="Create a new document." ma:contentTypeScope="" ma:versionID="91f5181fed387967897cd14329644c63">
  <xsd:schema xmlns:xsd="http://www.w3.org/2001/XMLSchema" xmlns:xs="http://www.w3.org/2001/XMLSchema" xmlns:p="http://schemas.microsoft.com/office/2006/metadata/properties" xmlns:ns2="73d8cc5c-537f-434c-bde2-9add924c810a" targetNamespace="http://schemas.microsoft.com/office/2006/metadata/properties" ma:root="true" ma:fieldsID="f26e59fcc02c920dc2e913fbd0ddaa25" ns2:_="">
    <xsd:import namespace="73d8cc5c-537f-434c-bde2-9add924c81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8cc5c-537f-434c-bde2-9add924c81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58F9B2-F6B4-47E8-B50E-323764AAE0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9EFEF5-080A-4BF3-BF9C-EA6D4DEC9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d8cc5c-537f-434c-bde2-9add924c81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27C55F-5CBB-49C1-8D57-E1265AA1E2F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148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GAYA PIQUE Luis</cp:lastModifiedBy>
  <cp:revision>26</cp:revision>
  <dcterms:created xsi:type="dcterms:W3CDTF">2023-04-18T13:25:54Z</dcterms:created>
  <dcterms:modified xsi:type="dcterms:W3CDTF">2023-06-08T07:33:28Z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0x010100A930B4009FC3C54786BE0A5C5874FB4A</vt:lpwstr>
  </property>
</Properties>
</file>