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5DF"/>
    <a:srgbClr val="00152B"/>
    <a:srgbClr val="01162D"/>
    <a:srgbClr val="B4AE85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58" d="100"/>
          <a:sy n="58" d="100"/>
        </p:scale>
        <p:origin x="11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3FF7-6782-4388-AC7E-3246C9BED128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3FB22-CBFD-48D4-977B-B73EE46A7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075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3FB22-CBFD-48D4-977B-B73EE46A78A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064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P3.3-428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Transmission System for On-Site Inspection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Rémi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Colbalchini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Aled Rowlands, Emilia Koivisto, Robin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Riedmann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Peter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Labak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 Division, EP Section,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CTBTO</a:t>
            </a:r>
            <a:endParaRPr lang="en-AT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drawing of a trailer&#10;&#10;Description automatically generated with low confidence">
            <a:extLst>
              <a:ext uri="{FF2B5EF4-FFF2-40B4-BE49-F238E27FC236}">
                <a16:creationId xmlns:a16="http://schemas.microsoft.com/office/drawing/2014/main" id="{2611E978-850E-B1DA-13FC-EDD4B8828F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013" b="22825"/>
          <a:stretch/>
        </p:blipFill>
        <p:spPr>
          <a:xfrm>
            <a:off x="4199071" y="1471138"/>
            <a:ext cx="3793856" cy="53868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0984705-4108-FB9A-B7EE-9E446D796EDC}"/>
              </a:ext>
            </a:extLst>
          </p:cNvPr>
          <p:cNvSpPr txBox="1"/>
          <p:nvPr/>
        </p:nvSpPr>
        <p:spPr>
          <a:xfrm>
            <a:off x="2061274" y="1620109"/>
            <a:ext cx="3598462" cy="1200329"/>
          </a:xfrm>
          <a:prstGeom prst="wedgeRectCallout">
            <a:avLst>
              <a:gd name="adj1" fmla="val 49924"/>
              <a:gd name="adj2" fmla="val 83298"/>
            </a:avLst>
          </a:prstGeom>
          <a:noFill/>
          <a:ln>
            <a:solidFill>
              <a:srgbClr val="00A5DF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OpenSans"/>
              </a:rPr>
              <a:t>Rapid LTE Networ</a:t>
            </a:r>
            <a:r>
              <a:rPr lang="en-US" b="1" dirty="0">
                <a:latin typeface="OpenSans"/>
              </a:rPr>
              <a:t>k deployment solution </a:t>
            </a:r>
            <a:r>
              <a:rPr lang="en-US" sz="1800" dirty="0">
                <a:latin typeface="OpenSans"/>
              </a:rPr>
              <a:t>with EPC, one </a:t>
            </a:r>
            <a:r>
              <a:rPr lang="en-US" sz="1800" dirty="0" err="1">
                <a:latin typeface="OpenSans"/>
              </a:rPr>
              <a:t>eNodeB</a:t>
            </a:r>
            <a:r>
              <a:rPr lang="en-US" sz="1800" dirty="0">
                <a:latin typeface="OpenSans"/>
              </a:rPr>
              <a:t>, multi-</a:t>
            </a:r>
            <a:r>
              <a:rPr lang="en-US" sz="1800" dirty="0" err="1">
                <a:latin typeface="OpenSans"/>
              </a:rPr>
              <a:t>suscribers</a:t>
            </a:r>
            <a:r>
              <a:rPr lang="en-US" sz="1800" dirty="0">
                <a:latin typeface="OpenSans"/>
              </a:rPr>
              <a:t>, long transmission coverage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519956-F0F6-9B48-8299-95A1EB344F33}"/>
              </a:ext>
            </a:extLst>
          </p:cNvPr>
          <p:cNvSpPr txBox="1"/>
          <p:nvPr/>
        </p:nvSpPr>
        <p:spPr>
          <a:xfrm>
            <a:off x="8430459" y="5516647"/>
            <a:ext cx="2410605" cy="707886"/>
          </a:xfrm>
          <a:prstGeom prst="wedgeRectCallout">
            <a:avLst>
              <a:gd name="adj1" fmla="val -67675"/>
              <a:gd name="adj2" fmla="val -38576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OpenSans"/>
              </a:rPr>
              <a:t>Visit poster </a:t>
            </a:r>
            <a:r>
              <a:rPr lang="en-US" sz="2000" b="1" dirty="0"/>
              <a:t>P3.3-428</a:t>
            </a:r>
            <a:r>
              <a:rPr lang="en-US" sz="2000" b="1" dirty="0">
                <a:latin typeface="OpenSans"/>
              </a:rPr>
              <a:t> </a:t>
            </a:r>
          </a:p>
          <a:p>
            <a:pPr algn="ctr"/>
            <a:r>
              <a:rPr lang="en-US" sz="2000" b="1" dirty="0">
                <a:latin typeface="OpenSans"/>
              </a:rPr>
              <a:t>to find out more!</a:t>
            </a:r>
            <a:endParaRPr lang="en-GB" sz="20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616BB0-6A58-FF23-64ED-3632C85214E1}"/>
              </a:ext>
            </a:extLst>
          </p:cNvPr>
          <p:cNvSpPr txBox="1"/>
          <p:nvPr/>
        </p:nvSpPr>
        <p:spPr>
          <a:xfrm>
            <a:off x="7242603" y="2167165"/>
            <a:ext cx="2888122" cy="646331"/>
          </a:xfrm>
          <a:prstGeom prst="wedgeRectCallout">
            <a:avLst>
              <a:gd name="adj1" fmla="val -48081"/>
              <a:gd name="adj2" fmla="val 82485"/>
            </a:avLst>
          </a:prstGeom>
          <a:noFill/>
          <a:ln>
            <a:solidFill>
              <a:srgbClr val="00A5D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OpenSans"/>
              </a:rPr>
              <a:t>Field robust trailer </a:t>
            </a:r>
            <a:r>
              <a:rPr lang="en-US" dirty="0">
                <a:latin typeface="OpenSans"/>
              </a:rPr>
              <a:t>with mast, housing for equipment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ABB67A-439C-3DF7-3371-A79FF3EFDAD3}"/>
              </a:ext>
            </a:extLst>
          </p:cNvPr>
          <p:cNvSpPr txBox="1"/>
          <p:nvPr/>
        </p:nvSpPr>
        <p:spPr>
          <a:xfrm>
            <a:off x="1252773" y="3469750"/>
            <a:ext cx="3598462" cy="646331"/>
          </a:xfrm>
          <a:prstGeom prst="wedgeRectCallout">
            <a:avLst>
              <a:gd name="adj1" fmla="val 62630"/>
              <a:gd name="adj2" fmla="val 54277"/>
            </a:avLst>
          </a:prstGeom>
          <a:noFill/>
          <a:ln>
            <a:solidFill>
              <a:srgbClr val="00A5D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OpenSans"/>
              </a:rPr>
              <a:t>Inspection equipment </a:t>
            </a:r>
            <a:r>
              <a:rPr lang="en-US" dirty="0">
                <a:latin typeface="OpenSans"/>
              </a:rPr>
              <a:t>transmitting data, via modem and SIM-cards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6CE50A-31B3-0E67-C81B-28CB5780F7E9}"/>
              </a:ext>
            </a:extLst>
          </p:cNvPr>
          <p:cNvSpPr txBox="1"/>
          <p:nvPr/>
        </p:nvSpPr>
        <p:spPr>
          <a:xfrm>
            <a:off x="7626536" y="3496128"/>
            <a:ext cx="3598462" cy="923330"/>
          </a:xfrm>
          <a:prstGeom prst="wedgeRectCallout">
            <a:avLst>
              <a:gd name="adj1" fmla="val -48081"/>
              <a:gd name="adj2" fmla="val 82485"/>
            </a:avLst>
          </a:prstGeom>
          <a:noFill/>
          <a:ln>
            <a:solidFill>
              <a:srgbClr val="00A5DF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OpenSans"/>
              </a:rPr>
              <a:t>Uninterruptible power supply </a:t>
            </a:r>
            <a:r>
              <a:rPr lang="en-US" sz="1800" dirty="0">
                <a:latin typeface="OpenSans"/>
              </a:rPr>
              <a:t>composed of diesel generator, solar panels, batteries pack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E67A26-0685-E53D-BF57-D1E6C6F71245}"/>
              </a:ext>
            </a:extLst>
          </p:cNvPr>
          <p:cNvSpPr txBox="1"/>
          <p:nvPr/>
        </p:nvSpPr>
        <p:spPr>
          <a:xfrm>
            <a:off x="484742" y="4949209"/>
            <a:ext cx="2770458" cy="1631216"/>
          </a:xfrm>
          <a:prstGeom prst="wedgeRectCallout">
            <a:avLst>
              <a:gd name="adj1" fmla="val 83722"/>
              <a:gd name="adj2" fmla="val -17463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OpenSans"/>
              </a:rPr>
              <a:t>Saving time in data collection and analysis and human resources, </a:t>
            </a:r>
            <a:r>
              <a:rPr lang="en-US" sz="2000" b="1" dirty="0">
                <a:latin typeface="OpenSans"/>
              </a:rPr>
              <a:t>crucial parameters of an On-Site Inspection </a:t>
            </a:r>
            <a:endParaRPr lang="en-GB" sz="2000" b="1" dirty="0"/>
          </a:p>
        </p:txBody>
      </p:sp>
      <p:pic>
        <p:nvPicPr>
          <p:cNvPr id="23" name="Picture 22" descr="A blue ey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A7999BFB-2A6B-CD18-869F-5BEEEF5B61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224259">
            <a:off x="6111861" y="5171079"/>
            <a:ext cx="509930" cy="318707"/>
          </a:xfrm>
          <a:prstGeom prst="rect">
            <a:avLst/>
          </a:prstGeom>
        </p:spPr>
      </p:pic>
      <p:pic>
        <p:nvPicPr>
          <p:cNvPr id="25" name="Picture 24" descr="A black lightning bolt in a circle&#10;&#10;Description automatically generated with medium confidence">
            <a:extLst>
              <a:ext uri="{FF2B5EF4-FFF2-40B4-BE49-F238E27FC236}">
                <a16:creationId xmlns:a16="http://schemas.microsoft.com/office/drawing/2014/main" id="{BBE2BD46-CAD0-31E5-504E-1F0C47E3D4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25664" y="3533279"/>
            <a:ext cx="326290" cy="352941"/>
          </a:xfrm>
          <a:prstGeom prst="rect">
            <a:avLst/>
          </a:prstGeom>
        </p:spPr>
      </p:pic>
      <p:pic>
        <p:nvPicPr>
          <p:cNvPr id="31" name="Picture 30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EE1968F8-D614-0DA7-E863-CA5235F4DE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71507" y="3826190"/>
            <a:ext cx="322292" cy="263205"/>
          </a:xfrm>
          <a:prstGeom prst="rect">
            <a:avLst/>
          </a:prstGeom>
        </p:spPr>
      </p:pic>
      <p:pic>
        <p:nvPicPr>
          <p:cNvPr id="33" name="Picture 32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7D573002-8C67-13AD-CC84-34B3B47190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5242106" y="1707269"/>
            <a:ext cx="341212" cy="341212"/>
          </a:xfrm>
          <a:prstGeom prst="rect">
            <a:avLst/>
          </a:prstGeom>
        </p:spPr>
      </p:pic>
      <p:pic>
        <p:nvPicPr>
          <p:cNvPr id="37" name="Picture 36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780FB152-D2AE-ED5F-5BFC-6F2A8CD3D9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47903" y="2211647"/>
            <a:ext cx="327447" cy="32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101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COLBALCHINI Remi Jean Yves</cp:lastModifiedBy>
  <cp:revision>29</cp:revision>
  <dcterms:created xsi:type="dcterms:W3CDTF">2023-04-18T13:25:54Z</dcterms:created>
  <dcterms:modified xsi:type="dcterms:W3CDTF">2023-06-11T16:36:43Z</dcterms:modified>
</cp:coreProperties>
</file>