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694"/>
  </p:normalViewPr>
  <p:slideViewPr>
    <p:cSldViewPr snapToGrid="0">
      <p:cViewPr varScale="1">
        <p:scale>
          <a:sx n="70" d="100"/>
          <a:sy n="70" d="100"/>
        </p:scale>
        <p:origin x="9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aa-ET"/>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10/06/2023</a:t>
            </a:fld>
            <a:endParaRPr lang="aa-ET"/>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‹N°›</a:t>
            </a:fld>
            <a:endParaRPr lang="aa-E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aa-ET"/>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10/06/2023</a:t>
            </a:fld>
            <a:endParaRPr lang="aa-ET"/>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‹N°›</a:t>
            </a:fld>
            <a:endParaRPr lang="aa-E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aa-ET"/>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10/06/2023</a:t>
            </a:fld>
            <a:endParaRPr lang="aa-ET"/>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‹N°›</a:t>
            </a:fld>
            <a:endParaRPr lang="aa-E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aa-ET"/>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aa-ET"/>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10/06/2023</a:t>
            </a:fld>
            <a:endParaRPr lang="aa-ET"/>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‹N°›</a:t>
            </a:fld>
            <a:endParaRPr lang="aa-E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aa-ET"/>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10/06/2023</a:t>
            </a:fld>
            <a:endParaRPr lang="aa-ET"/>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‹N°›</a:t>
            </a:fld>
            <a:endParaRPr lang="aa-E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aa-ET"/>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10/06/2023</a:t>
            </a:fld>
            <a:endParaRPr lang="aa-ET"/>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‹N°›</a:t>
            </a:fld>
            <a:endParaRPr lang="aa-E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aa-ET"/>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10/06/2023</a:t>
            </a:fld>
            <a:endParaRPr lang="aa-ET"/>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‹N°›</a:t>
            </a:fld>
            <a:endParaRPr lang="aa-E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aa-ET"/>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10/06/2023</a:t>
            </a:fld>
            <a:endParaRPr lang="aa-ET"/>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‹N°›</a:t>
            </a:fld>
            <a:endParaRPr lang="aa-E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aa-ET"/>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10/06/2023</a:t>
            </a:fld>
            <a:endParaRPr lang="aa-ET"/>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‹N°›</a:t>
            </a:fld>
            <a:endParaRPr lang="aa-E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10/06/2023</a:t>
            </a:fld>
            <a:endParaRPr lang="aa-ET"/>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‹N°›</a:t>
            </a:fld>
            <a:endParaRPr lang="aa-E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aa-ET"/>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10/06/2023</a:t>
            </a:fld>
            <a:endParaRPr lang="aa-ET"/>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‹N°›</a:t>
            </a:fld>
            <a:endParaRPr lang="aa-E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1352C0B-9695-D3E6-C984-2A4ACAA780C2}"/>
              </a:ext>
            </a:extLst>
          </p:cNvPr>
          <p:cNvSpPr txBox="1"/>
          <p:nvPr/>
        </p:nvSpPr>
        <p:spPr>
          <a:xfrm>
            <a:off x="2491898" y="278271"/>
            <a:ext cx="7208200" cy="1538883"/>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Mathematical and Numerical Modeling of the Transient </a:t>
            </a:r>
            <a:r>
              <a:rPr lang="en-US" sz="2000" b="1" dirty="0" err="1" smtClean="0">
                <a:solidFill>
                  <a:schemeClr val="bg1"/>
                </a:solidFill>
                <a:latin typeface="Arial" panose="020B0604020202020204" pitchFamily="34" charset="0"/>
                <a:cs typeface="Arial" panose="020B0604020202020204" pitchFamily="34" charset="0"/>
              </a:rPr>
              <a:t>ElectroMagnetic</a:t>
            </a:r>
            <a:r>
              <a:rPr lang="en-US" sz="2000" b="1" dirty="0" smtClean="0">
                <a:solidFill>
                  <a:schemeClr val="bg1"/>
                </a:solidFill>
                <a:latin typeface="Arial" panose="020B0604020202020204" pitchFamily="34" charset="0"/>
                <a:cs typeface="Arial" panose="020B0604020202020204" pitchFamily="34" charset="0"/>
              </a:rPr>
              <a:t> Method</a:t>
            </a:r>
          </a:p>
          <a:p>
            <a:pPr algn="ctr"/>
            <a:endParaRPr lang="en-US" b="1" dirty="0" smtClean="0">
              <a:solidFill>
                <a:schemeClr val="bg1"/>
              </a:solidFill>
              <a:latin typeface="Arial" panose="020B0604020202020204" pitchFamily="34" charset="0"/>
              <a:cs typeface="Arial" panose="020B0604020202020204" pitchFamily="34" charset="0"/>
            </a:endParaRPr>
          </a:p>
          <a:p>
            <a:pPr algn="ctr"/>
            <a:r>
              <a:rPr lang="en-US" dirty="0" err="1" smtClean="0">
                <a:solidFill>
                  <a:schemeClr val="bg1"/>
                </a:solidFill>
                <a:latin typeface="Arial" panose="020B0604020202020204" pitchFamily="34" charset="0"/>
                <a:cs typeface="Arial" panose="020B0604020202020204" pitchFamily="34" charset="0"/>
              </a:rPr>
              <a:t>Abdelhalim</a:t>
            </a:r>
            <a:r>
              <a:rPr lang="en-US" dirty="0" smtClean="0">
                <a:solidFill>
                  <a:schemeClr val="bg1"/>
                </a:solidFill>
                <a:latin typeface="Arial" panose="020B0604020202020204" pitchFamily="34" charset="0"/>
                <a:cs typeface="Arial" panose="020B0604020202020204" pitchFamily="34" charset="0"/>
              </a:rPr>
              <a:t> ZAOUI, ENST, Algiers, Algeria</a:t>
            </a:r>
          </a:p>
          <a:p>
            <a:pPr algn="ctr"/>
            <a:r>
              <a:rPr lang="en-US" dirty="0" smtClean="0">
                <a:solidFill>
                  <a:schemeClr val="bg1"/>
                </a:solidFill>
                <a:latin typeface="Arial" panose="020B0604020202020204" pitchFamily="34" charset="0"/>
                <a:cs typeface="Arial" panose="020B0604020202020204" pitchFamily="34" charset="0"/>
              </a:rPr>
              <a:t>Fatima KHARROUBI, ENP, Algeria</a:t>
            </a:r>
            <a:endParaRPr lang="en-US"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1440"/>
              </a:lnSpc>
            </a:pPr>
            <a:r>
              <a:rPr lang="en-US" sz="1200" dirty="0">
                <a:latin typeface="Arial" panose="020B0604020202020204" pitchFamily="34" charset="0"/>
                <a:cs typeface="Arial" panose="020B0604020202020204" pitchFamily="34" charset="0"/>
              </a:rPr>
              <a:t>The Time </a:t>
            </a:r>
            <a:r>
              <a:rPr lang="en-US" sz="1200" dirty="0" smtClean="0">
                <a:latin typeface="Arial" panose="020B0604020202020204" pitchFamily="34" charset="0"/>
                <a:cs typeface="Arial" panose="020B0604020202020204" pitchFamily="34" charset="0"/>
              </a:rPr>
              <a:t>Domain </a:t>
            </a:r>
            <a:r>
              <a:rPr lang="en-US" sz="1200" dirty="0" err="1">
                <a:latin typeface="Arial" panose="020B0604020202020204" pitchFamily="34" charset="0"/>
                <a:cs typeface="Arial" panose="020B0604020202020204" pitchFamily="34" charset="0"/>
              </a:rPr>
              <a:t>EectroMagnetics</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(TDEM</a:t>
            </a:r>
            <a:r>
              <a:rPr lang="en-US" sz="1200" dirty="0">
                <a:latin typeface="Arial" panose="020B0604020202020204" pitchFamily="34" charset="0"/>
                <a:cs typeface="Arial" panose="020B0604020202020204" pitchFamily="34" charset="0"/>
              </a:rPr>
              <a:t>) technique is one of the geophysical techniques used in continuation period in On Site Inspection (OSI</a:t>
            </a:r>
            <a:r>
              <a:rPr lang="en-US" sz="1200" dirty="0" smtClean="0">
                <a:latin typeface="Arial" panose="020B0604020202020204" pitchFamily="34" charset="0"/>
                <a:cs typeface="Arial" panose="020B0604020202020204" pitchFamily="34" charset="0"/>
              </a:rPr>
              <a:t>).</a:t>
            </a:r>
            <a:r>
              <a:rPr lang="ar-DZ"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This </a:t>
            </a:r>
            <a:r>
              <a:rPr lang="en-US" sz="1200" dirty="0">
                <a:latin typeface="Arial" panose="020B0604020202020204" pitchFamily="34" charset="0"/>
                <a:cs typeface="Arial" panose="020B0604020202020204" pitchFamily="34" charset="0"/>
              </a:rPr>
              <a:t>work focuses on the mathematical and numerical modeling </a:t>
            </a:r>
            <a:r>
              <a:rPr lang="en-US" sz="1200" dirty="0" smtClean="0">
                <a:latin typeface="Arial" panose="020B0604020202020204" pitchFamily="34" charset="0"/>
                <a:cs typeface="Arial" panose="020B0604020202020204" pitchFamily="34" charset="0"/>
              </a:rPr>
              <a:t>of </a:t>
            </a:r>
            <a:r>
              <a:rPr lang="en-US" sz="1200" dirty="0">
                <a:latin typeface="Arial" panose="020B0604020202020204" pitchFamily="34" charset="0"/>
                <a:cs typeface="Arial" panose="020B0604020202020204" pitchFamily="34" charset="0"/>
              </a:rPr>
              <a:t>this technique in the aim of computer </a:t>
            </a:r>
            <a:r>
              <a:rPr lang="en-US" sz="1200" dirty="0" smtClean="0">
                <a:latin typeface="Arial" panose="020B0604020202020204" pitchFamily="34" charset="0"/>
                <a:cs typeface="Arial" panose="020B0604020202020204" pitchFamily="34" charset="0"/>
              </a:rPr>
              <a:t>simulation. </a:t>
            </a:r>
            <a:endParaRPr lang="en-US" sz="1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P3.3-141</a:t>
            </a:r>
            <a:endParaRPr lang="x-none"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1440"/>
              </a:lnSpc>
            </a:pPr>
            <a:r>
              <a:rPr lang="en-US" sz="1200" dirty="0">
                <a:latin typeface="Arial" panose="020B0604020202020204" pitchFamily="34" charset="0"/>
                <a:cs typeface="Arial" panose="020B0604020202020204" pitchFamily="34" charset="0"/>
              </a:rPr>
              <a:t>The method is based on the mathematical modeling of the physical phenomenon involved. </a:t>
            </a:r>
            <a:r>
              <a:rPr lang="en-US" sz="1200" dirty="0" smtClean="0">
                <a:latin typeface="Arial" panose="020B0604020202020204" pitchFamily="34" charset="0"/>
                <a:cs typeface="Arial" panose="020B0604020202020204" pitchFamily="34" charset="0"/>
              </a:rPr>
              <a:t>It </a:t>
            </a:r>
            <a:r>
              <a:rPr lang="en-US" sz="1200" dirty="0">
                <a:latin typeface="Arial" panose="020B0604020202020204" pitchFamily="34" charset="0"/>
                <a:cs typeface="Arial" panose="020B0604020202020204" pitchFamily="34" charset="0"/>
              </a:rPr>
              <a:t>is an electrometric model based on Maxwell's equations which describes the propagation of electric currents induced in the ground.</a:t>
            </a:r>
          </a:p>
        </p:txBody>
      </p:sp>
      <p:sp>
        <p:nvSpPr>
          <p:cNvPr id="7" name="Title 1">
            <a:extLst>
              <a:ext uri="{FF2B5EF4-FFF2-40B4-BE49-F238E27FC236}">
                <a16:creationId xmlns=""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sz="1200" dirty="0">
                <a:latin typeface="Arial" panose="020B0604020202020204" pitchFamily="34" charset="0"/>
                <a:cs typeface="Arial" panose="020B0604020202020204" pitchFamily="34" charset="0"/>
              </a:rPr>
              <a:t>The response calculated as the voltage induced </a:t>
            </a:r>
            <a:r>
              <a:rPr lang="en-US" sz="1200" dirty="0" smtClean="0">
                <a:latin typeface="Arial" panose="020B0604020202020204" pitchFamily="34" charset="0"/>
                <a:cs typeface="Arial" panose="020B0604020202020204" pitchFamily="34" charset="0"/>
              </a:rPr>
              <a:t>is </a:t>
            </a:r>
            <a:r>
              <a:rPr lang="en-US" sz="1200" dirty="0">
                <a:latin typeface="Arial" panose="020B0604020202020204" pitchFamily="34" charset="0"/>
                <a:cs typeface="Arial" panose="020B0604020202020204" pitchFamily="34" charset="0"/>
              </a:rPr>
              <a:t>similar to the response measured in the experiment. I</a:t>
            </a:r>
            <a:r>
              <a:rPr lang="en-US" sz="1200" dirty="0" smtClean="0">
                <a:latin typeface="Arial" panose="020B0604020202020204" pitchFamily="34" charset="0"/>
                <a:cs typeface="Arial" panose="020B0604020202020204" pitchFamily="34" charset="0"/>
              </a:rPr>
              <a:t>n </a:t>
            </a:r>
            <a:r>
              <a:rPr lang="en-US" sz="1200" dirty="0">
                <a:latin typeface="Arial" panose="020B0604020202020204" pitchFamily="34" charset="0"/>
                <a:cs typeface="Arial" panose="020B0604020202020204" pitchFamily="34" charset="0"/>
              </a:rPr>
              <a:t>addition, an inversion algorithm is proposed which allows to find the parameters of the sub ground according to the response of the sensor.</a:t>
            </a:r>
          </a:p>
        </p:txBody>
      </p:sp>
      <p:sp>
        <p:nvSpPr>
          <p:cNvPr id="8" name="Title 1">
            <a:extLst>
              <a:ext uri="{FF2B5EF4-FFF2-40B4-BE49-F238E27FC236}">
                <a16:creationId xmlns=""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1440"/>
              </a:lnSpc>
            </a:pPr>
            <a:r>
              <a:rPr lang="en-US" sz="1200" dirty="0">
                <a:latin typeface="Arial" panose="020B0604020202020204" pitchFamily="34" charset="0"/>
                <a:cs typeface="Arial" panose="020B0604020202020204" pitchFamily="34" charset="0"/>
              </a:rPr>
              <a:t>The numerical simulation made it possible to predict the response of the sensor. With the treatment of several underground configurations, the expert can acquire a good experience of </a:t>
            </a:r>
            <a:r>
              <a:rPr lang="en-US" sz="1200" dirty="0" smtClean="0">
                <a:latin typeface="Arial" panose="020B0604020202020204" pitchFamily="34" charset="0"/>
                <a:cs typeface="Arial" panose="020B0604020202020204" pitchFamily="34" charset="0"/>
              </a:rPr>
              <a:t>data interpretation</a:t>
            </a:r>
            <a:r>
              <a:rPr lang="en-US" sz="1200" dirty="0">
                <a:latin typeface="Arial" panose="020B0604020202020204" pitchFamily="34" charset="0"/>
                <a:cs typeface="Arial" panose="020B0604020202020204" pitchFamily="34" charset="0"/>
              </a:rPr>
              <a:t>, which is very difficult in the case of a real situation</a:t>
            </a:r>
          </a:p>
        </p:txBody>
      </p:sp>
      <p:sp>
        <p:nvSpPr>
          <p:cNvPr id="9" name="Title 1">
            <a:extLst>
              <a:ext uri="{FF2B5EF4-FFF2-40B4-BE49-F238E27FC236}">
                <a16:creationId xmlns=""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aa-ET"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4899" y="2275306"/>
            <a:ext cx="5283362" cy="4257718"/>
          </a:xfrm>
          <a:prstGeom prst="rect">
            <a:avLst/>
          </a:prstGeom>
        </p:spPr>
      </p:pic>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Introduction</a:t>
            </a:r>
            <a:endParaRPr lang="aa-ET" sz="5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P3.3-141</a:t>
            </a:r>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aa-ET" sz="2000" b="1" dirty="0">
              <a:solidFill>
                <a:schemeClr val="bg1"/>
              </a:solidFill>
              <a:latin typeface="Arial" panose="020B0604020202020204" pitchFamily="34" charset="0"/>
              <a:cs typeface="Arial" panose="020B0604020202020204" pitchFamily="34" charset="0"/>
            </a:endParaRPr>
          </a:p>
        </p:txBody>
      </p:sp>
      <p:sp>
        <p:nvSpPr>
          <p:cNvPr id="7" name="ZoneTexte 6"/>
          <p:cNvSpPr txBox="1"/>
          <p:nvPr/>
        </p:nvSpPr>
        <p:spPr>
          <a:xfrm>
            <a:off x="38343" y="1051823"/>
            <a:ext cx="10647853" cy="1092607"/>
          </a:xfrm>
          <a:prstGeom prst="rect">
            <a:avLst/>
          </a:prstGeom>
          <a:noFill/>
        </p:spPr>
        <p:txBody>
          <a:bodyPr wrap="square" rtlCol="0">
            <a:spAutoFit/>
          </a:bodyPr>
          <a:lstStyle/>
          <a:p>
            <a:pPr>
              <a:spcAft>
                <a:spcPts val="600"/>
              </a:spcAft>
            </a:pPr>
            <a:r>
              <a:rPr lang="en-US" sz="2000" dirty="0" smtClean="0">
                <a:solidFill>
                  <a:srgbClr val="FF0000"/>
                </a:solidFill>
                <a:latin typeface="Arial" panose="020B0604020202020204" pitchFamily="34" charset="0"/>
                <a:cs typeface="Arial" panose="020B0604020202020204" pitchFamily="34" charset="0"/>
              </a:rPr>
              <a:t>Principal of the method :</a:t>
            </a:r>
          </a:p>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Time Domain </a:t>
            </a:r>
            <a:r>
              <a:rPr lang="en-US" sz="2000" dirty="0" err="1">
                <a:latin typeface="Arial" panose="020B0604020202020204" pitchFamily="34" charset="0"/>
                <a:cs typeface="Arial" panose="020B0604020202020204" pitchFamily="34" charset="0"/>
              </a:rPr>
              <a:t>EectroMagnetics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(TDEM</a:t>
            </a:r>
            <a:r>
              <a:rPr lang="en-US" sz="2000" dirty="0">
                <a:latin typeface="Arial" panose="020B0604020202020204" pitchFamily="34" charset="0"/>
                <a:cs typeface="Arial" panose="020B0604020202020204" pitchFamily="34" charset="0"/>
              </a:rPr>
              <a:t>) technique is one of the geophysical techniques used in continuation period in On Site Inspection (OSI). </a:t>
            </a:r>
            <a:endParaRPr lang="fr-FR" sz="2000"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38343" y="2159979"/>
            <a:ext cx="7207584" cy="1015663"/>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method uses the phenomenon of scattering of a transient electromagnetic field to determine the electrical resistivity of land as a function of </a:t>
            </a:r>
            <a:r>
              <a:rPr lang="en-US" sz="2000" dirty="0" smtClean="0">
                <a:latin typeface="Arial" panose="020B0604020202020204" pitchFamily="34" charset="0"/>
                <a:cs typeface="Arial" panose="020B0604020202020204" pitchFamily="34" charset="0"/>
              </a:rPr>
              <a:t>depth. </a:t>
            </a:r>
            <a:endParaRPr lang="fr-FR" sz="2000" dirty="0">
              <a:latin typeface="Arial" panose="020B0604020202020204" pitchFamily="34" charset="0"/>
              <a:cs typeface="Arial" panose="020B0604020202020204" pitchFamily="34" charset="0"/>
            </a:endParaRPr>
          </a:p>
        </p:txBody>
      </p:sp>
      <p:sp>
        <p:nvSpPr>
          <p:cNvPr id="11" name="Rectangle 10"/>
          <p:cNvSpPr/>
          <p:nvPr/>
        </p:nvSpPr>
        <p:spPr>
          <a:xfrm>
            <a:off x="0" y="3268938"/>
            <a:ext cx="5704764" cy="3477875"/>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transient electromagnetic field is created by the sudden interruption of a current flowing in a transmitter coil placed on the ground.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transient response is measured by a receiver coil during cutoff.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depth of investigation, which depends on the geometry used (from the order of one meter to ten kilometers), increases with the time during which the secondary field is measured after the primary field has been cut off.</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Objectives</a:t>
            </a:r>
            <a:endParaRPr lang="aa-ET" sz="5400" b="1"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P3.3-141</a:t>
            </a:r>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aa-ET" sz="20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0" y="1502726"/>
            <a:ext cx="10614992" cy="4862870"/>
          </a:xfrm>
          <a:prstGeom prst="rect">
            <a:avLst/>
          </a:prstGeom>
        </p:spPr>
        <p:txBody>
          <a:bodyPr wrap="square">
            <a:spAutoFit/>
          </a:bodyPr>
          <a:lstStyle/>
          <a:p>
            <a:pPr marL="342900" indent="-342900">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This work focuses on the mathematical and numerical modeling of this technique.</a:t>
            </a:r>
          </a:p>
          <a:p>
            <a:pPr marL="342900"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O</a:t>
            </a:r>
            <a:r>
              <a:rPr lang="en-US" sz="2000" dirty="0" smtClean="0">
                <a:latin typeface="Arial" panose="020B0604020202020204" pitchFamily="34" charset="0"/>
                <a:cs typeface="Arial" panose="020B0604020202020204" pitchFamily="34" charset="0"/>
              </a:rPr>
              <a:t>nce </a:t>
            </a:r>
            <a:r>
              <a:rPr lang="en-US" sz="2000" dirty="0">
                <a:latin typeface="Arial" panose="020B0604020202020204" pitchFamily="34" charset="0"/>
                <a:cs typeface="Arial" panose="020B0604020202020204" pitchFamily="34" charset="0"/>
              </a:rPr>
              <a:t>the mathematical model has been developed, the most appropriate numerical method is chosen to solve the equations of the model.</a:t>
            </a:r>
          </a:p>
          <a:p>
            <a:pPr marL="342900" indent="-342900">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numerical simulation made it possible to predict the response of the sensor. </a:t>
            </a:r>
          </a:p>
          <a:p>
            <a:pPr marL="342900"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If the simulated model of this technique is inserted into an inversion algorithm based on several test iterations (trial/error), we can find the characteristics of the subsoil according to the response measured in the field</a:t>
            </a:r>
            <a:r>
              <a:rPr lang="en-US" sz="2000" dirty="0" smtClean="0">
                <a:latin typeface="Arial" panose="020B0604020202020204" pitchFamily="34" charset="0"/>
                <a:cs typeface="Arial" panose="020B0604020202020204" pitchFamily="34" charset="0"/>
              </a:rPr>
              <a:t>.</a:t>
            </a:r>
          </a:p>
          <a:p>
            <a:pPr marL="342900" indent="-342900">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With </a:t>
            </a:r>
            <a:r>
              <a:rPr lang="en-US" sz="2000" dirty="0">
                <a:latin typeface="Arial" panose="020B0604020202020204" pitchFamily="34" charset="0"/>
                <a:cs typeface="Arial" panose="020B0604020202020204" pitchFamily="34" charset="0"/>
              </a:rPr>
              <a:t>the treatment of several underground configurations, the expert can acquire a good experience of </a:t>
            </a:r>
            <a:r>
              <a:rPr lang="en-US" sz="2000" dirty="0" smtClean="0">
                <a:latin typeface="Arial" panose="020B0604020202020204" pitchFamily="34" charset="0"/>
                <a:cs typeface="Arial" panose="020B0604020202020204" pitchFamily="34" charset="0"/>
              </a:rPr>
              <a:t>data interpretation</a:t>
            </a:r>
            <a:r>
              <a:rPr lang="en-US" sz="2000" dirty="0">
                <a:latin typeface="Arial" panose="020B0604020202020204" pitchFamily="34" charset="0"/>
                <a:cs typeface="Arial" panose="020B0604020202020204" pitchFamily="34" charset="0"/>
              </a:rPr>
              <a:t>, which is very difficult in the case of a real situation.</a:t>
            </a:r>
          </a:p>
          <a:p>
            <a:pPr marL="342900" indent="-342900">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Mathematical and numerical modeling provide great support for the interpretation phase. In the real case, where the inspector has a confusion in the interpretation of the inspection data, he can use the computer simulation to check if his interpretation proposal is correct.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608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3410" y="3084395"/>
            <a:ext cx="2609002" cy="3754632"/>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905" y="3084395"/>
            <a:ext cx="5019635" cy="3763292"/>
          </a:xfrm>
          <a:prstGeom prst="rect">
            <a:avLst/>
          </a:prstGeom>
        </p:spPr>
      </p:pic>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Numerical Simulation Using Finite Element </a:t>
            </a:r>
            <a:r>
              <a:rPr lang="en-US" sz="2000" b="1" dirty="0">
                <a:solidFill>
                  <a:schemeClr val="bg1"/>
                </a:solidFill>
                <a:latin typeface="Arial" panose="020B0604020202020204" pitchFamily="34" charset="0"/>
                <a:cs typeface="Arial" panose="020B0604020202020204" pitchFamily="34" charset="0"/>
              </a:rPr>
              <a:t>M</a:t>
            </a:r>
            <a:r>
              <a:rPr lang="en-US" sz="2000" b="1" dirty="0" smtClean="0">
                <a:solidFill>
                  <a:schemeClr val="bg1"/>
                </a:solidFill>
                <a:latin typeface="Arial" panose="020B0604020202020204" pitchFamily="34" charset="0"/>
                <a:cs typeface="Arial" panose="020B0604020202020204" pitchFamily="34" charset="0"/>
              </a:rPr>
              <a:t>ethod </a:t>
            </a:r>
            <a:endParaRPr lang="en-US" sz="5400" b="1"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P3.3-141</a:t>
            </a:r>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aa-ET" sz="2000" b="1" dirty="0">
              <a:solidFill>
                <a:schemeClr val="bg1"/>
              </a:solidFill>
              <a:latin typeface="Arial" panose="020B0604020202020204" pitchFamily="34" charset="0"/>
              <a:cs typeface="Arial" panose="020B0604020202020204" pitchFamily="34" charset="0"/>
            </a:endParaRPr>
          </a:p>
        </p:txBody>
      </p:sp>
      <p:sp>
        <p:nvSpPr>
          <p:cNvPr id="6" name="ZoneTexte 5"/>
          <p:cNvSpPr txBox="1"/>
          <p:nvPr/>
        </p:nvSpPr>
        <p:spPr>
          <a:xfrm>
            <a:off x="-27710" y="1051870"/>
            <a:ext cx="10781009" cy="209288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t>The numerical modeling method is based on the use of the finite element method for the resolution of Maxwell's equation, This method is based on the discretization of the calculation domain into a triangular </a:t>
            </a:r>
            <a:r>
              <a:rPr lang="en-US" sz="2000" dirty="0" smtClean="0"/>
              <a:t>mesh.</a:t>
            </a:r>
          </a:p>
          <a:p>
            <a:pPr marL="342900" indent="-342900">
              <a:spcAft>
                <a:spcPts val="400"/>
              </a:spcAft>
              <a:buFont typeface="Arial" panose="020B0604020202020204" pitchFamily="34" charset="0"/>
              <a:buChar char="•"/>
            </a:pPr>
            <a:r>
              <a:rPr lang="en-US" sz="2000" dirty="0" smtClean="0"/>
              <a:t>For </a:t>
            </a:r>
            <a:r>
              <a:rPr lang="en-US" sz="2000" dirty="0"/>
              <a:t>the simplicity of the problem, the geometry is taken under its cylindrical symmetry which makes it possible to make the problem in </a:t>
            </a:r>
            <a:r>
              <a:rPr lang="en-US" sz="2000" dirty="0" smtClean="0"/>
              <a:t>two-dimensional.</a:t>
            </a:r>
          </a:p>
          <a:p>
            <a:pPr marL="342900" indent="-342900">
              <a:spcAft>
                <a:spcPts val="600"/>
              </a:spcAft>
              <a:buFont typeface="Arial" panose="020B0604020202020204" pitchFamily="34" charset="0"/>
              <a:buChar char="•"/>
            </a:pPr>
            <a:r>
              <a:rPr lang="en-US" sz="2000" dirty="0" smtClean="0"/>
              <a:t>The </a:t>
            </a:r>
            <a:r>
              <a:rPr lang="en-US" sz="2000" dirty="0"/>
              <a:t>data of the problem are the heights and the electrical resistivity of </a:t>
            </a:r>
            <a:r>
              <a:rPr lang="en-US" sz="2000" dirty="0" smtClean="0"/>
              <a:t>all the underground layers.</a:t>
            </a:r>
            <a:endParaRPr lang="fr-FR" sz="2000"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4" y="3269925"/>
            <a:ext cx="4001626" cy="3443928"/>
          </a:xfrm>
          <a:prstGeom prst="rect">
            <a:avLst/>
          </a:prstGeom>
        </p:spPr>
      </p:pic>
      <p:sp>
        <p:nvSpPr>
          <p:cNvPr id="10" name="ZoneTexte 9"/>
          <p:cNvSpPr txBox="1"/>
          <p:nvPr/>
        </p:nvSpPr>
        <p:spPr>
          <a:xfrm>
            <a:off x="6192412" y="3363116"/>
            <a:ext cx="1734920" cy="461665"/>
          </a:xfrm>
          <a:prstGeom prst="rect">
            <a:avLst/>
          </a:prstGeom>
          <a:noFill/>
        </p:spPr>
        <p:txBody>
          <a:bodyPr wrap="square" rtlCol="0">
            <a:spAutoFit/>
          </a:bodyPr>
          <a:lstStyle/>
          <a:p>
            <a:pPr algn="ctr"/>
            <a:r>
              <a:rPr lang="fr-FR" sz="1200" dirty="0" smtClean="0"/>
              <a:t>Underground Eddy </a:t>
            </a:r>
            <a:r>
              <a:rPr lang="en-US" sz="1200" dirty="0" smtClean="0"/>
              <a:t>current</a:t>
            </a:r>
            <a:r>
              <a:rPr lang="fr-FR" sz="1200" dirty="0" smtClean="0"/>
              <a:t> propagation</a:t>
            </a:r>
            <a:endParaRPr lang="en-US" sz="1200" dirty="0"/>
          </a:p>
        </p:txBody>
      </p:sp>
    </p:spTree>
    <p:extLst>
      <p:ext uri="{BB962C8B-B14F-4D97-AF65-F5344CB8AC3E}">
        <p14:creationId xmlns:p14="http://schemas.microsoft.com/office/powerpoint/2010/main" val="1675666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Inverse Model Based on Genetic Algorithms</a:t>
            </a:r>
            <a:endParaRPr lang="en-US" sz="5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P3.3-141</a:t>
            </a:r>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aa-ET" sz="2000" b="1" dirty="0">
              <a:solidFill>
                <a:schemeClr val="bg1"/>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51" y="4014924"/>
            <a:ext cx="5784727" cy="2044682"/>
          </a:xfrm>
          <a:prstGeom prst="rect">
            <a:avLst/>
          </a:prstGeom>
        </p:spPr>
      </p:pic>
      <p:sp>
        <p:nvSpPr>
          <p:cNvPr id="8" name="ZoneTexte 7"/>
          <p:cNvSpPr txBox="1"/>
          <p:nvPr/>
        </p:nvSpPr>
        <p:spPr>
          <a:xfrm>
            <a:off x="0" y="1456954"/>
            <a:ext cx="559558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 inverse model consists in finding the geometric and physical parameters of the </a:t>
            </a:r>
            <a:r>
              <a:rPr lang="en-US" dirty="0" smtClean="0"/>
              <a:t>soil.</a:t>
            </a:r>
          </a:p>
          <a:p>
            <a:pPr marL="285750" indent="-285750">
              <a:buFont typeface="Arial" panose="020B0604020202020204" pitchFamily="34" charset="0"/>
              <a:buChar char="•"/>
            </a:pPr>
            <a:r>
              <a:rPr lang="en-US" dirty="0" smtClean="0"/>
              <a:t>The </a:t>
            </a:r>
            <a:r>
              <a:rPr lang="en-US" dirty="0"/>
              <a:t>model is based on an iterative use of the direct model by adjustment of the solution proposals based on genetic </a:t>
            </a:r>
            <a:r>
              <a:rPr lang="en-US" dirty="0" smtClean="0"/>
              <a:t>algorithms.</a:t>
            </a:r>
          </a:p>
          <a:p>
            <a:pPr marL="285750" indent="-285750">
              <a:buFont typeface="Arial" panose="020B0604020202020204" pitchFamily="34" charset="0"/>
              <a:buChar char="•"/>
            </a:pPr>
            <a:r>
              <a:rPr lang="en-US" dirty="0"/>
              <a:t>The best choice of the underground configuration </a:t>
            </a:r>
            <a:r>
              <a:rPr lang="en-US" dirty="0" smtClean="0"/>
              <a:t>can be </a:t>
            </a:r>
            <a:r>
              <a:rPr lang="en-US" dirty="0"/>
              <a:t>reached after several </a:t>
            </a:r>
            <a:r>
              <a:rPr lang="en-US" dirty="0" smtClean="0"/>
              <a:t>trials.</a:t>
            </a: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378" y="1196725"/>
            <a:ext cx="4549341" cy="5661276"/>
          </a:xfrm>
          <a:prstGeom prst="rect">
            <a:avLst/>
          </a:prstGeom>
        </p:spPr>
      </p:pic>
    </p:spTree>
    <p:extLst>
      <p:ext uri="{BB962C8B-B14F-4D97-AF65-F5344CB8AC3E}">
        <p14:creationId xmlns:p14="http://schemas.microsoft.com/office/powerpoint/2010/main" val="2295552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Conclusion </a:t>
            </a:r>
            <a:r>
              <a:rPr lang="en-US" sz="2000" b="1" dirty="0" smtClean="0">
                <a:solidFill>
                  <a:schemeClr val="bg1"/>
                </a:solidFill>
                <a:latin typeface="Arial" panose="020B0604020202020204" pitchFamily="34" charset="0"/>
                <a:cs typeface="Arial" panose="020B0604020202020204" pitchFamily="34" charset="0"/>
              </a:rPr>
              <a:t>&amp; Perspectives</a:t>
            </a:r>
            <a:endParaRPr lang="aa-ET" sz="5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P3.3-141</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aa-ET" sz="2000" b="1" dirty="0">
              <a:solidFill>
                <a:schemeClr val="bg1"/>
              </a:solidFill>
              <a:latin typeface="Arial" panose="020B0604020202020204" pitchFamily="34" charset="0"/>
              <a:cs typeface="Arial" panose="020B0604020202020204" pitchFamily="34" charset="0"/>
            </a:endParaRPr>
          </a:p>
        </p:txBody>
      </p:sp>
      <p:sp>
        <p:nvSpPr>
          <p:cNvPr id="3" name="ZoneTexte 2"/>
          <p:cNvSpPr txBox="1"/>
          <p:nvPr/>
        </p:nvSpPr>
        <p:spPr>
          <a:xfrm>
            <a:off x="97512" y="1103096"/>
            <a:ext cx="10561389" cy="5647700"/>
          </a:xfrm>
          <a:prstGeom prst="rect">
            <a:avLst/>
          </a:prstGeom>
          <a:noFill/>
        </p:spPr>
        <p:txBody>
          <a:bodyPr wrap="square" rtlCol="0">
            <a:spAutoFit/>
          </a:bodyPr>
          <a:lstStyle/>
          <a:p>
            <a:pPr>
              <a:spcAft>
                <a:spcPts val="600"/>
              </a:spcAft>
            </a:pPr>
            <a:r>
              <a:rPr lang="en-US" dirty="0" smtClean="0">
                <a:solidFill>
                  <a:srgbClr val="FF0000"/>
                </a:solidFill>
              </a:rPr>
              <a:t>Conclusion:</a:t>
            </a:r>
          </a:p>
          <a:p>
            <a:pPr marL="285750" indent="-285750">
              <a:spcAft>
                <a:spcPts val="600"/>
              </a:spcAft>
              <a:buFont typeface="Arial" panose="020B0604020202020204" pitchFamily="34" charset="0"/>
              <a:buChar char="•"/>
            </a:pPr>
            <a:r>
              <a:rPr lang="en-US" dirty="0" smtClean="0"/>
              <a:t>Numerical </a:t>
            </a:r>
            <a:r>
              <a:rPr lang="en-US" dirty="0"/>
              <a:t>modeling of the physical device a makes it possible to visualize the propagation of induced current in the </a:t>
            </a:r>
            <a:r>
              <a:rPr lang="en-US" dirty="0" smtClean="0"/>
              <a:t>ground. </a:t>
            </a:r>
          </a:p>
          <a:p>
            <a:pPr marL="285750" indent="-285750">
              <a:spcAft>
                <a:spcPts val="600"/>
              </a:spcAft>
              <a:buFont typeface="Arial" panose="020B0604020202020204" pitchFamily="34" charset="0"/>
              <a:buChar char="•"/>
            </a:pPr>
            <a:r>
              <a:rPr lang="en-US" dirty="0" smtClean="0"/>
              <a:t>The </a:t>
            </a:r>
            <a:r>
              <a:rPr lang="en-US" dirty="0"/>
              <a:t>model made it possible to predict the response of the sensor (induced voltage at the terminals of the </a:t>
            </a:r>
            <a:r>
              <a:rPr lang="en-US" dirty="0" smtClean="0"/>
              <a:t>transmission/reception </a:t>
            </a:r>
            <a:r>
              <a:rPr lang="en-US" dirty="0"/>
              <a:t>coil) </a:t>
            </a:r>
            <a:endParaRPr lang="en-US" dirty="0" smtClean="0"/>
          </a:p>
          <a:p>
            <a:pPr marL="285750" indent="-285750">
              <a:spcAft>
                <a:spcPts val="600"/>
              </a:spcAft>
              <a:buFont typeface="Arial" panose="020B0604020202020204" pitchFamily="34" charset="0"/>
              <a:buChar char="•"/>
            </a:pPr>
            <a:r>
              <a:rPr lang="en-US" dirty="0"/>
              <a:t>This model makes it possible to study the effect of the ground property on the sensor response at a lower cost, thus in the case of OSI it makes it possible to investigate the effect of having a covert underground infrastructure on the sensor response</a:t>
            </a:r>
            <a:r>
              <a:rPr lang="en-US" dirty="0" smtClean="0"/>
              <a:t>.</a:t>
            </a:r>
          </a:p>
          <a:p>
            <a:pPr marL="285750" indent="-285750">
              <a:spcAft>
                <a:spcPts val="600"/>
              </a:spcAft>
              <a:buFont typeface="Arial" panose="020B0604020202020204" pitchFamily="34" charset="0"/>
              <a:buChar char="•"/>
            </a:pPr>
            <a:r>
              <a:rPr lang="en-US" dirty="0" smtClean="0"/>
              <a:t> The </a:t>
            </a:r>
            <a:r>
              <a:rPr lang="en-US" dirty="0"/>
              <a:t>inversion model made it possible to find, from the response measured in the field, the geometric and physical data of the different </a:t>
            </a:r>
            <a:r>
              <a:rPr lang="en-US" dirty="0" smtClean="0"/>
              <a:t>ground layers</a:t>
            </a:r>
            <a:r>
              <a:rPr lang="en-US" dirty="0"/>
              <a:t>.</a:t>
            </a:r>
            <a:endParaRPr lang="en-US" dirty="0" smtClean="0"/>
          </a:p>
          <a:p>
            <a:pPr>
              <a:spcBef>
                <a:spcPts val="1200"/>
              </a:spcBef>
              <a:spcAft>
                <a:spcPts val="600"/>
              </a:spcAft>
            </a:pPr>
            <a:r>
              <a:rPr lang="en-US" dirty="0" smtClean="0">
                <a:solidFill>
                  <a:srgbClr val="FF0000"/>
                </a:solidFill>
              </a:rPr>
              <a:t>Perspectives : </a:t>
            </a:r>
          </a:p>
          <a:p>
            <a:pPr marL="285750" indent="-285750">
              <a:spcAft>
                <a:spcPts val="600"/>
              </a:spcAft>
              <a:buFont typeface="Arial" panose="020B0604020202020204" pitchFamily="34" charset="0"/>
              <a:buChar char="•"/>
            </a:pPr>
            <a:r>
              <a:rPr lang="en-US" dirty="0" smtClean="0"/>
              <a:t>Validate </a:t>
            </a:r>
            <a:r>
              <a:rPr lang="en-US" dirty="0"/>
              <a:t>the direct model by real measurements </a:t>
            </a:r>
          </a:p>
          <a:p>
            <a:pPr marL="285750" indent="-285750">
              <a:spcAft>
                <a:spcPts val="600"/>
              </a:spcAft>
              <a:buFont typeface="Arial" panose="020B0604020202020204" pitchFamily="34" charset="0"/>
              <a:buChar char="•"/>
            </a:pPr>
            <a:r>
              <a:rPr lang="en-US" dirty="0"/>
              <a:t>Validated the inversion model refinement of the mathematical model to take into account all the physical aspects of the </a:t>
            </a:r>
            <a:r>
              <a:rPr lang="en-US" dirty="0" smtClean="0"/>
              <a:t>soil.</a:t>
            </a:r>
            <a:endParaRPr lang="en-US" dirty="0"/>
          </a:p>
          <a:p>
            <a:pPr marL="285750" indent="-285750">
              <a:spcAft>
                <a:spcPts val="600"/>
              </a:spcAft>
              <a:buFont typeface="Arial" panose="020B0604020202020204" pitchFamily="34" charset="0"/>
              <a:buChar char="•"/>
            </a:pPr>
            <a:r>
              <a:rPr lang="en-US" dirty="0"/>
              <a:t>T</a:t>
            </a:r>
            <a:r>
              <a:rPr lang="en-US" dirty="0" smtClean="0"/>
              <a:t>he </a:t>
            </a:r>
            <a:r>
              <a:rPr lang="en-US" dirty="0"/>
              <a:t>study of the different configurations of the </a:t>
            </a:r>
            <a:r>
              <a:rPr lang="en-US" dirty="0" smtClean="0"/>
              <a:t>TDEM </a:t>
            </a:r>
            <a:r>
              <a:rPr lang="en-US" dirty="0"/>
              <a:t>technique (sensor with separate function transmitter / receiver, mono </a:t>
            </a:r>
            <a:r>
              <a:rPr lang="en-US" dirty="0" smtClean="0"/>
              <a:t>transmitter / </a:t>
            </a:r>
            <a:r>
              <a:rPr lang="en-US" dirty="0"/>
              <a:t>multi receiver</a:t>
            </a:r>
            <a:r>
              <a:rPr lang="en-US" dirty="0" smtClean="0"/>
              <a:t>,...).</a:t>
            </a:r>
            <a:endParaRPr lang="fr-FR" dirty="0" smtClean="0"/>
          </a:p>
          <a:p>
            <a:endParaRPr lang="fr-FR" dirty="0"/>
          </a:p>
        </p:txBody>
      </p:sp>
    </p:spTree>
    <p:extLst>
      <p:ext uri="{BB962C8B-B14F-4D97-AF65-F5344CB8AC3E}">
        <p14:creationId xmlns:p14="http://schemas.microsoft.com/office/powerpoint/2010/main" val="2852003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References</a:t>
            </a:r>
            <a:endParaRPr lang="aa-ET" sz="5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B1F0D235-E73A-31A0-926C-3F17564FB8D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P3.3-141</a:t>
            </a:r>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3B04CCB8-44D4-3C65-4ECB-3604610A50A2}"/>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aa-ET" sz="2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0" y="1142595"/>
            <a:ext cx="10781731" cy="5690789"/>
          </a:xfrm>
          <a:prstGeom prst="rect">
            <a:avLst/>
          </a:prstGeom>
        </p:spPr>
        <p:txBody>
          <a:bodyPr wrap="square">
            <a:spAutoFit/>
          </a:bodyPr>
          <a:lstStyle/>
          <a:p>
            <a:pPr marL="342900" indent="-342900">
              <a:lnSpc>
                <a:spcPct val="107000"/>
              </a:lnSpc>
              <a:buFont typeface="+mj-lt"/>
              <a:buAutoNum type="arabicPeriod"/>
            </a:pPr>
            <a:r>
              <a:rPr lang="en-US" sz="2000" dirty="0" err="1">
                <a:latin typeface="Arial" panose="020B0604020202020204" pitchFamily="34" charset="0"/>
                <a:ea typeface="Calibri" panose="020F0502020204030204" pitchFamily="34" charset="0"/>
                <a:cs typeface="Arial" panose="020B0604020202020204" pitchFamily="34" charset="0"/>
              </a:rPr>
              <a:t>Nyboe.N.S</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Jorgenen.F</a:t>
            </a:r>
            <a:r>
              <a:rPr lang="en-US" sz="2000" dirty="0">
                <a:latin typeface="Arial" panose="020B0604020202020204" pitchFamily="34" charset="0"/>
                <a:ea typeface="Calibri" panose="020F0502020204030204" pitchFamily="34" charset="0"/>
                <a:cs typeface="Arial" panose="020B0604020202020204" pitchFamily="34" charset="0"/>
              </a:rPr>
              <a:t>,  «Increased Penetration Depth in TDEM Measuring Using a Segmented receiver coil setup », Near Surface Geophysics, 2009.</a:t>
            </a:r>
            <a:endParaRPr lang="fr-FR" sz="20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fr-FR" sz="2000" dirty="0" err="1">
                <a:latin typeface="Arial" panose="020B0604020202020204" pitchFamily="34" charset="0"/>
                <a:ea typeface="Calibri" panose="020F0502020204030204" pitchFamily="34" charset="0"/>
                <a:cs typeface="Arial" panose="020B0604020202020204" pitchFamily="34" charset="0"/>
              </a:rPr>
              <a:t>Beddou</a:t>
            </a:r>
            <a:r>
              <a:rPr lang="fr-FR" sz="2000" dirty="0">
                <a:latin typeface="Arial" panose="020B0604020202020204" pitchFamily="34" charset="0"/>
                <a:ea typeface="Calibri" panose="020F0502020204030204" pitchFamily="34" charset="0"/>
                <a:cs typeface="Arial" panose="020B0604020202020204" pitchFamily="34" charset="0"/>
              </a:rPr>
              <a:t>. A, « Apport des méthodes géophysiques dans la caractérisation des sols », Université </a:t>
            </a:r>
            <a:r>
              <a:rPr lang="fr-FR" sz="2000" dirty="0" err="1">
                <a:latin typeface="Arial" panose="020B0604020202020204" pitchFamily="34" charset="0"/>
                <a:ea typeface="Calibri" panose="020F0502020204030204" pitchFamily="34" charset="0"/>
                <a:cs typeface="Arial" panose="020B0604020202020204" pitchFamily="34" charset="0"/>
              </a:rPr>
              <a:t>Aboubekr</a:t>
            </a:r>
            <a:r>
              <a:rPr lang="fr-FR" sz="2000" dirty="0">
                <a:latin typeface="Arial" panose="020B0604020202020204" pitchFamily="34" charset="0"/>
                <a:ea typeface="Calibri" panose="020F0502020204030204" pitchFamily="34" charset="0"/>
                <a:cs typeface="Arial" panose="020B0604020202020204" pitchFamily="34" charset="0"/>
              </a:rPr>
              <a:t> BELKAID – Tlemcen, Juillet 2012.</a:t>
            </a:r>
          </a:p>
          <a:p>
            <a:pPr marL="342900" lvl="0" indent="-342900">
              <a:lnSpc>
                <a:spcPct val="107000"/>
              </a:lnSpc>
              <a:buFont typeface="+mj-lt"/>
              <a:buAutoNum type="arabicPeriod"/>
            </a:pPr>
            <a:r>
              <a:rPr lang="fr-FR" sz="2000" dirty="0" err="1" smtClean="0">
                <a:latin typeface="Arial" panose="020B0604020202020204" pitchFamily="34" charset="0"/>
                <a:ea typeface="Calibri" panose="020F0502020204030204" pitchFamily="34" charset="0"/>
                <a:cs typeface="Arial" panose="020B0604020202020204" pitchFamily="34" charset="0"/>
              </a:rPr>
              <a:t>Djeddi.M</a:t>
            </a:r>
            <a:r>
              <a:rPr lang="fr-FR" sz="2000" dirty="0">
                <a:latin typeface="Arial" panose="020B0604020202020204" pitchFamily="34" charset="0"/>
                <a:ea typeface="Calibri" panose="020F0502020204030204" pitchFamily="34" charset="0"/>
                <a:cs typeface="Arial" panose="020B0604020202020204" pitchFamily="34" charset="0"/>
              </a:rPr>
              <a:t>, «cours de prospection Magnétotellurique et électromagnétique» Département de Géophysique (FHC), Université M’Hamed </a:t>
            </a:r>
            <a:r>
              <a:rPr lang="fr-FR" sz="2000" dirty="0" err="1">
                <a:latin typeface="Arial" panose="020B0604020202020204" pitchFamily="34" charset="0"/>
                <a:ea typeface="Calibri" panose="020F0502020204030204" pitchFamily="34" charset="0"/>
                <a:cs typeface="Arial" panose="020B0604020202020204" pitchFamily="34" charset="0"/>
              </a:rPr>
              <a:t>Bougara</a:t>
            </a:r>
            <a:r>
              <a:rPr lang="fr-FR" sz="2000" dirty="0">
                <a:latin typeface="Arial" panose="020B0604020202020204" pitchFamily="34" charset="0"/>
                <a:ea typeface="Calibri" panose="020F0502020204030204" pitchFamily="34" charset="0"/>
                <a:cs typeface="Arial" panose="020B0604020202020204" pitchFamily="34" charset="0"/>
              </a:rPr>
              <a:t> de </a:t>
            </a:r>
            <a:r>
              <a:rPr lang="fr-FR" sz="2000" dirty="0" err="1">
                <a:latin typeface="Arial" panose="020B0604020202020204" pitchFamily="34" charset="0"/>
                <a:ea typeface="Calibri" panose="020F0502020204030204" pitchFamily="34" charset="0"/>
                <a:cs typeface="Arial" panose="020B0604020202020204" pitchFamily="34" charset="0"/>
              </a:rPr>
              <a:t>Boumerdes</a:t>
            </a:r>
            <a:r>
              <a:rPr lang="fr-FR" sz="2000" dirty="0">
                <a:latin typeface="Arial" panose="020B0604020202020204" pitchFamily="34" charset="0"/>
                <a:ea typeface="Calibri" panose="020F0502020204030204" pitchFamily="34" charset="0"/>
                <a:cs typeface="Arial" panose="020B0604020202020204" pitchFamily="34" charset="0"/>
              </a:rPr>
              <a:t>. Algérie.04/2015.</a:t>
            </a:r>
          </a:p>
          <a:p>
            <a:pPr marL="342900" lvl="0" indent="-342900">
              <a:lnSpc>
                <a:spcPct val="107000"/>
              </a:lnSpc>
              <a:spcAft>
                <a:spcPts val="0"/>
              </a:spcAft>
              <a:buFont typeface="+mj-lt"/>
              <a:buAutoNum type="arabicPeriod"/>
            </a:pPr>
            <a:r>
              <a:rPr lang="en-US" sz="2000" dirty="0" smtClean="0">
                <a:latin typeface="Arial" panose="020B0604020202020204" pitchFamily="34" charset="0"/>
                <a:ea typeface="Calibri" panose="020F0502020204030204" pitchFamily="34" charset="0"/>
                <a:cs typeface="Arial" panose="020B0604020202020204" pitchFamily="34" charset="0"/>
              </a:rPr>
              <a:t>McNeill</a:t>
            </a:r>
            <a:r>
              <a:rPr lang="en-US" sz="2000" dirty="0">
                <a:latin typeface="Arial" panose="020B0604020202020204" pitchFamily="34" charset="0"/>
                <a:ea typeface="Calibri" panose="020F0502020204030204" pitchFamily="34" charset="0"/>
                <a:cs typeface="Arial" panose="020B0604020202020204" pitchFamily="34" charset="0"/>
              </a:rPr>
              <a:t>. J. D, « Use of electromagnetic methods for groundwater studies. Ward, S», Geotechnical and Environmental Geophysics: Society of Exploration Geophysicists, IG5 1, pp. 191–218.1990</a:t>
            </a:r>
            <a:endParaRPr lang="fr-FR" sz="20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pPr>
            <a:r>
              <a:rPr lang="fr-FR" sz="2000" dirty="0" err="1">
                <a:latin typeface="Arial" panose="020B0604020202020204" pitchFamily="34" charset="0"/>
                <a:ea typeface="Calibri" panose="020F0502020204030204" pitchFamily="34" charset="0"/>
                <a:cs typeface="Arial" panose="020B0604020202020204" pitchFamily="34" charset="0"/>
              </a:rPr>
              <a:t>Benhadda.N</a:t>
            </a:r>
            <a:r>
              <a:rPr lang="fr-FR" sz="2000" dirty="0">
                <a:latin typeface="Arial" panose="020B0604020202020204" pitchFamily="34" charset="0"/>
                <a:ea typeface="Calibri" panose="020F0502020204030204" pitchFamily="34" charset="0"/>
                <a:cs typeface="Arial" panose="020B0604020202020204" pitchFamily="34" charset="0"/>
              </a:rPr>
              <a:t>, « Modélisation des Capteurs Inductifs à Courants de Foucault ». Mémoire de Magister, Université El Hadj Lakhdar Batna, Septembre 2006.</a:t>
            </a:r>
          </a:p>
          <a:p>
            <a:pPr marL="342900" lvl="0" indent="-342900">
              <a:lnSpc>
                <a:spcPct val="107000"/>
              </a:lnSpc>
              <a:spcAft>
                <a:spcPts val="0"/>
              </a:spcAft>
              <a:buFont typeface="+mj-lt"/>
              <a:buAutoNum type="arabicPeriod"/>
            </a:pPr>
            <a:r>
              <a:rPr lang="fr-FR" sz="2000" dirty="0" err="1">
                <a:latin typeface="Arial" panose="020B0604020202020204" pitchFamily="34" charset="0"/>
                <a:ea typeface="Calibri" panose="020F0502020204030204" pitchFamily="34" charset="0"/>
                <a:cs typeface="Arial" panose="020B0604020202020204" pitchFamily="34" charset="0"/>
              </a:rPr>
              <a:t>Sabonnadiere.J.C</a:t>
            </a:r>
            <a:r>
              <a:rPr lang="fr-FR" sz="2000" dirty="0">
                <a:latin typeface="Arial" panose="020B0604020202020204" pitchFamily="34" charset="0"/>
                <a:ea typeface="Calibri" panose="020F0502020204030204" pitchFamily="34" charset="0"/>
                <a:cs typeface="Arial" panose="020B0604020202020204" pitchFamily="34" charset="0"/>
              </a:rPr>
              <a:t>, Coulomb. J.L, « Calcul des champs électromagnétiques » .Techniques de l’Ingénieur, Ecole Nationale Supérieur d’Ingénieurs Electriciens de Grenoble, France, 1984, (D 3 020-1-20).</a:t>
            </a:r>
          </a:p>
          <a:p>
            <a:pPr marL="342900" lvl="0" indent="-342900">
              <a:lnSpc>
                <a:spcPct val="107000"/>
              </a:lnSpc>
              <a:spcAft>
                <a:spcPts val="0"/>
              </a:spcAft>
              <a:buFont typeface="+mj-lt"/>
              <a:buAutoNum type="arabicPeriod"/>
            </a:pPr>
            <a:r>
              <a:rPr lang="en-US" sz="2000" dirty="0" err="1">
                <a:latin typeface="Arial" panose="020B0604020202020204" pitchFamily="34" charset="0"/>
                <a:ea typeface="Calibri" panose="020F0502020204030204" pitchFamily="34" charset="0"/>
                <a:cs typeface="Arial" panose="020B0604020202020204" pitchFamily="34" charset="0"/>
              </a:rPr>
              <a:t>Bjerkan</a:t>
            </a:r>
            <a:r>
              <a:rPr lang="en-US" sz="2000" dirty="0">
                <a:latin typeface="Arial" panose="020B0604020202020204" pitchFamily="34" charset="0"/>
                <a:ea typeface="Calibri" panose="020F0502020204030204" pitchFamily="34" charset="0"/>
                <a:cs typeface="Arial" panose="020B0604020202020204" pitchFamily="34" charset="0"/>
              </a:rPr>
              <a:t>. E,  «High frequency modeling of power transformers stresses and diagnostics» Doctoral Thesis for the degree of Doctor </a:t>
            </a:r>
            <a:r>
              <a:rPr lang="en-US" sz="2000" dirty="0" err="1">
                <a:latin typeface="Arial" panose="020B0604020202020204" pitchFamily="34" charset="0"/>
                <a:ea typeface="Calibri" panose="020F0502020204030204" pitchFamily="34" charset="0"/>
                <a:cs typeface="Arial" panose="020B0604020202020204" pitchFamily="34" charset="0"/>
              </a:rPr>
              <a:t>Ingenior</a:t>
            </a:r>
            <a:r>
              <a:rPr lang="en-US" sz="2000" dirty="0">
                <a:latin typeface="Arial" panose="020B0604020202020204" pitchFamily="34" charset="0"/>
                <a:ea typeface="Calibri" panose="020F0502020204030204" pitchFamily="34" charset="0"/>
                <a:cs typeface="Arial" panose="020B0604020202020204" pitchFamily="34" charset="0"/>
              </a:rPr>
              <a:t>, NTNU Norwegian University of Science and technology, Trondheim, May </a:t>
            </a:r>
            <a:r>
              <a:rPr lang="en-US" sz="2000" dirty="0" smtClean="0">
                <a:latin typeface="Arial" panose="020B0604020202020204" pitchFamily="34" charset="0"/>
                <a:ea typeface="Calibri" panose="020F0502020204030204" pitchFamily="34" charset="0"/>
                <a:cs typeface="Arial" panose="020B0604020202020204" pitchFamily="34" charset="0"/>
              </a:rPr>
              <a:t>2005</a:t>
            </a:r>
            <a:endParaRPr lang="fr-FR"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3651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5009</TotalTime>
  <Words>1125</Words>
  <Application>Microsoft Office PowerPoint</Application>
  <PresentationFormat>Grand écran</PresentationFormat>
  <Paragraphs>64</Paragraphs>
  <Slides>7</Slides>
  <Notes>0</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7</vt:i4>
      </vt:variant>
    </vt:vector>
  </HeadingPairs>
  <TitlesOfParts>
    <vt:vector size="12" baseType="lpstr">
      <vt:lpstr>Arial</vt:lpstr>
      <vt:lpstr>Calibri</vt:lpstr>
      <vt:lpstr>Calibri Light</vt:lpstr>
      <vt:lpstr>Custom Design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Compte Microsoft</cp:lastModifiedBy>
  <cp:revision>81</cp:revision>
  <dcterms:created xsi:type="dcterms:W3CDTF">2023-04-18T13:25:54Z</dcterms:created>
  <dcterms:modified xsi:type="dcterms:W3CDTF">2023-06-10T21:15:08Z</dcterms:modified>
</cp:coreProperties>
</file>