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p:scale>
          <a:sx n="100" d="100"/>
          <a:sy n="100" d="100"/>
        </p:scale>
        <p:origin x="19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err="1">
                <a:solidFill>
                  <a:schemeClr val="bg1"/>
                </a:solidFill>
                <a:latin typeface="Arial" panose="020B0604020202020204" pitchFamily="34" charset="0"/>
                <a:cs typeface="Arial" panose="020B0604020202020204" pitchFamily="34" charset="0"/>
              </a:rPr>
              <a:t>Px.x</a:t>
            </a:r>
            <a:r>
              <a:rPr lang="en-US" sz="1100" b="1" dirty="0">
                <a:solidFill>
                  <a:schemeClr val="bg1"/>
                </a:solidFill>
                <a:latin typeface="Arial" panose="020B0604020202020204" pitchFamily="34" charset="0"/>
                <a:cs typeface="Arial" panose="020B0604020202020204" pitchFamily="34" charset="0"/>
              </a:rPr>
              <a:t>-xxx</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261884"/>
          </a:xfrm>
          <a:prstGeom prst="rect">
            <a:avLst/>
          </a:prstGeom>
          <a:noFill/>
        </p:spPr>
        <p:txBody>
          <a:bodyPr wrap="square" rtlCol="0">
            <a:spAutoFit/>
          </a:bodyPr>
          <a:lstStyle/>
          <a:p>
            <a:pPr algn="ctr"/>
            <a:r>
              <a:rPr lang="en-US" altLang="ko-KR" sz="1600" b="1" dirty="0">
                <a:solidFill>
                  <a:schemeClr val="bg1"/>
                </a:solidFill>
                <a:latin typeface="Arial" panose="020B0604020202020204" pitchFamily="34" charset="0"/>
                <a:cs typeface="Arial" panose="020B0604020202020204" pitchFamily="34" charset="0"/>
              </a:rPr>
              <a:t>Algorithm-based Approach in Support of Satellite Imagery Analysis for Countering Nuclear Proliferation: Considerations and Challenges</a:t>
            </a:r>
            <a:endParaRPr lang="en-AT" altLang="ko-KR" sz="1600" b="1" dirty="0">
              <a:solidFill>
                <a:schemeClr val="bg1"/>
              </a:solidFill>
              <a:latin typeface="Arial" panose="020B0604020202020204" pitchFamily="34" charset="0"/>
              <a:cs typeface="Arial" panose="020B0604020202020204" pitchFamily="34" charset="0"/>
            </a:endParaRPr>
          </a:p>
          <a:p>
            <a:pPr algn="ctr"/>
            <a:r>
              <a:rPr lang="en-US" altLang="ko-KR" sz="1600" dirty="0">
                <a:solidFill>
                  <a:schemeClr val="bg1"/>
                </a:solidFill>
                <a:latin typeface="Arial" panose="020B0604020202020204" pitchFamily="34" charset="0"/>
                <a:cs typeface="Arial" panose="020B0604020202020204" pitchFamily="34" charset="0"/>
              </a:rPr>
              <a:t>Jae-Jun Han, </a:t>
            </a:r>
            <a:r>
              <a:rPr lang="en-US" altLang="ko-KR" sz="1600" dirty="0" err="1">
                <a:solidFill>
                  <a:schemeClr val="bg1"/>
                </a:solidFill>
                <a:latin typeface="Arial" panose="020B0604020202020204" pitchFamily="34" charset="0"/>
                <a:cs typeface="Arial" panose="020B0604020202020204" pitchFamily="34" charset="0"/>
              </a:rPr>
              <a:t>Gayeon</a:t>
            </a:r>
            <a:r>
              <a:rPr lang="en-US" altLang="ko-KR" sz="1600" dirty="0">
                <a:solidFill>
                  <a:schemeClr val="bg1"/>
                </a:solidFill>
                <a:latin typeface="Arial" panose="020B0604020202020204" pitchFamily="34" charset="0"/>
                <a:cs typeface="Arial" panose="020B0604020202020204" pitchFamily="34" charset="0"/>
              </a:rPr>
              <a:t> Ha, </a:t>
            </a:r>
            <a:r>
              <a:rPr lang="en-US" altLang="ko-KR" sz="1600" dirty="0" err="1">
                <a:solidFill>
                  <a:schemeClr val="bg1"/>
                </a:solidFill>
                <a:latin typeface="Arial" panose="020B0604020202020204" pitchFamily="34" charset="0"/>
                <a:cs typeface="Arial" panose="020B0604020202020204" pitchFamily="34" charset="0"/>
              </a:rPr>
              <a:t>Minsoo</a:t>
            </a:r>
            <a:r>
              <a:rPr lang="en-US" altLang="ko-KR" sz="1600" dirty="0">
                <a:solidFill>
                  <a:schemeClr val="bg1"/>
                </a:solidFill>
                <a:latin typeface="Arial" panose="020B0604020202020204" pitchFamily="34" charset="0"/>
                <a:cs typeface="Arial" panose="020B0604020202020204" pitchFamily="34" charset="0"/>
              </a:rPr>
              <a:t> Kim</a:t>
            </a:r>
            <a:endParaRPr lang="en-AT" sz="1600" dirty="0">
              <a:solidFill>
                <a:schemeClr val="bg1"/>
              </a:solidFill>
              <a:latin typeface="Arial" panose="020B0604020202020204" pitchFamily="34" charset="0"/>
              <a:cs typeface="Arial" panose="020B0604020202020204" pitchFamily="34" charset="0"/>
            </a:endParaRPr>
          </a:p>
          <a:p>
            <a:pPr algn="ctr"/>
            <a:r>
              <a:rPr lang="en-US" altLang="ko-KR" sz="1400" dirty="0">
                <a:solidFill>
                  <a:schemeClr val="bg1"/>
                </a:solidFill>
                <a:latin typeface="Arial" panose="020B0604020202020204" pitchFamily="34" charset="0"/>
                <a:cs typeface="Arial" panose="020B0604020202020204" pitchFamily="34" charset="0"/>
              </a:rPr>
              <a:t>Korea Institute of Nuclear Nonproliferation and Control</a:t>
            </a:r>
            <a:endParaRPr lang="en-AT" altLang="ko-KR" sz="1400" dirty="0">
              <a:solidFill>
                <a:schemeClr val="bg1"/>
              </a:solidFill>
              <a:latin typeface="Arial" panose="020B0604020202020204" pitchFamily="34" charset="0"/>
              <a:cs typeface="Arial" panose="020B0604020202020204" pitchFamily="34" charset="0"/>
            </a:endParaRPr>
          </a:p>
          <a:p>
            <a:pPr algn="ctr"/>
            <a:endParaRPr lang="en-AT" sz="14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E9F38F4-A0AD-4AF6-BB6D-BEC82CCB25C6}"/>
              </a:ext>
            </a:extLst>
          </p:cNvPr>
          <p:cNvSpPr txBox="1"/>
          <p:nvPr/>
        </p:nvSpPr>
        <p:spPr>
          <a:xfrm>
            <a:off x="263974" y="1343659"/>
            <a:ext cx="11147491" cy="5355312"/>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This study presents the implications of applying the algorithm-based approach to analyzing satellite imagery—lessons learned from the Korean national R&amp;D program (2019 ~ 2023)</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In practice, satellite imagery with high spatial resolution (&lt; 50cm) is acquired not on daily bases, but on a weekly or monthly bases with one commercial vendor;</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Currently available technologies were investigated to develop algorithm-based change detection, verifying that</a:t>
            </a:r>
          </a:p>
          <a:p>
            <a:pPr marL="809625" indent="-271463" algn="just">
              <a:buFont typeface="Wingdings" panose="05000000000000000000" pitchFamily="2" charset="2"/>
              <a:buChar char="ü"/>
            </a:pPr>
            <a:r>
              <a:rPr lang="en-GB" dirty="0">
                <a:latin typeface="Arial" panose="020B0604020202020204" pitchFamily="34" charset="0"/>
                <a:cs typeface="Arial" panose="020B0604020202020204" pitchFamily="34" charset="0"/>
              </a:rPr>
              <a:t>it can </a:t>
            </a:r>
            <a:r>
              <a:rPr lang="en-US" altLang="ko-KR" dirty="0">
                <a:latin typeface="Arial" panose="020B0604020202020204" pitchFamily="34" charset="0"/>
                <a:cs typeface="Arial" panose="020B0604020202020204" pitchFamily="34" charset="0"/>
              </a:rPr>
              <a:t>restrictively reduce the burden of analysis work; however, due to the challenges such as the off-nadir angle, human interpretation is an essential process for concluding true changes</a:t>
            </a:r>
          </a:p>
          <a:p>
            <a:pPr marL="809625" indent="-271463" algn="just">
              <a:buFont typeface="Wingdings" panose="05000000000000000000" pitchFamily="2" charset="2"/>
              <a:buChar char="ü"/>
            </a:pPr>
            <a:r>
              <a:rPr lang="en-US" dirty="0">
                <a:latin typeface="Arial" panose="020B0604020202020204" pitchFamily="34" charset="0"/>
                <a:cs typeface="Arial" panose="020B0604020202020204" pitchFamily="34" charset="0"/>
              </a:rPr>
              <a:t>How to directly correlate potential nuclear activities with the visual changes remains challenging</a:t>
            </a: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As for the thermal infrared imagery analysis for countering nuclear proliferation, the temperature converted from the satellite information needs to be organized </a:t>
            </a:r>
            <a:r>
              <a:rPr lang="en-US" altLang="ko-KR" dirty="0">
                <a:latin typeface="Arial" panose="020B0604020202020204" pitchFamily="34" charset="0"/>
                <a:cs typeface="Arial" panose="020B0604020202020204" pitchFamily="34" charset="0"/>
              </a:rPr>
              <a:t>as a reference database</a:t>
            </a:r>
          </a:p>
          <a:p>
            <a:pPr marL="736600" indent="-285750" algn="just">
              <a:buFont typeface="Wingdings" panose="05000000000000000000" pitchFamily="2" charset="2"/>
              <a:buChar char="ü"/>
              <a:tabLst>
                <a:tab pos="717550" algn="l"/>
              </a:tabLst>
            </a:pPr>
            <a:r>
              <a:rPr lang="en-US" altLang="ko-KR" dirty="0">
                <a:latin typeface="Arial" panose="020B0604020202020204" pitchFamily="34" charset="0"/>
                <a:cs typeface="Arial" panose="020B0604020202020204" pitchFamily="34" charset="0"/>
              </a:rPr>
              <a:t>In terms of the heat sources, internal to external structures, and materials of the nuclear fuel cycle facilities, reference information (e.g., graphs or lookup tables of external temperature) shall be established by the heat transfer analyses</a:t>
            </a:r>
          </a:p>
          <a:p>
            <a:pPr marL="736600" indent="-285750" algn="just">
              <a:buFont typeface="Wingdings" panose="05000000000000000000" pitchFamily="2" charset="2"/>
              <a:buChar char="ü"/>
              <a:tabLst>
                <a:tab pos="717550" algn="l"/>
              </a:tabLst>
            </a:pPr>
            <a:r>
              <a:rPr lang="en-US" altLang="ko-KR" dirty="0">
                <a:latin typeface="Arial" panose="020B0604020202020204" pitchFamily="34" charset="0"/>
                <a:cs typeface="Arial" panose="020B0604020202020204" pitchFamily="34" charset="0"/>
              </a:rPr>
              <a:t>Since design information for restricted access facilities may not be obtainable, heat source, structure and material information need to be obtained by all-source analysis, determining a range of upper and lower bounds of the temperatures, which can provide a technical baseline.</a:t>
            </a: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altLang="ko-KR" dirty="0">
                <a:latin typeface="Arial" panose="020B0604020202020204" pitchFamily="34" charset="0"/>
                <a:cs typeface="Arial" panose="020B0604020202020204" pitchFamily="34" charset="0"/>
              </a:rPr>
              <a:t>To sum up, due to the lack of available images and analysts, a global initiative for jointly interpreting potential nuclear activities is required for countering proliferation activities</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2675</TotalTime>
  <Words>300</Words>
  <Application>Microsoft Office PowerPoint</Application>
  <PresentationFormat>와이드스크린</PresentationFormat>
  <Paragraphs>13</Paragraphs>
  <Slides>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vt:i4>
      </vt:variant>
    </vt:vector>
  </HeadingPairs>
  <TitlesOfParts>
    <vt:vector size="6" baseType="lpstr">
      <vt:lpstr>Arial</vt:lpstr>
      <vt:lpstr>Calibri</vt:lpstr>
      <vt:lpstr>Calibri Light</vt:lpstr>
      <vt:lpstr>Wingdings</vt:lpstr>
      <vt:lpstr>Office Theme</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JJ</cp:lastModifiedBy>
  <cp:revision>35</cp:revision>
  <dcterms:created xsi:type="dcterms:W3CDTF">2023-04-18T13:25:54Z</dcterms:created>
  <dcterms:modified xsi:type="dcterms:W3CDTF">2023-06-11T10:48:01Z</dcterms:modified>
</cp:coreProperties>
</file>