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9" r:id="rId6"/>
    <p:sldId id="263" r:id="rId7"/>
    <p:sldId id="264" r:id="rId8"/>
    <p:sldId id="265"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9"/>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p:scale>
          <a:sx n="100" d="100"/>
          <a:sy n="100" d="100"/>
        </p:scale>
        <p:origin x="492"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5.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7.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7.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7.png"/><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file:///C:\Users\JJ\Desktop\Research%20-%20Satellite\Desktop\&#49324;&#48376;%20-&#46300;&#47196;&#51081;1-2.gif" TargetMode="External"/><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file:///C:\Users\JJ\Desktop\Research%20-%20Satellite\Desktop\&#49324;&#48376;%20-&#46300;&#47196;&#51081;1.gif"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wdp"/><Relationship Id="rId7"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Algorithm-based Approach in Support of Satellite Imagery Analysis for Countering Nuclear Proliferation</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 Considerations and Challenges</a:t>
            </a: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Jae-Jun Han, </a:t>
            </a:r>
            <a:r>
              <a:rPr lang="en-US" dirty="0" err="1">
                <a:solidFill>
                  <a:schemeClr val="bg1"/>
                </a:solidFill>
                <a:latin typeface="Arial" panose="020B0604020202020204" pitchFamily="34" charset="0"/>
                <a:cs typeface="Arial" panose="020B0604020202020204" pitchFamily="34" charset="0"/>
              </a:rPr>
              <a:t>Gayeon</a:t>
            </a:r>
            <a:r>
              <a:rPr lang="en-US" dirty="0">
                <a:solidFill>
                  <a:schemeClr val="bg1"/>
                </a:solidFill>
                <a:latin typeface="Arial" panose="020B0604020202020204" pitchFamily="34" charset="0"/>
                <a:cs typeface="Arial" panose="020B0604020202020204" pitchFamily="34" charset="0"/>
              </a:rPr>
              <a:t> Ha, </a:t>
            </a:r>
            <a:r>
              <a:rPr lang="en-US" dirty="0" err="1">
                <a:solidFill>
                  <a:schemeClr val="bg1"/>
                </a:solidFill>
                <a:latin typeface="Arial" panose="020B0604020202020204" pitchFamily="34" charset="0"/>
                <a:cs typeface="Arial" panose="020B0604020202020204" pitchFamily="34" charset="0"/>
              </a:rPr>
              <a:t>Minsoo</a:t>
            </a:r>
            <a:r>
              <a:rPr lang="en-US" dirty="0">
                <a:solidFill>
                  <a:schemeClr val="bg1"/>
                </a:solidFill>
                <a:latin typeface="Arial" panose="020B0604020202020204" pitchFamily="34" charset="0"/>
                <a:cs typeface="Arial" panose="020B0604020202020204" pitchFamily="34" charset="0"/>
              </a:rPr>
              <a:t> Kim</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Korea Institute of Nuclear Nonproliferation and Control</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latin typeface="Arial" panose="020B0604020202020204" pitchFamily="34" charset="0"/>
                <a:cs typeface="Arial" panose="020B0604020202020204" pitchFamily="34" charset="0"/>
              </a:rPr>
              <a:t>This study presents the implications of applying the algorithm-based approach to analyzing satellite imagery</a:t>
            </a:r>
            <a:r>
              <a:rPr lang="en-US" altLang="ko-KR"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lessons learned from the Korean national R&amp;D program</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P3.3-839</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latin typeface="Arial" panose="020B0604020202020204" pitchFamily="34" charset="0"/>
                <a:cs typeface="Arial" panose="020B0604020202020204" pitchFamily="34" charset="0"/>
              </a:rPr>
              <a:t>Considerations and challenges cover: </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Acquisition of satellite imagery (practical availability)</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Change detection on computer vision</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Interpretation of infrared thermal imagery</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Typically one vendor provides less than three images per month available </a:t>
            </a:r>
            <a:r>
              <a:rPr lang="en-US" altLang="ko-KR" sz="1200" dirty="0">
                <a:latin typeface="Arial" panose="020B0604020202020204" pitchFamily="34" charset="0"/>
                <a:cs typeface="Arial" panose="020B0604020202020204" pitchFamily="34" charset="0"/>
              </a:rPr>
              <a:t>for an area of interest</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Change detection is vulnerable due to the off-nadir angle of the satellite, the height of the target</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Algorithm-based approach necessarily requires a threshold for defining candidates for targets changed</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Integrated (or novel) approach restrictively reduces the burden of analysis work as semi-automatic; however, human interpretation is an essential process for concluding true changes</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Temperature information on nuclear-related facilities needs to be organized as reference database </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Due to the lack of available images and analysts, a global initiative for jointly interpreting potential nuclear activities is required for countering proliferation activities</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그림 10">
            <a:extLst>
              <a:ext uri="{FF2B5EF4-FFF2-40B4-BE49-F238E27FC236}">
                <a16:creationId xmlns:a16="http://schemas.microsoft.com/office/drawing/2014/main" id="{DF867583-275B-474A-A106-6772B09B340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38333" b="4255"/>
          <a:stretch/>
        </p:blipFill>
        <p:spPr>
          <a:xfrm>
            <a:off x="9500345" y="376700"/>
            <a:ext cx="2488225" cy="772650"/>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81133" y="37498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r>
              <a:rPr lang="en-US" altLang="ko-KR" sz="1800" dirty="0">
                <a:solidFill>
                  <a:schemeClr val="bg1"/>
                </a:solidFill>
                <a:latin typeface="Arial" panose="020B0604020202020204" pitchFamily="34" charset="0"/>
                <a:cs typeface="Arial" panose="020B0604020202020204" pitchFamily="34" charset="0"/>
              </a:rPr>
              <a:t>Objectives: </a:t>
            </a:r>
            <a:r>
              <a:rPr lang="en-US" sz="1800" dirty="0">
                <a:solidFill>
                  <a:schemeClr val="bg1"/>
                </a:solidFill>
                <a:latin typeface="Arial" panose="020B0604020202020204" pitchFamily="34" charset="0"/>
                <a:cs typeface="Arial" panose="020B0604020202020204" pitchFamily="34" charset="0"/>
              </a:rPr>
              <a:t>Satellite Imagery Analysis and Algorithm</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P3.3-839</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1AB224F-0BDB-447C-B4DB-438E62922D3E}"/>
              </a:ext>
            </a:extLst>
          </p:cNvPr>
          <p:cNvSpPr txBox="1"/>
          <p:nvPr/>
        </p:nvSpPr>
        <p:spPr>
          <a:xfrm>
            <a:off x="44851" y="1190225"/>
            <a:ext cx="10644369" cy="369332"/>
          </a:xfrm>
          <a:prstGeom prst="rect">
            <a:avLst/>
          </a:prstGeom>
          <a:noFill/>
        </p:spPr>
        <p:txBody>
          <a:bodyPr wrap="square">
            <a:spAutoFit/>
          </a:bodyPr>
          <a:lstStyle/>
          <a:p>
            <a:pPr>
              <a:spcBef>
                <a:spcPct val="0"/>
              </a:spcBef>
              <a:buFont typeface="Wingdings" panose="05000000000000000000" pitchFamily="2" charset="2"/>
              <a:buChar char="v"/>
              <a:defRPr/>
            </a:pPr>
            <a:r>
              <a:rPr lang="en-US" altLang="ko-KR" b="1" dirty="0">
                <a:solidFill>
                  <a:srgbClr val="10253F"/>
                </a:solidFill>
                <a:latin typeface="Tahoma" panose="020B0604030504040204" pitchFamily="34" charset="0"/>
                <a:cs typeface="Tahoma" panose="020B0604030504040204" pitchFamily="34" charset="0"/>
              </a:rPr>
              <a:t> </a:t>
            </a:r>
            <a:r>
              <a:rPr lang="en-GB" altLang="ko-KR" b="1" dirty="0">
                <a:solidFill>
                  <a:srgbClr val="10253F"/>
                </a:solidFill>
                <a:latin typeface="Tahoma" panose="020B0604030504040204" pitchFamily="34" charset="0"/>
                <a:cs typeface="Tahoma" panose="020B0604030504040204" pitchFamily="34" charset="0"/>
              </a:rPr>
              <a:t>Satellite Imagery Analysis for Countering Nuclear Proliferation</a:t>
            </a:r>
          </a:p>
        </p:txBody>
      </p:sp>
      <p:sp>
        <p:nvSpPr>
          <p:cNvPr id="44" name="TextBox 43">
            <a:extLst>
              <a:ext uri="{FF2B5EF4-FFF2-40B4-BE49-F238E27FC236}">
                <a16:creationId xmlns:a16="http://schemas.microsoft.com/office/drawing/2014/main" id="{2F42CEBC-A7F4-40FA-A333-EEDD02488EEC}"/>
              </a:ext>
            </a:extLst>
          </p:cNvPr>
          <p:cNvSpPr txBox="1"/>
          <p:nvPr/>
        </p:nvSpPr>
        <p:spPr>
          <a:xfrm>
            <a:off x="212684" y="1573893"/>
            <a:ext cx="7120329" cy="2031325"/>
          </a:xfrm>
          <a:prstGeom prst="rect">
            <a:avLst/>
          </a:prstGeom>
          <a:noFill/>
        </p:spPr>
        <p:txBody>
          <a:bodyPr wrap="square">
            <a:spAutoFit/>
          </a:bodyPr>
          <a:lstStyle/>
          <a:p>
            <a:pPr marL="285750" indent="-285750">
              <a:spcBef>
                <a:spcPct val="0"/>
              </a:spcBef>
              <a:buFont typeface="Arial" panose="020B0604020202020204" pitchFamily="34" charset="0"/>
              <a:buChar char="•"/>
              <a:defRPr/>
            </a:pPr>
            <a:r>
              <a:rPr lang="en-US" altLang="ko-KR" sz="1800" dirty="0">
                <a:solidFill>
                  <a:srgbClr val="10253F"/>
                </a:solidFill>
                <a:latin typeface="Tahoma" panose="020B0604030504040204" pitchFamily="34" charset="0"/>
                <a:cs typeface="Tahoma" panose="020B0604030504040204" pitchFamily="34" charset="0"/>
              </a:rPr>
              <a:t>For identifying potential nuclear-related activities in restricted access areas, satellite imagery enables to provide information visualization (e.g., electro-optical, thermal)</a:t>
            </a:r>
          </a:p>
          <a:p>
            <a:pPr marL="285750" indent="-285750">
              <a:spcBef>
                <a:spcPct val="0"/>
              </a:spcBef>
              <a:buFont typeface="Arial" panose="020B0604020202020204" pitchFamily="34" charset="0"/>
              <a:buChar char="•"/>
              <a:defRPr/>
            </a:pPr>
            <a:r>
              <a:rPr lang="en-US" altLang="ko-KR" sz="1800" dirty="0">
                <a:solidFill>
                  <a:srgbClr val="10253F"/>
                </a:solidFill>
                <a:latin typeface="Tahoma" panose="020B0604030504040204" pitchFamily="34" charset="0"/>
                <a:cs typeface="Tahoma" panose="020B0604030504040204" pitchFamily="34" charset="0"/>
              </a:rPr>
              <a:t>The imagery analysts who are proficient in the nuclear fuel cycle process and remote sensing are understandably small in number</a:t>
            </a:r>
          </a:p>
          <a:p>
            <a:pPr marL="285750" indent="-285750">
              <a:spcBef>
                <a:spcPct val="0"/>
              </a:spcBef>
              <a:buFont typeface="Arial" panose="020B0604020202020204" pitchFamily="34" charset="0"/>
              <a:buChar char="•"/>
              <a:defRPr/>
            </a:pPr>
            <a:r>
              <a:rPr lang="en-US" altLang="ko-KR" dirty="0">
                <a:solidFill>
                  <a:srgbClr val="10253F"/>
                </a:solidFill>
                <a:latin typeface="Tahoma" panose="020B0604030504040204" pitchFamily="34" charset="0"/>
                <a:cs typeface="Tahoma" panose="020B0604030504040204" pitchFamily="34" charset="0"/>
              </a:rPr>
              <a:t>Algorithm-based approach is required to support the imagery interpretation</a:t>
            </a:r>
            <a:endParaRPr lang="en-US" altLang="ko-KR" sz="1800" dirty="0">
              <a:solidFill>
                <a:srgbClr val="10253F"/>
              </a:solidFill>
              <a:latin typeface="Tahoma" panose="020B0604030504040204" pitchFamily="34" charset="0"/>
              <a:cs typeface="Tahoma" panose="020B0604030504040204" pitchFamily="34" charset="0"/>
            </a:endParaRPr>
          </a:p>
        </p:txBody>
      </p:sp>
      <p:pic>
        <p:nvPicPr>
          <p:cNvPr id="45" name="그림 44">
            <a:extLst>
              <a:ext uri="{FF2B5EF4-FFF2-40B4-BE49-F238E27FC236}">
                <a16:creationId xmlns:a16="http://schemas.microsoft.com/office/drawing/2014/main" id="{BB0424CB-5484-4795-B15E-5DB129571BC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38333" b="4255"/>
          <a:stretch/>
        </p:blipFill>
        <p:spPr>
          <a:xfrm>
            <a:off x="9937223" y="181859"/>
            <a:ext cx="2050616" cy="636763"/>
          </a:xfrm>
          <a:prstGeom prst="rect">
            <a:avLst/>
          </a:prstGeom>
        </p:spPr>
      </p:pic>
      <p:pic>
        <p:nvPicPr>
          <p:cNvPr id="50" name="그림 49">
            <a:extLst>
              <a:ext uri="{FF2B5EF4-FFF2-40B4-BE49-F238E27FC236}">
                <a16:creationId xmlns:a16="http://schemas.microsoft.com/office/drawing/2014/main" id="{87792BB8-F9E1-4165-996D-2231A6B7937D}"/>
              </a:ext>
            </a:extLst>
          </p:cNvPr>
          <p:cNvPicPr>
            <a:picLocks noChangeAspect="1"/>
          </p:cNvPicPr>
          <p:nvPr/>
        </p:nvPicPr>
        <p:blipFill rotWithShape="1">
          <a:blip r:embed="rId4"/>
          <a:srcRect t="545"/>
          <a:stretch/>
        </p:blipFill>
        <p:spPr>
          <a:xfrm>
            <a:off x="556833" y="3619554"/>
            <a:ext cx="2169146" cy="3044848"/>
          </a:xfrm>
          <a:prstGeom prst="rect">
            <a:avLst/>
          </a:prstGeom>
        </p:spPr>
      </p:pic>
      <p:sp>
        <p:nvSpPr>
          <p:cNvPr id="51" name="직사각형 27">
            <a:extLst>
              <a:ext uri="{FF2B5EF4-FFF2-40B4-BE49-F238E27FC236}">
                <a16:creationId xmlns:a16="http://schemas.microsoft.com/office/drawing/2014/main" id="{F677E0DE-ADA0-4714-8F78-5BEC479BF4C8}"/>
              </a:ext>
            </a:extLst>
          </p:cNvPr>
          <p:cNvSpPr>
            <a:spLocks noChangeArrowheads="1"/>
          </p:cNvSpPr>
          <p:nvPr/>
        </p:nvSpPr>
        <p:spPr bwMode="auto">
          <a:xfrm>
            <a:off x="424818" y="6596544"/>
            <a:ext cx="2378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a:r>
              <a:rPr lang="en-GB" altLang="en-US" sz="1200" dirty="0">
                <a:solidFill>
                  <a:schemeClr val="bg1">
                    <a:lumMod val="65000"/>
                  </a:schemeClr>
                </a:solidFill>
                <a:latin typeface="Tahoma" panose="020B0604030504040204" pitchFamily="34" charset="0"/>
                <a:ea typeface="HY견고딕" panose="02030600000101010101" pitchFamily="18" charset="-127"/>
                <a:cs typeface="Arial" panose="020B0604020202020204" pitchFamily="34" charset="0"/>
              </a:rPr>
              <a:t>B </a:t>
            </a:r>
            <a:r>
              <a:rPr lang="en-GB" altLang="en-US" sz="1200" dirty="0" err="1">
                <a:solidFill>
                  <a:schemeClr val="bg1">
                    <a:lumMod val="65000"/>
                  </a:schemeClr>
                </a:solidFill>
                <a:latin typeface="Tahoma" panose="020B0604030504040204" pitchFamily="34" charset="0"/>
                <a:ea typeface="HY견고딕" panose="02030600000101010101" pitchFamily="18" charset="-127"/>
                <a:cs typeface="Arial" panose="020B0604020202020204" pitchFamily="34" charset="0"/>
              </a:rPr>
              <a:t>Jasani</a:t>
            </a:r>
            <a:r>
              <a:rPr lang="en-GB" altLang="en-US" sz="1200" dirty="0">
                <a:solidFill>
                  <a:schemeClr val="bg1">
                    <a:lumMod val="65000"/>
                  </a:schemeClr>
                </a:solidFill>
                <a:latin typeface="Tahoma" panose="020B0604030504040204" pitchFamily="34" charset="0"/>
                <a:ea typeface="HY견고딕" panose="02030600000101010101" pitchFamily="18" charset="-127"/>
                <a:cs typeface="Arial" panose="020B0604020202020204" pitchFamily="34" charset="0"/>
              </a:rPr>
              <a:t> et al, </a:t>
            </a:r>
            <a:r>
              <a:rPr lang="en-US" altLang="en-US" sz="1200" dirty="0">
                <a:solidFill>
                  <a:schemeClr val="bg1">
                    <a:lumMod val="65000"/>
                  </a:schemeClr>
                </a:solidFill>
                <a:latin typeface="Tahoma" panose="020B0604030504040204" pitchFamily="34" charset="0"/>
                <a:ea typeface="HY견고딕" panose="02030600000101010101" pitchFamily="18" charset="-127"/>
                <a:cs typeface="Arial" panose="020B0604020202020204" pitchFamily="34" charset="0"/>
              </a:rPr>
              <a:t>Springer (</a:t>
            </a:r>
            <a:r>
              <a:rPr lang="en-GB" altLang="en-US" sz="1200" dirty="0">
                <a:solidFill>
                  <a:schemeClr val="bg1">
                    <a:lumMod val="65000"/>
                  </a:schemeClr>
                </a:solidFill>
                <a:latin typeface="Tahoma" panose="020B0604030504040204" pitchFamily="34" charset="0"/>
                <a:ea typeface="HY견고딕" panose="02030600000101010101" pitchFamily="18" charset="-127"/>
                <a:cs typeface="Arial" panose="020B0604020202020204" pitchFamily="34" charset="0"/>
              </a:rPr>
              <a:t>2009)</a:t>
            </a:r>
          </a:p>
        </p:txBody>
      </p:sp>
      <p:pic>
        <p:nvPicPr>
          <p:cNvPr id="54" name="그림 28">
            <a:extLst>
              <a:ext uri="{FF2B5EF4-FFF2-40B4-BE49-F238E27FC236}">
                <a16:creationId xmlns:a16="http://schemas.microsoft.com/office/drawing/2014/main" id="{C3609291-AF23-4B6D-8EB7-12FE10B9F50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5047" y="3336966"/>
            <a:ext cx="3640087" cy="328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5" name="_x285160360" descr="EMB000010104a3d">
            <a:extLst>
              <a:ext uri="{FF2B5EF4-FFF2-40B4-BE49-F238E27FC236}">
                <a16:creationId xmlns:a16="http://schemas.microsoft.com/office/drawing/2014/main" id="{87B4F89A-BBDB-4AC7-BE26-B3125A79D0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4202" y="1559557"/>
            <a:ext cx="3495894" cy="2497224"/>
          </a:xfrm>
          <a:prstGeom prst="rect">
            <a:avLst/>
          </a:prstGeom>
          <a:noFill/>
          <a:extLst>
            <a:ext uri="{909E8E84-426E-40DD-AFC4-6F175D3DCCD1}">
              <a14:hiddenFill xmlns:a14="http://schemas.microsoft.com/office/drawing/2010/main">
                <a:solidFill>
                  <a:srgbClr val="FFFFFF"/>
                </a:solidFill>
              </a14:hiddenFill>
            </a:ext>
          </a:extLst>
        </p:spPr>
      </p:pic>
      <p:pic>
        <p:nvPicPr>
          <p:cNvPr id="56" name="_x285161224" descr="EMB000010104a3e">
            <a:extLst>
              <a:ext uri="{FF2B5EF4-FFF2-40B4-BE49-F238E27FC236}">
                <a16:creationId xmlns:a16="http://schemas.microsoft.com/office/drawing/2014/main" id="{E4321144-9C21-4F4B-84AE-EAB3966616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3326" y="4078615"/>
            <a:ext cx="3495894" cy="2513055"/>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A71F2864-0C2C-4ED1-8087-59DFDD093750}"/>
              </a:ext>
            </a:extLst>
          </p:cNvPr>
          <p:cNvSpPr txBox="1"/>
          <p:nvPr/>
        </p:nvSpPr>
        <p:spPr>
          <a:xfrm>
            <a:off x="7281013" y="6576390"/>
            <a:ext cx="3408207" cy="276999"/>
          </a:xfrm>
          <a:prstGeom prst="rect">
            <a:avLst/>
          </a:prstGeom>
          <a:noFill/>
        </p:spPr>
        <p:txBody>
          <a:bodyPr wrap="square">
            <a:spAutoFit/>
          </a:bodyPr>
          <a:lstStyle/>
          <a:p>
            <a:r>
              <a:rPr kumimoji="1" lang="en-GB" altLang="ko-KR" sz="1200" dirty="0">
                <a:solidFill>
                  <a:schemeClr val="bg1">
                    <a:lumMod val="65000"/>
                  </a:schemeClr>
                </a:solidFill>
                <a:latin typeface="Tahoma" panose="020B0604030504040204" pitchFamily="34" charset="0"/>
                <a:ea typeface="HY견고딕" panose="02030600000101010101" pitchFamily="18" charset="-127"/>
                <a:cs typeface="Arial" panose="020B0604020202020204" pitchFamily="34" charset="0"/>
              </a:rPr>
              <a:t>Excerpt from the 38 North article (4 April 2018)</a:t>
            </a:r>
            <a:endParaRPr kumimoji="1" lang="ko-KR" altLang="en-US" sz="1200" dirty="0">
              <a:solidFill>
                <a:schemeClr val="bg1">
                  <a:lumMod val="65000"/>
                </a:schemeClr>
              </a:solidFill>
              <a:latin typeface="Tahoma" panose="020B0604030504040204" pitchFamily="34" charset="0"/>
              <a:ea typeface="HY견고딕" panose="02030600000101010101" pitchFamily="18" charset="-127"/>
              <a:cs typeface="Arial" panose="020B0604020202020204" pitchFamily="34" charset="0"/>
            </a:endParaRPr>
          </a:p>
        </p:txBody>
      </p:sp>
      <p:sp>
        <p:nvSpPr>
          <p:cNvPr id="67" name="TextBox 66">
            <a:extLst>
              <a:ext uri="{FF2B5EF4-FFF2-40B4-BE49-F238E27FC236}">
                <a16:creationId xmlns:a16="http://schemas.microsoft.com/office/drawing/2014/main" id="{E1E99529-9C88-4756-A842-E6CE7D82F8A9}"/>
              </a:ext>
            </a:extLst>
          </p:cNvPr>
          <p:cNvSpPr txBox="1"/>
          <p:nvPr/>
        </p:nvSpPr>
        <p:spPr>
          <a:xfrm>
            <a:off x="3654348" y="6591670"/>
            <a:ext cx="2775857" cy="276999"/>
          </a:xfrm>
          <a:prstGeom prst="rect">
            <a:avLst/>
          </a:prstGeom>
          <a:noFill/>
        </p:spPr>
        <p:txBody>
          <a:bodyPr wrap="square">
            <a:spAutoFit/>
          </a:bodyPr>
          <a:lstStyle/>
          <a:p>
            <a:pPr algn="ctr"/>
            <a:r>
              <a:rPr kumimoji="1" lang="en-US" altLang="en-US" sz="1200" dirty="0">
                <a:solidFill>
                  <a:schemeClr val="bg1">
                    <a:lumMod val="65000"/>
                  </a:schemeClr>
                </a:solidFill>
                <a:latin typeface="Tahoma" panose="020B0604030504040204" pitchFamily="34" charset="0"/>
                <a:ea typeface="HY견고딕" panose="02030600000101010101" pitchFamily="18" charset="-127"/>
                <a:cs typeface="Arial" panose="020B0604020202020204" pitchFamily="34" charset="0"/>
              </a:rPr>
              <a:t>KINAC/INSA Training Material (2018)</a:t>
            </a:r>
            <a:endParaRPr kumimoji="1" lang="en-GB" altLang="en-US" sz="1200" dirty="0">
              <a:solidFill>
                <a:schemeClr val="bg1">
                  <a:lumMod val="65000"/>
                </a:schemeClr>
              </a:solidFill>
              <a:latin typeface="Tahoma" panose="020B0604030504040204" pitchFamily="34" charset="0"/>
              <a:ea typeface="HY견고딕" panose="02030600000101010101" pitchFamily="18" charset="-127"/>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그림 34">
            <a:extLst>
              <a:ext uri="{FF2B5EF4-FFF2-40B4-BE49-F238E27FC236}">
                <a16:creationId xmlns:a16="http://schemas.microsoft.com/office/drawing/2014/main" id="{68C11E8F-9B5E-4F80-9626-C5BD3F301ED1}"/>
              </a:ext>
            </a:extLst>
          </p:cNvPr>
          <p:cNvPicPr>
            <a:picLocks noChangeAspect="1"/>
          </p:cNvPicPr>
          <p:nvPr/>
        </p:nvPicPr>
        <p:blipFill rotWithShape="1">
          <a:blip r:embed="rId2"/>
          <a:srcRect l="33831"/>
          <a:stretch/>
        </p:blipFill>
        <p:spPr>
          <a:xfrm>
            <a:off x="9097571" y="5453065"/>
            <a:ext cx="1720849" cy="894985"/>
          </a:xfrm>
          <a:prstGeom prst="rect">
            <a:avLst/>
          </a:prstGeom>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P3.3-839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그림 6">
            <a:extLst>
              <a:ext uri="{FF2B5EF4-FFF2-40B4-BE49-F238E27FC236}">
                <a16:creationId xmlns:a16="http://schemas.microsoft.com/office/drawing/2014/main" id="{118437F6-1D1F-40C1-9B33-9A947C5FCB1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38333" b="4255"/>
          <a:stretch/>
        </p:blipFill>
        <p:spPr>
          <a:xfrm>
            <a:off x="9937223" y="181859"/>
            <a:ext cx="2050616" cy="636763"/>
          </a:xfrm>
          <a:prstGeom prst="rect">
            <a:avLst/>
          </a:prstGeom>
        </p:spPr>
      </p:pic>
      <p:sp>
        <p:nvSpPr>
          <p:cNvPr id="9" name="Title 1">
            <a:extLst>
              <a:ext uri="{FF2B5EF4-FFF2-40B4-BE49-F238E27FC236}">
                <a16:creationId xmlns:a16="http://schemas.microsoft.com/office/drawing/2014/main" id="{E5CCCCF1-07A5-4748-AE85-0A369AEB4E2C}"/>
              </a:ext>
            </a:extLst>
          </p:cNvPr>
          <p:cNvSpPr txBox="1">
            <a:spLocks/>
          </p:cNvSpPr>
          <p:nvPr/>
        </p:nvSpPr>
        <p:spPr>
          <a:xfrm>
            <a:off x="2339471" y="368754"/>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Methods/Data: Image Acquisition and Change Detection</a:t>
            </a:r>
            <a:endParaRPr lang="en-AT" sz="48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A77868A-40DD-4437-A1F3-EF398E3503DB}"/>
              </a:ext>
            </a:extLst>
          </p:cNvPr>
          <p:cNvSpPr txBox="1"/>
          <p:nvPr/>
        </p:nvSpPr>
        <p:spPr>
          <a:xfrm>
            <a:off x="44852" y="1190225"/>
            <a:ext cx="4610275" cy="369332"/>
          </a:xfrm>
          <a:prstGeom prst="rect">
            <a:avLst/>
          </a:prstGeom>
          <a:noFill/>
        </p:spPr>
        <p:txBody>
          <a:bodyPr wrap="square">
            <a:spAutoFit/>
          </a:bodyPr>
          <a:lstStyle/>
          <a:p>
            <a:pPr>
              <a:spcBef>
                <a:spcPct val="0"/>
              </a:spcBef>
              <a:buFont typeface="Wingdings" panose="05000000000000000000" pitchFamily="2" charset="2"/>
              <a:buChar char="v"/>
              <a:defRPr/>
            </a:pPr>
            <a:r>
              <a:rPr lang="en-US" altLang="ko-KR" b="1" dirty="0">
                <a:solidFill>
                  <a:srgbClr val="10253F"/>
                </a:solidFill>
                <a:latin typeface="Tahoma" panose="020B0604030504040204" pitchFamily="34" charset="0"/>
                <a:cs typeface="Tahoma" panose="020B0604030504040204" pitchFamily="34" charset="0"/>
              </a:rPr>
              <a:t> </a:t>
            </a:r>
            <a:r>
              <a:rPr lang="en-GB" altLang="ko-KR" b="1" dirty="0">
                <a:solidFill>
                  <a:srgbClr val="10253F"/>
                </a:solidFill>
                <a:latin typeface="Tahoma" panose="020B0604030504040204" pitchFamily="34" charset="0"/>
                <a:cs typeface="Tahoma" panose="020B0604030504040204" pitchFamily="34" charset="0"/>
              </a:rPr>
              <a:t>Image Acquisition (electro-optical)</a:t>
            </a:r>
          </a:p>
        </p:txBody>
      </p:sp>
      <p:sp>
        <p:nvSpPr>
          <p:cNvPr id="11" name="TextBox 10">
            <a:extLst>
              <a:ext uri="{FF2B5EF4-FFF2-40B4-BE49-F238E27FC236}">
                <a16:creationId xmlns:a16="http://schemas.microsoft.com/office/drawing/2014/main" id="{45F50AC5-F013-4BD3-890E-01CF0A85984A}"/>
              </a:ext>
            </a:extLst>
          </p:cNvPr>
          <p:cNvSpPr txBox="1"/>
          <p:nvPr/>
        </p:nvSpPr>
        <p:spPr>
          <a:xfrm>
            <a:off x="212684" y="1573893"/>
            <a:ext cx="10486984" cy="1754326"/>
          </a:xfrm>
          <a:prstGeom prst="rect">
            <a:avLst/>
          </a:prstGeom>
          <a:noFill/>
        </p:spPr>
        <p:txBody>
          <a:bodyPr wrap="square">
            <a:spAutoFit/>
          </a:bodyPr>
          <a:lstStyle/>
          <a:p>
            <a:pPr marL="285750" indent="-285750">
              <a:spcBef>
                <a:spcPct val="0"/>
              </a:spcBef>
              <a:buFont typeface="Arial" panose="020B0604020202020204" pitchFamily="34" charset="0"/>
              <a:buChar char="•"/>
              <a:defRPr/>
            </a:pPr>
            <a:r>
              <a:rPr lang="en-US" altLang="ko-KR" dirty="0">
                <a:solidFill>
                  <a:srgbClr val="10253F"/>
                </a:solidFill>
                <a:latin typeface="Tahoma" panose="020B0604030504040204" pitchFamily="34" charset="0"/>
                <a:cs typeface="Tahoma" panose="020B0604030504040204" pitchFamily="34" charset="0"/>
              </a:rPr>
              <a:t>As increasing satellites w/ high spatial resolution (&lt;50cm), satellite observation frequency can be ideally less than 24 h (Ref: I </a:t>
            </a:r>
            <a:r>
              <a:rPr lang="en-US" altLang="ko-KR" dirty="0" err="1">
                <a:solidFill>
                  <a:srgbClr val="10253F"/>
                </a:solidFill>
                <a:latin typeface="Tahoma" panose="020B0604030504040204" pitchFamily="34" charset="0"/>
                <a:cs typeface="Tahoma" panose="020B0604030504040204" pitchFamily="34" charset="0"/>
              </a:rPr>
              <a:t>Moric</a:t>
            </a:r>
            <a:r>
              <a:rPr lang="en-US" altLang="ko-KR" dirty="0">
                <a:solidFill>
                  <a:srgbClr val="10253F"/>
                </a:solidFill>
                <a:latin typeface="Tahoma" panose="020B0604030504040204" pitchFamily="34" charset="0"/>
                <a:cs typeface="Tahoma" panose="020B0604030504040204" pitchFamily="34" charset="0"/>
              </a:rPr>
              <a:t>, Science &amp; Global Security 2022)</a:t>
            </a:r>
          </a:p>
          <a:p>
            <a:pPr marL="285750" indent="-285750">
              <a:spcBef>
                <a:spcPct val="0"/>
              </a:spcBef>
              <a:buFont typeface="Arial" panose="020B0604020202020204" pitchFamily="34" charset="0"/>
              <a:buChar char="•"/>
              <a:defRPr/>
            </a:pPr>
            <a:r>
              <a:rPr lang="en-US" altLang="ko-KR" dirty="0">
                <a:solidFill>
                  <a:srgbClr val="10253F"/>
                </a:solidFill>
                <a:latin typeface="Tahoma" panose="020B0604030504040204" pitchFamily="34" charset="0"/>
                <a:cs typeface="Tahoma" panose="020B0604030504040204" pitchFamily="34" charset="0"/>
              </a:rPr>
              <a:t>However, in practical</a:t>
            </a:r>
            <a:r>
              <a:rPr lang="en-US" altLang="ko-KR" sz="1800" dirty="0">
                <a:solidFill>
                  <a:srgbClr val="10253F"/>
                </a:solidFill>
                <a:latin typeface="Tahoma" panose="020B0604030504040204" pitchFamily="34" charset="0"/>
                <a:cs typeface="Tahoma" panose="020B0604030504040204" pitchFamily="34" charset="0"/>
              </a:rPr>
              <a:t>, available images from a vendor at a target area (nuclear-related facility) </a:t>
            </a:r>
            <a:r>
              <a:rPr lang="en-US" altLang="ko-KR" dirty="0">
                <a:solidFill>
                  <a:srgbClr val="10253F"/>
                </a:solidFill>
                <a:latin typeface="Tahoma" panose="020B0604030504040204" pitchFamily="34" charset="0"/>
                <a:cs typeface="Tahoma" panose="020B0604030504040204" pitchFamily="34" charset="0"/>
              </a:rPr>
              <a:t>vary from 1 to 6 per month*, due to the acquisition scheduling and climate conditions</a:t>
            </a:r>
          </a:p>
          <a:p>
            <a:pPr>
              <a:spcBef>
                <a:spcPct val="0"/>
              </a:spcBef>
              <a:defRPr/>
            </a:pPr>
            <a:r>
              <a:rPr lang="en-US" altLang="ko-KR" dirty="0">
                <a:solidFill>
                  <a:srgbClr val="10253F"/>
                </a:solidFill>
                <a:latin typeface="Tahoma" panose="020B0604030504040204" pitchFamily="34" charset="0"/>
                <a:cs typeface="Tahoma" panose="020B0604030504040204" pitchFamily="34" charset="0"/>
              </a:rPr>
              <a:t>      * Derived from Jan 2023 to June 2023 with Maxar, Planet Labs and KARI</a:t>
            </a:r>
          </a:p>
          <a:p>
            <a:pPr marL="285750" indent="-285750">
              <a:spcBef>
                <a:spcPct val="0"/>
              </a:spcBef>
              <a:buFont typeface="Arial" panose="020B0604020202020204" pitchFamily="34" charset="0"/>
              <a:buChar char="•"/>
              <a:defRPr/>
            </a:pPr>
            <a:endParaRPr lang="en-US" altLang="ko-KR" sz="1800" dirty="0">
              <a:solidFill>
                <a:srgbClr val="10253F"/>
              </a:solidFill>
              <a:latin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2344C895-49F1-4685-B3F2-AA9D239C2FC4}"/>
              </a:ext>
            </a:extLst>
          </p:cNvPr>
          <p:cNvSpPr txBox="1"/>
          <p:nvPr/>
        </p:nvSpPr>
        <p:spPr>
          <a:xfrm>
            <a:off x="44852" y="3059668"/>
            <a:ext cx="4610275" cy="369332"/>
          </a:xfrm>
          <a:prstGeom prst="rect">
            <a:avLst/>
          </a:prstGeom>
          <a:noFill/>
        </p:spPr>
        <p:txBody>
          <a:bodyPr wrap="square">
            <a:spAutoFit/>
          </a:bodyPr>
          <a:lstStyle/>
          <a:p>
            <a:pPr>
              <a:spcBef>
                <a:spcPct val="0"/>
              </a:spcBef>
              <a:buFont typeface="Wingdings" panose="05000000000000000000" pitchFamily="2" charset="2"/>
              <a:buChar char="v"/>
              <a:defRPr/>
            </a:pPr>
            <a:r>
              <a:rPr lang="en-US" altLang="ko-KR" b="1" dirty="0">
                <a:solidFill>
                  <a:srgbClr val="10253F"/>
                </a:solidFill>
                <a:latin typeface="Tahoma" panose="020B0604030504040204" pitchFamily="34" charset="0"/>
                <a:cs typeface="Tahoma" panose="020B0604030504040204" pitchFamily="34" charset="0"/>
              </a:rPr>
              <a:t> </a:t>
            </a:r>
            <a:r>
              <a:rPr lang="en-GB" altLang="ko-KR" b="1" dirty="0">
                <a:solidFill>
                  <a:srgbClr val="10253F"/>
                </a:solidFill>
                <a:latin typeface="Tahoma" panose="020B0604030504040204" pitchFamily="34" charset="0"/>
                <a:cs typeface="Tahoma" panose="020B0604030504040204" pitchFamily="34" charset="0"/>
              </a:rPr>
              <a:t>Algorithm-based Change Detection</a:t>
            </a:r>
          </a:p>
        </p:txBody>
      </p:sp>
      <p:sp>
        <p:nvSpPr>
          <p:cNvPr id="13" name="TextBox 12">
            <a:extLst>
              <a:ext uri="{FF2B5EF4-FFF2-40B4-BE49-F238E27FC236}">
                <a16:creationId xmlns:a16="http://schemas.microsoft.com/office/drawing/2014/main" id="{079CE989-D614-43E3-9AB1-B23DF901B08B}"/>
              </a:ext>
            </a:extLst>
          </p:cNvPr>
          <p:cNvSpPr txBox="1"/>
          <p:nvPr/>
        </p:nvSpPr>
        <p:spPr>
          <a:xfrm>
            <a:off x="212684" y="3398411"/>
            <a:ext cx="10486984" cy="1477328"/>
          </a:xfrm>
          <a:prstGeom prst="rect">
            <a:avLst/>
          </a:prstGeom>
          <a:noFill/>
        </p:spPr>
        <p:txBody>
          <a:bodyPr wrap="square">
            <a:spAutoFit/>
          </a:bodyPr>
          <a:lstStyle/>
          <a:p>
            <a:pPr marL="285750" indent="-285750">
              <a:spcBef>
                <a:spcPct val="0"/>
              </a:spcBef>
              <a:buFont typeface="Arial" panose="020B0604020202020204" pitchFamily="34" charset="0"/>
              <a:buChar char="•"/>
              <a:defRPr/>
            </a:pPr>
            <a:r>
              <a:rPr lang="en-US" altLang="ko-KR" dirty="0">
                <a:solidFill>
                  <a:srgbClr val="10253F"/>
                </a:solidFill>
                <a:latin typeface="Tahoma" panose="020B0604030504040204" pitchFamily="34" charset="0"/>
                <a:cs typeface="Tahoma" panose="020B0604030504040204" pitchFamily="34" charset="0"/>
              </a:rPr>
              <a:t>To provide candidates for target change on computer vision, pixel on the screen has to be investigated; pixel change detection is difficult for analysts to identify the changes (so-called salt and pepper effect) </a:t>
            </a:r>
            <a:r>
              <a:rPr lang="en-US" altLang="ko-KR" dirty="0">
                <a:solidFill>
                  <a:srgbClr val="10253F"/>
                </a:solidFill>
                <a:latin typeface="Tahoma" panose="020B0604030504040204" pitchFamily="34" charset="0"/>
                <a:cs typeface="Tahoma" panose="020B0604030504040204" pitchFamily="34" charset="0"/>
                <a:sym typeface="Wingdings" panose="05000000000000000000" pitchFamily="2" charset="2"/>
              </a:rPr>
              <a:t> grouping pixels for objects, so-called segmentation, is effective to figure out the potential changes </a:t>
            </a:r>
            <a:endParaRPr lang="en-US" altLang="ko-KR" dirty="0">
              <a:solidFill>
                <a:srgbClr val="10253F"/>
              </a:solidFill>
              <a:latin typeface="Tahoma" panose="020B0604030504040204" pitchFamily="34" charset="0"/>
              <a:cs typeface="Tahoma" panose="020B0604030504040204" pitchFamily="34" charset="0"/>
            </a:endParaRPr>
          </a:p>
          <a:p>
            <a:pPr marL="285750" indent="-285750">
              <a:spcBef>
                <a:spcPct val="0"/>
              </a:spcBef>
              <a:buFont typeface="Arial" panose="020B0604020202020204" pitchFamily="34" charset="0"/>
              <a:buChar char="•"/>
              <a:defRPr/>
            </a:pPr>
            <a:endParaRPr lang="en-US" altLang="ko-KR" sz="1800" dirty="0">
              <a:solidFill>
                <a:srgbClr val="10253F"/>
              </a:solidFill>
              <a:latin typeface="Tahoma" panose="020B0604030504040204" pitchFamily="34" charset="0"/>
              <a:cs typeface="Tahoma" panose="020B0604030504040204" pitchFamily="34" charset="0"/>
            </a:endParaRPr>
          </a:p>
        </p:txBody>
      </p:sp>
      <p:grpSp>
        <p:nvGrpSpPr>
          <p:cNvPr id="27" name="그룹 26">
            <a:extLst>
              <a:ext uri="{FF2B5EF4-FFF2-40B4-BE49-F238E27FC236}">
                <a16:creationId xmlns:a16="http://schemas.microsoft.com/office/drawing/2014/main" id="{1C984E76-7C90-4E56-85F1-D8A7E3F556B0}"/>
              </a:ext>
            </a:extLst>
          </p:cNvPr>
          <p:cNvGrpSpPr/>
          <p:nvPr/>
        </p:nvGrpSpPr>
        <p:grpSpPr>
          <a:xfrm>
            <a:off x="233067" y="4578350"/>
            <a:ext cx="8844120" cy="2279650"/>
            <a:chOff x="311310" y="4734538"/>
            <a:chExt cx="7456199" cy="2103320"/>
          </a:xfrm>
        </p:grpSpPr>
        <p:pic>
          <p:nvPicPr>
            <p:cNvPr id="14" name="Picture 2">
              <a:extLst>
                <a:ext uri="{FF2B5EF4-FFF2-40B4-BE49-F238E27FC236}">
                  <a16:creationId xmlns:a16="http://schemas.microsoft.com/office/drawing/2014/main" id="{8D9411CE-B4E2-470E-8B69-F04B5EA2907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074705" y="4740162"/>
              <a:ext cx="1811107" cy="181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20">
              <a:extLst>
                <a:ext uri="{FF2B5EF4-FFF2-40B4-BE49-F238E27FC236}">
                  <a16:creationId xmlns:a16="http://schemas.microsoft.com/office/drawing/2014/main" id="{D70E2469-EB6D-446E-BE05-75FE325D369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11310" y="4740163"/>
              <a:ext cx="1811108" cy="181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21">
              <a:extLst>
                <a:ext uri="{FF2B5EF4-FFF2-40B4-BE49-F238E27FC236}">
                  <a16:creationId xmlns:a16="http://schemas.microsoft.com/office/drawing/2014/main" id="{8FE1A956-7D8F-408D-A65D-221A1454007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193008" y="4740162"/>
              <a:ext cx="1811107" cy="181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직사각형 16">
              <a:extLst>
                <a:ext uri="{FF2B5EF4-FFF2-40B4-BE49-F238E27FC236}">
                  <a16:creationId xmlns:a16="http://schemas.microsoft.com/office/drawing/2014/main" id="{6533A270-5E3C-490D-ABFE-1035E022E21C}"/>
                </a:ext>
              </a:extLst>
            </p:cNvPr>
            <p:cNvSpPr/>
            <p:nvPr/>
          </p:nvSpPr>
          <p:spPr>
            <a:xfrm>
              <a:off x="903061" y="6619430"/>
              <a:ext cx="555874" cy="175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dirty="0">
                  <a:solidFill>
                    <a:schemeClr val="bg1"/>
                  </a:solidFill>
                  <a:latin typeface="Arial" panose="020B0604020202020204" pitchFamily="34" charset="0"/>
                  <a:cs typeface="Arial" panose="020B0604020202020204" pitchFamily="34" charset="0"/>
                </a:rPr>
                <a:t>Time 1</a:t>
              </a:r>
            </a:p>
          </p:txBody>
        </p:sp>
        <p:sp>
          <p:nvSpPr>
            <p:cNvPr id="18" name="직사각형 17">
              <a:extLst>
                <a:ext uri="{FF2B5EF4-FFF2-40B4-BE49-F238E27FC236}">
                  <a16:creationId xmlns:a16="http://schemas.microsoft.com/office/drawing/2014/main" id="{D1007A0F-42AB-4CB7-952D-847BA8908BC8}"/>
                </a:ext>
              </a:extLst>
            </p:cNvPr>
            <p:cNvSpPr/>
            <p:nvPr/>
          </p:nvSpPr>
          <p:spPr>
            <a:xfrm>
              <a:off x="2747101" y="6619429"/>
              <a:ext cx="555874" cy="175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dirty="0">
                  <a:solidFill>
                    <a:schemeClr val="bg1"/>
                  </a:solidFill>
                  <a:latin typeface="Arial" panose="020B0604020202020204" pitchFamily="34" charset="0"/>
                  <a:cs typeface="Arial" panose="020B0604020202020204" pitchFamily="34" charset="0"/>
                </a:rPr>
                <a:t>Time 2</a:t>
              </a:r>
            </a:p>
          </p:txBody>
        </p:sp>
        <p:sp>
          <p:nvSpPr>
            <p:cNvPr id="19" name="직사각형 18">
              <a:extLst>
                <a:ext uri="{FF2B5EF4-FFF2-40B4-BE49-F238E27FC236}">
                  <a16:creationId xmlns:a16="http://schemas.microsoft.com/office/drawing/2014/main" id="{6C9FE11A-2045-4F71-864A-87E0E0F27E28}"/>
                </a:ext>
              </a:extLst>
            </p:cNvPr>
            <p:cNvSpPr/>
            <p:nvPr/>
          </p:nvSpPr>
          <p:spPr>
            <a:xfrm>
              <a:off x="4240040" y="6554980"/>
              <a:ext cx="1515600" cy="28287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dirty="0">
                  <a:solidFill>
                    <a:schemeClr val="bg1"/>
                  </a:solidFill>
                  <a:latin typeface="Arial" panose="020B0604020202020204" pitchFamily="34" charset="0"/>
                  <a:cs typeface="Arial" panose="020B0604020202020204" pitchFamily="34" charset="0"/>
                </a:rPr>
                <a:t>Pixel Changes btw 1 &amp; 2</a:t>
              </a:r>
            </a:p>
            <a:p>
              <a:pPr algn="ctr"/>
              <a:r>
                <a:rPr lang="en-US" altLang="ko-KR" sz="1000" dirty="0">
                  <a:solidFill>
                    <a:schemeClr val="bg1"/>
                  </a:solidFill>
                  <a:latin typeface="Arial" panose="020B0604020202020204" pitchFamily="34" charset="0"/>
                  <a:cs typeface="Arial" panose="020B0604020202020204" pitchFamily="34" charset="0"/>
                </a:rPr>
                <a:t>(salt and pepper noise)</a:t>
              </a:r>
              <a:endParaRPr lang="ko-KR" altLang="en-US" sz="1000" dirty="0">
                <a:solidFill>
                  <a:schemeClr val="bg1"/>
                </a:solidFill>
                <a:latin typeface="Arial" panose="020B0604020202020204" pitchFamily="34" charset="0"/>
                <a:cs typeface="Arial" panose="020B0604020202020204" pitchFamily="34" charset="0"/>
              </a:endParaRPr>
            </a:p>
          </p:txBody>
        </p:sp>
        <p:pic>
          <p:nvPicPr>
            <p:cNvPr id="20" name="그림 19">
              <a:extLst>
                <a:ext uri="{FF2B5EF4-FFF2-40B4-BE49-F238E27FC236}">
                  <a16:creationId xmlns:a16="http://schemas.microsoft.com/office/drawing/2014/main" id="{F99BEAB5-9E72-40EF-A388-95315DADADA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956402" y="4734538"/>
              <a:ext cx="1811107" cy="1815163"/>
            </a:xfrm>
            <a:prstGeom prst="rect">
              <a:avLst/>
            </a:prstGeom>
          </p:spPr>
        </p:pic>
        <p:sp>
          <p:nvSpPr>
            <p:cNvPr id="22" name="직사각형 21">
              <a:extLst>
                <a:ext uri="{FF2B5EF4-FFF2-40B4-BE49-F238E27FC236}">
                  <a16:creationId xmlns:a16="http://schemas.microsoft.com/office/drawing/2014/main" id="{D6105364-2A15-454E-B108-83664FCF2891}"/>
                </a:ext>
              </a:extLst>
            </p:cNvPr>
            <p:cNvSpPr/>
            <p:nvPr/>
          </p:nvSpPr>
          <p:spPr>
            <a:xfrm>
              <a:off x="6009640" y="6619429"/>
              <a:ext cx="1706880" cy="16980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dirty="0">
                  <a:solidFill>
                    <a:schemeClr val="bg1"/>
                  </a:solidFill>
                  <a:latin typeface="Arial" panose="020B0604020202020204" pitchFamily="34" charset="0"/>
                  <a:cs typeface="Arial" panose="020B0604020202020204" pitchFamily="34" charset="0"/>
                </a:rPr>
                <a:t>w/ Segmentation Algorithm</a:t>
              </a:r>
            </a:p>
          </p:txBody>
        </p:sp>
      </p:grpSp>
      <p:sp>
        <p:nvSpPr>
          <p:cNvPr id="38" name="TextBox 37">
            <a:extLst>
              <a:ext uri="{FF2B5EF4-FFF2-40B4-BE49-F238E27FC236}">
                <a16:creationId xmlns:a16="http://schemas.microsoft.com/office/drawing/2014/main" id="{E066CB79-B8F4-4EBC-A63C-A0661D7220C6}"/>
              </a:ext>
            </a:extLst>
          </p:cNvPr>
          <p:cNvSpPr txBox="1"/>
          <p:nvPr/>
        </p:nvSpPr>
        <p:spPr>
          <a:xfrm>
            <a:off x="9094016" y="4834065"/>
            <a:ext cx="1720849" cy="646331"/>
          </a:xfrm>
          <a:prstGeom prst="rect">
            <a:avLst/>
          </a:prstGeom>
          <a:noFill/>
        </p:spPr>
        <p:txBody>
          <a:bodyPr wrap="square">
            <a:spAutoFit/>
          </a:bodyPr>
          <a:lstStyle/>
          <a:p>
            <a:pPr algn="ctr" latinLnBrk="1"/>
            <a:r>
              <a:rPr lang="en-US" altLang="ko-KR" sz="1200" spc="0" baseline="0" dirty="0">
                <a:latin typeface="Arial" panose="020B0604020202020204" pitchFamily="34" charset="0"/>
                <a:cs typeface="Arial" panose="020B0604020202020204" pitchFamily="34" charset="0"/>
              </a:rPr>
              <a:t>Ratio of overlapping pixels (threshold) required</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73959" y="38698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Challenges for Change Detection w/ High Resolution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P3.3-839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그림 6">
            <a:extLst>
              <a:ext uri="{FF2B5EF4-FFF2-40B4-BE49-F238E27FC236}">
                <a16:creationId xmlns:a16="http://schemas.microsoft.com/office/drawing/2014/main" id="{85FA2630-114C-4E0B-A9EE-AE106F91095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38333" b="4255"/>
          <a:stretch/>
        </p:blipFill>
        <p:spPr>
          <a:xfrm>
            <a:off x="9937223" y="181859"/>
            <a:ext cx="2050616" cy="636763"/>
          </a:xfrm>
          <a:prstGeom prst="rect">
            <a:avLst/>
          </a:prstGeom>
        </p:spPr>
      </p:pic>
      <p:pic>
        <p:nvPicPr>
          <p:cNvPr id="1026" name="Picture 2">
            <a:extLst>
              <a:ext uri="{FF2B5EF4-FFF2-40B4-BE49-F238E27FC236}">
                <a16:creationId xmlns:a16="http://schemas.microsoft.com/office/drawing/2014/main" id="{B69DAA7A-996D-4347-AB64-444CE339A0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706" r="2762" b="2111"/>
          <a:stretch/>
        </p:blipFill>
        <p:spPr bwMode="auto">
          <a:xfrm>
            <a:off x="5508454" y="1426503"/>
            <a:ext cx="5290524"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표 3">
            <a:extLst>
              <a:ext uri="{FF2B5EF4-FFF2-40B4-BE49-F238E27FC236}">
                <a16:creationId xmlns:a16="http://schemas.microsoft.com/office/drawing/2014/main" id="{30FF3409-FCD0-476E-BBD9-6F68D4D260A3}"/>
              </a:ext>
            </a:extLst>
          </p:cNvPr>
          <p:cNvGraphicFramePr>
            <a:graphicFrameLocks noGrp="1"/>
          </p:cNvGraphicFramePr>
          <p:nvPr>
            <p:extLst>
              <p:ext uri="{D42A27DB-BD31-4B8C-83A1-F6EECF244321}">
                <p14:modId xmlns:p14="http://schemas.microsoft.com/office/powerpoint/2010/main" val="3489955330"/>
              </p:ext>
            </p:extLst>
          </p:nvPr>
        </p:nvGraphicFramePr>
        <p:xfrm>
          <a:off x="642025" y="4967389"/>
          <a:ext cx="4201980" cy="1816100"/>
        </p:xfrm>
        <a:graphic>
          <a:graphicData uri="http://schemas.openxmlformats.org/drawingml/2006/table">
            <a:tbl>
              <a:tblPr firstRow="1" firstCol="1" bandRow="1">
                <a:tableStyleId>{073A0DAA-6AF3-43AB-8588-CEC1D06C72B9}</a:tableStyleId>
              </a:tblPr>
              <a:tblGrid>
                <a:gridCol w="729984">
                  <a:extLst>
                    <a:ext uri="{9D8B030D-6E8A-4147-A177-3AD203B41FA5}">
                      <a16:colId xmlns:a16="http://schemas.microsoft.com/office/drawing/2014/main" val="2055803129"/>
                    </a:ext>
                  </a:extLst>
                </a:gridCol>
                <a:gridCol w="867195">
                  <a:extLst>
                    <a:ext uri="{9D8B030D-6E8A-4147-A177-3AD203B41FA5}">
                      <a16:colId xmlns:a16="http://schemas.microsoft.com/office/drawing/2014/main" val="2778407552"/>
                    </a:ext>
                  </a:extLst>
                </a:gridCol>
                <a:gridCol w="868267">
                  <a:extLst>
                    <a:ext uri="{9D8B030D-6E8A-4147-A177-3AD203B41FA5}">
                      <a16:colId xmlns:a16="http://schemas.microsoft.com/office/drawing/2014/main" val="3321364578"/>
                    </a:ext>
                  </a:extLst>
                </a:gridCol>
                <a:gridCol w="868267">
                  <a:extLst>
                    <a:ext uri="{9D8B030D-6E8A-4147-A177-3AD203B41FA5}">
                      <a16:colId xmlns:a16="http://schemas.microsoft.com/office/drawing/2014/main" val="2195887357"/>
                    </a:ext>
                  </a:extLst>
                </a:gridCol>
                <a:gridCol w="868267">
                  <a:extLst>
                    <a:ext uri="{9D8B030D-6E8A-4147-A177-3AD203B41FA5}">
                      <a16:colId xmlns:a16="http://schemas.microsoft.com/office/drawing/2014/main" val="844436441"/>
                    </a:ext>
                  </a:extLst>
                </a:gridCol>
              </a:tblGrid>
              <a:tr h="767300">
                <a:tc>
                  <a:txBody>
                    <a:bodyPr/>
                    <a:lstStyle/>
                    <a:p>
                      <a:r>
                        <a:rPr lang="ko-KR" sz="1000">
                          <a:effectLst/>
                        </a:rPr>
                        <a:t>　</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spc="-20">
                          <a:effectLst/>
                        </a:rPr>
                        <a:t>Overall accuracy</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spc="-20" dirty="0">
                          <a:effectLst/>
                        </a:rPr>
                        <a:t>Precision</a:t>
                      </a:r>
                      <a:endParaRPr lang="ko-KR" sz="1600" dirty="0">
                        <a:effectLst/>
                      </a:endParaRPr>
                    </a:p>
                    <a:p>
                      <a:pPr algn="ctr"/>
                      <a:r>
                        <a:rPr lang="en-GB" sz="900" spc="-20" dirty="0">
                          <a:effectLst/>
                        </a:rPr>
                        <a:t>(positive</a:t>
                      </a:r>
                      <a:br>
                        <a:rPr lang="en-GB" sz="900" spc="-20" dirty="0">
                          <a:effectLst/>
                        </a:rPr>
                      </a:br>
                      <a:r>
                        <a:rPr lang="en-GB" sz="900" spc="-20" dirty="0">
                          <a:effectLst/>
                        </a:rPr>
                        <a:t>predictive value)</a:t>
                      </a:r>
                      <a:endParaRPr lang="ko-KR" sz="1600" dirty="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spc="-20" dirty="0">
                          <a:effectLst/>
                        </a:rPr>
                        <a:t>Recall </a:t>
                      </a:r>
                      <a:br>
                        <a:rPr lang="en-GB" sz="1000" spc="-20" dirty="0">
                          <a:effectLst/>
                        </a:rPr>
                      </a:br>
                      <a:r>
                        <a:rPr lang="en-GB" sz="900" spc="-20" dirty="0">
                          <a:effectLst/>
                        </a:rPr>
                        <a:t>(true positive rate)</a:t>
                      </a:r>
                      <a:endParaRPr lang="ko-KR" sz="1600" dirty="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spc="-20" dirty="0">
                          <a:effectLst/>
                        </a:rPr>
                        <a:t>Fall-out</a:t>
                      </a:r>
                      <a:endParaRPr lang="ko-KR" sz="1600" dirty="0">
                        <a:effectLst/>
                      </a:endParaRPr>
                    </a:p>
                    <a:p>
                      <a:pPr algn="ctr"/>
                      <a:r>
                        <a:rPr lang="en-GB" sz="900" spc="-20" dirty="0">
                          <a:effectLst/>
                        </a:rPr>
                        <a:t>(false positive rate)</a:t>
                      </a:r>
                      <a:endParaRPr lang="ko-KR" sz="1600" dirty="0">
                        <a:effectLst/>
                        <a:latin typeface="Times New Roman" panose="02020603050405020304" pitchFamily="18" charset="0"/>
                        <a:ea typeface="MS Mincho" panose="02020609040205080304" pitchFamily="49" charset="-128"/>
                      </a:endParaRPr>
                    </a:p>
                  </a:txBody>
                  <a:tcPr marL="62865" marR="62865" marT="0" marB="0" anchor="ctr"/>
                </a:tc>
                <a:extLst>
                  <a:ext uri="{0D108BD9-81ED-4DB2-BD59-A6C34878D82A}">
                    <a16:rowId xmlns:a16="http://schemas.microsoft.com/office/drawing/2014/main" val="2285962352"/>
                  </a:ext>
                </a:extLst>
              </a:tr>
              <a:tr h="209760">
                <a:tc>
                  <a:txBody>
                    <a:bodyPr/>
                    <a:lstStyle/>
                    <a:p>
                      <a:pPr algn="ctr"/>
                      <a:r>
                        <a:rPr lang="en-GB" sz="1000" spc="-10">
                          <a:effectLst/>
                        </a:rPr>
                        <a:t>Case 1</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1.00</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1.00</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1.00</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0.00</a:t>
                      </a:r>
                      <a:endParaRPr lang="ko-KR" sz="1600">
                        <a:effectLst/>
                        <a:latin typeface="Times New Roman" panose="02020603050405020304" pitchFamily="18" charset="0"/>
                        <a:ea typeface="MS Mincho" panose="02020609040205080304" pitchFamily="49" charset="-128"/>
                      </a:endParaRPr>
                    </a:p>
                  </a:txBody>
                  <a:tcPr marL="62865" marR="62865" marT="0" marB="0" anchor="ctr"/>
                </a:tc>
                <a:extLst>
                  <a:ext uri="{0D108BD9-81ED-4DB2-BD59-A6C34878D82A}">
                    <a16:rowId xmlns:a16="http://schemas.microsoft.com/office/drawing/2014/main" val="3389508032"/>
                  </a:ext>
                </a:extLst>
              </a:tr>
              <a:tr h="209760">
                <a:tc>
                  <a:txBody>
                    <a:bodyPr/>
                    <a:lstStyle/>
                    <a:p>
                      <a:pPr algn="ctr"/>
                      <a:r>
                        <a:rPr lang="en-GB" sz="1000" spc="-10">
                          <a:effectLst/>
                        </a:rPr>
                        <a:t>Case 2</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0.88</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0.00</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1.00</a:t>
                      </a:r>
                      <a:endParaRPr lang="ko-KR" sz="1600">
                        <a:effectLst/>
                        <a:latin typeface="Times New Roman" panose="02020603050405020304" pitchFamily="18" charset="0"/>
                        <a:ea typeface="MS Mincho" panose="02020609040205080304" pitchFamily="49" charset="-128"/>
                      </a:endParaRPr>
                    </a:p>
                  </a:txBody>
                  <a:tcPr marL="62865" marR="62865" marT="0" marB="0" anchor="ctr"/>
                </a:tc>
                <a:extLst>
                  <a:ext uri="{0D108BD9-81ED-4DB2-BD59-A6C34878D82A}">
                    <a16:rowId xmlns:a16="http://schemas.microsoft.com/office/drawing/2014/main" val="3161998026"/>
                  </a:ext>
                </a:extLst>
              </a:tr>
              <a:tr h="209760">
                <a:tc>
                  <a:txBody>
                    <a:bodyPr/>
                    <a:lstStyle/>
                    <a:p>
                      <a:pPr algn="ctr"/>
                      <a:r>
                        <a:rPr lang="en-GB" sz="1000" spc="-10">
                          <a:effectLst/>
                        </a:rPr>
                        <a:t>Case 3</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0.88</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0.50</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1.00</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0.50</a:t>
                      </a:r>
                      <a:endParaRPr lang="ko-KR" sz="1600">
                        <a:effectLst/>
                        <a:latin typeface="Times New Roman" panose="02020603050405020304" pitchFamily="18" charset="0"/>
                        <a:ea typeface="MS Mincho" panose="02020609040205080304" pitchFamily="49" charset="-128"/>
                      </a:endParaRPr>
                    </a:p>
                  </a:txBody>
                  <a:tcPr marL="62865" marR="62865" marT="0" marB="0" anchor="ctr"/>
                </a:tc>
                <a:extLst>
                  <a:ext uri="{0D108BD9-81ED-4DB2-BD59-A6C34878D82A}">
                    <a16:rowId xmlns:a16="http://schemas.microsoft.com/office/drawing/2014/main" val="2977615677"/>
                  </a:ext>
                </a:extLst>
              </a:tr>
              <a:tr h="209760">
                <a:tc>
                  <a:txBody>
                    <a:bodyPr/>
                    <a:lstStyle/>
                    <a:p>
                      <a:pPr algn="ctr"/>
                      <a:r>
                        <a:rPr lang="en-GB" sz="1000" spc="-10">
                          <a:effectLst/>
                        </a:rPr>
                        <a:t>Case 4</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0.85</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0.44</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1.00</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0.56</a:t>
                      </a:r>
                      <a:endParaRPr lang="ko-KR" sz="1600">
                        <a:effectLst/>
                        <a:latin typeface="Times New Roman" panose="02020603050405020304" pitchFamily="18" charset="0"/>
                        <a:ea typeface="MS Mincho" panose="02020609040205080304" pitchFamily="49" charset="-128"/>
                      </a:endParaRPr>
                    </a:p>
                  </a:txBody>
                  <a:tcPr marL="62865" marR="62865" marT="0" marB="0" anchor="ctr"/>
                </a:tc>
                <a:extLst>
                  <a:ext uri="{0D108BD9-81ED-4DB2-BD59-A6C34878D82A}">
                    <a16:rowId xmlns:a16="http://schemas.microsoft.com/office/drawing/2014/main" val="981350873"/>
                  </a:ext>
                </a:extLst>
              </a:tr>
              <a:tr h="209760">
                <a:tc>
                  <a:txBody>
                    <a:bodyPr/>
                    <a:lstStyle/>
                    <a:p>
                      <a:pPr algn="ctr"/>
                      <a:r>
                        <a:rPr lang="en-GB" sz="1000" spc="-10">
                          <a:effectLst/>
                        </a:rPr>
                        <a:t>Case 5</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0.92</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0.60</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a:effectLst/>
                        </a:rPr>
                        <a:t>1.00</a:t>
                      </a:r>
                      <a:endParaRPr lang="ko-KR" sz="1600">
                        <a:effectLst/>
                        <a:latin typeface="Times New Roman" panose="02020603050405020304" pitchFamily="18" charset="0"/>
                        <a:ea typeface="MS Mincho" panose="02020609040205080304" pitchFamily="49" charset="-128"/>
                      </a:endParaRPr>
                    </a:p>
                  </a:txBody>
                  <a:tcPr marL="62865" marR="62865" marT="0" marB="0" anchor="ctr"/>
                </a:tc>
                <a:tc>
                  <a:txBody>
                    <a:bodyPr/>
                    <a:lstStyle/>
                    <a:p>
                      <a:pPr algn="ctr"/>
                      <a:r>
                        <a:rPr lang="en-GB" sz="1000" dirty="0">
                          <a:effectLst/>
                        </a:rPr>
                        <a:t>0.40</a:t>
                      </a:r>
                      <a:endParaRPr lang="ko-KR" sz="1600" dirty="0">
                        <a:effectLst/>
                        <a:latin typeface="Times New Roman" panose="02020603050405020304" pitchFamily="18" charset="0"/>
                        <a:ea typeface="MS Mincho" panose="02020609040205080304" pitchFamily="49" charset="-128"/>
                      </a:endParaRPr>
                    </a:p>
                  </a:txBody>
                  <a:tcPr marL="62865" marR="62865" marT="0" marB="0" anchor="ctr"/>
                </a:tc>
                <a:extLst>
                  <a:ext uri="{0D108BD9-81ED-4DB2-BD59-A6C34878D82A}">
                    <a16:rowId xmlns:a16="http://schemas.microsoft.com/office/drawing/2014/main" val="3379558668"/>
                  </a:ext>
                </a:extLst>
              </a:tr>
            </a:tbl>
          </a:graphicData>
        </a:graphic>
      </p:graphicFrame>
      <p:pic>
        <p:nvPicPr>
          <p:cNvPr id="1028" name="Picture 4">
            <a:extLst>
              <a:ext uri="{FF2B5EF4-FFF2-40B4-BE49-F238E27FC236}">
                <a16:creationId xmlns:a16="http://schemas.microsoft.com/office/drawing/2014/main" id="{39A3E2EF-2BED-45B7-8EA3-2EC6C647528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r="2449"/>
          <a:stretch>
            <a:fillRect/>
          </a:stretch>
        </p:blipFill>
        <p:spPr bwMode="auto">
          <a:xfrm>
            <a:off x="920186" y="2790544"/>
            <a:ext cx="1849331" cy="17260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BA99527F-0BEF-471A-AEC8-675D75B5550C}"/>
              </a:ext>
            </a:extLst>
          </p:cNvPr>
          <p:cNvPicPr>
            <a:picLocks noChangeAspect="1" noChangeArrowheads="1"/>
          </p:cNvPicPr>
          <p:nvPr/>
        </p:nvPicPr>
        <p:blipFill rotWithShape="1">
          <a:blip r:embed="rId7" r:link="rId8">
            <a:extLst>
              <a:ext uri="{28A0092B-C50C-407E-A947-70E740481C1C}">
                <a14:useLocalDpi xmlns:a14="http://schemas.microsoft.com/office/drawing/2010/main" val="0"/>
              </a:ext>
            </a:extLst>
          </a:blip>
          <a:srcRect l="4836" t="28478" r="17619"/>
          <a:stretch>
            <a:fillRect/>
          </a:stretch>
        </p:blipFill>
        <p:spPr bwMode="auto">
          <a:xfrm>
            <a:off x="2923697" y="3273216"/>
            <a:ext cx="1495903" cy="12345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id="{91D09FD6-B4A2-4D9A-8928-BD594F14CB4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TextBox 7">
            <a:extLst>
              <a:ext uri="{FF2B5EF4-FFF2-40B4-BE49-F238E27FC236}">
                <a16:creationId xmlns:a16="http://schemas.microsoft.com/office/drawing/2014/main" id="{21826D5D-8768-4BB7-B7DD-8D11185742E7}"/>
              </a:ext>
            </a:extLst>
          </p:cNvPr>
          <p:cNvSpPr txBox="1"/>
          <p:nvPr/>
        </p:nvSpPr>
        <p:spPr>
          <a:xfrm>
            <a:off x="44852" y="1190225"/>
            <a:ext cx="5733648" cy="369332"/>
          </a:xfrm>
          <a:prstGeom prst="rect">
            <a:avLst/>
          </a:prstGeom>
          <a:noFill/>
        </p:spPr>
        <p:txBody>
          <a:bodyPr wrap="square">
            <a:spAutoFit/>
          </a:bodyPr>
          <a:lstStyle/>
          <a:p>
            <a:pPr>
              <a:spcBef>
                <a:spcPct val="0"/>
              </a:spcBef>
              <a:buFont typeface="Wingdings" panose="05000000000000000000" pitchFamily="2" charset="2"/>
              <a:buChar char="v"/>
              <a:defRPr/>
            </a:pPr>
            <a:r>
              <a:rPr lang="en-US" altLang="ko-KR" b="1" dirty="0">
                <a:solidFill>
                  <a:srgbClr val="10253F"/>
                </a:solidFill>
                <a:latin typeface="Tahoma" panose="020B0604030504040204" pitchFamily="34" charset="0"/>
                <a:cs typeface="Tahoma" panose="020B0604030504040204" pitchFamily="34" charset="0"/>
              </a:rPr>
              <a:t> Structure leaning Effect on Computer Vision </a:t>
            </a:r>
            <a:endParaRPr lang="en-GB" altLang="ko-KR" b="1" dirty="0">
              <a:solidFill>
                <a:srgbClr val="10253F"/>
              </a:solidFill>
              <a:latin typeface="Tahoma" panose="020B0604030504040204" pitchFamily="34" charset="0"/>
              <a:cs typeface="Tahoma" panose="020B0604030504040204" pitchFamily="34" charset="0"/>
            </a:endParaRPr>
          </a:p>
        </p:txBody>
      </p:sp>
      <p:sp>
        <p:nvSpPr>
          <p:cNvPr id="13" name="직사각형 12">
            <a:extLst>
              <a:ext uri="{FF2B5EF4-FFF2-40B4-BE49-F238E27FC236}">
                <a16:creationId xmlns:a16="http://schemas.microsoft.com/office/drawing/2014/main" id="{D2E7718F-8656-45B2-87B3-1DC4D3CDDFC3}"/>
              </a:ext>
            </a:extLst>
          </p:cNvPr>
          <p:cNvSpPr/>
          <p:nvPr/>
        </p:nvSpPr>
        <p:spPr>
          <a:xfrm>
            <a:off x="859623" y="4500718"/>
            <a:ext cx="1371346" cy="36881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dirty="0">
                <a:solidFill>
                  <a:schemeClr val="bg1"/>
                </a:solidFill>
                <a:latin typeface="Arial" panose="020B0604020202020204" pitchFamily="34" charset="0"/>
                <a:cs typeface="Arial" panose="020B0604020202020204" pitchFamily="34" charset="0"/>
              </a:rPr>
              <a:t>true orthoimage </a:t>
            </a:r>
            <a:br>
              <a:rPr lang="en-US" altLang="ko-KR" sz="1000" dirty="0">
                <a:solidFill>
                  <a:schemeClr val="bg1"/>
                </a:solidFill>
                <a:latin typeface="Arial" panose="020B0604020202020204" pitchFamily="34" charset="0"/>
                <a:cs typeface="Arial" panose="020B0604020202020204" pitchFamily="34" charset="0"/>
              </a:rPr>
            </a:br>
            <a:r>
              <a:rPr lang="en-US" altLang="ko-KR" sz="1000" dirty="0">
                <a:solidFill>
                  <a:schemeClr val="bg1"/>
                </a:solidFill>
                <a:latin typeface="Arial" panose="020B0604020202020204" pitchFamily="34" charset="0"/>
                <a:cs typeface="Arial" panose="020B0604020202020204" pitchFamily="34" charset="0"/>
              </a:rPr>
              <a:t>(off-nadir angle = 0</a:t>
            </a:r>
            <a:r>
              <a:rPr lang="en-US" altLang="ko-KR" sz="1000" baseline="30000" dirty="0">
                <a:solidFill>
                  <a:schemeClr val="bg1"/>
                </a:solidFill>
                <a:latin typeface="Arial" panose="020B0604020202020204" pitchFamily="34" charset="0"/>
                <a:cs typeface="Arial" panose="020B0604020202020204" pitchFamily="34" charset="0"/>
              </a:rPr>
              <a:t>o</a:t>
            </a:r>
            <a:r>
              <a:rPr lang="en-US" altLang="ko-KR" sz="1000" dirty="0">
                <a:solidFill>
                  <a:schemeClr val="bg1"/>
                </a:solidFill>
                <a:latin typeface="Arial" panose="020B0604020202020204" pitchFamily="34" charset="0"/>
                <a:cs typeface="Arial" panose="020B0604020202020204" pitchFamily="34" charset="0"/>
              </a:rPr>
              <a:t>)</a:t>
            </a:r>
          </a:p>
        </p:txBody>
      </p:sp>
      <p:sp>
        <p:nvSpPr>
          <p:cNvPr id="14" name="직사각형 13">
            <a:extLst>
              <a:ext uri="{FF2B5EF4-FFF2-40B4-BE49-F238E27FC236}">
                <a16:creationId xmlns:a16="http://schemas.microsoft.com/office/drawing/2014/main" id="{7AAA5BE0-369F-458A-8364-1AA2381AF53E}"/>
              </a:ext>
            </a:extLst>
          </p:cNvPr>
          <p:cNvSpPr/>
          <p:nvPr/>
        </p:nvSpPr>
        <p:spPr>
          <a:xfrm>
            <a:off x="3164914" y="4500718"/>
            <a:ext cx="1371346" cy="36881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dirty="0">
                <a:solidFill>
                  <a:schemeClr val="bg1"/>
                </a:solidFill>
                <a:latin typeface="Arial" panose="020B0604020202020204" pitchFamily="34" charset="0"/>
                <a:cs typeface="Arial" panose="020B0604020202020204" pitchFamily="34" charset="0"/>
              </a:rPr>
              <a:t>oblique image </a:t>
            </a:r>
            <a:br>
              <a:rPr lang="en-US" altLang="ko-KR" sz="1000" dirty="0">
                <a:solidFill>
                  <a:schemeClr val="bg1"/>
                </a:solidFill>
                <a:latin typeface="Arial" panose="020B0604020202020204" pitchFamily="34" charset="0"/>
                <a:cs typeface="Arial" panose="020B0604020202020204" pitchFamily="34" charset="0"/>
              </a:rPr>
            </a:br>
            <a:r>
              <a:rPr lang="en-US" altLang="ko-KR" sz="1000" dirty="0">
                <a:solidFill>
                  <a:schemeClr val="bg1"/>
                </a:solidFill>
                <a:latin typeface="Arial" panose="020B0604020202020204" pitchFamily="34" charset="0"/>
                <a:cs typeface="Arial" panose="020B0604020202020204" pitchFamily="34" charset="0"/>
              </a:rPr>
              <a:t>(off-nadir angle ≠ 0</a:t>
            </a:r>
            <a:r>
              <a:rPr lang="en-US" altLang="ko-KR" sz="1000" baseline="30000" dirty="0">
                <a:solidFill>
                  <a:schemeClr val="bg1"/>
                </a:solidFill>
                <a:latin typeface="Arial" panose="020B0604020202020204" pitchFamily="34" charset="0"/>
                <a:cs typeface="Arial" panose="020B0604020202020204" pitchFamily="34" charset="0"/>
              </a:rPr>
              <a:t>o</a:t>
            </a:r>
            <a:r>
              <a:rPr lang="en-US" altLang="ko-KR" sz="1000"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23782904-372E-4CD6-8DD2-CEA2B447472A}"/>
              </a:ext>
            </a:extLst>
          </p:cNvPr>
          <p:cNvSpPr txBox="1"/>
          <p:nvPr/>
        </p:nvSpPr>
        <p:spPr>
          <a:xfrm>
            <a:off x="236028" y="1605324"/>
            <a:ext cx="5342969" cy="1477328"/>
          </a:xfrm>
          <a:prstGeom prst="rect">
            <a:avLst/>
          </a:prstGeom>
          <a:noFill/>
        </p:spPr>
        <p:txBody>
          <a:bodyPr wrap="square">
            <a:spAutoFit/>
          </a:bodyPr>
          <a:lstStyle/>
          <a:p>
            <a:pPr marL="285750" indent="-285750" algn="just">
              <a:buFont typeface="Arial" panose="020B0604020202020204" pitchFamily="34" charset="0"/>
              <a:buChar char="•"/>
            </a:pPr>
            <a:r>
              <a:rPr lang="en-GB" altLang="ko-KR" dirty="0">
                <a:solidFill>
                  <a:srgbClr val="10253F"/>
                </a:solidFill>
                <a:latin typeface="Tahoma" panose="020B0604030504040204" pitchFamily="34" charset="0"/>
                <a:cs typeface="Tahoma" panose="020B0604030504040204" pitchFamily="34" charset="0"/>
              </a:rPr>
              <a:t>As increasing spatial resolution, the observable scale can be specified; simultaneously, side effects become dominant </a:t>
            </a:r>
            <a:r>
              <a:rPr lang="en-GB" altLang="ko-KR" dirty="0">
                <a:solidFill>
                  <a:srgbClr val="10253F"/>
                </a:solidFill>
                <a:latin typeface="Tahoma" panose="020B0604030504040204" pitchFamily="34" charset="0"/>
                <a:cs typeface="Tahoma" panose="020B0604030504040204" pitchFamily="34" charset="0"/>
                <a:sym typeface="Wingdings" panose="05000000000000000000" pitchFamily="2" charset="2"/>
              </a:rPr>
              <a:t> minimizing it by SOLI (skeleton-based object linearity index)</a:t>
            </a:r>
            <a:endParaRPr lang="en-GB" altLang="ko-KR" dirty="0">
              <a:solidFill>
                <a:srgbClr val="10253F"/>
              </a:solidFill>
              <a:latin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en-GB" altLang="ko-KR" dirty="0">
              <a:solidFill>
                <a:srgbClr val="10253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273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73959" y="543916"/>
            <a:ext cx="8021508" cy="40870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Considerations for the Optimal Algorithm</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P3.3-839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그림 6">
            <a:extLst>
              <a:ext uri="{FF2B5EF4-FFF2-40B4-BE49-F238E27FC236}">
                <a16:creationId xmlns:a16="http://schemas.microsoft.com/office/drawing/2014/main" id="{85FA2630-114C-4E0B-A9EE-AE106F91095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38333" b="4255"/>
          <a:stretch/>
        </p:blipFill>
        <p:spPr>
          <a:xfrm>
            <a:off x="9937223" y="181859"/>
            <a:ext cx="2050616" cy="636763"/>
          </a:xfrm>
          <a:prstGeom prst="rect">
            <a:avLst/>
          </a:prstGeom>
        </p:spPr>
      </p:pic>
      <p:sp>
        <p:nvSpPr>
          <p:cNvPr id="9" name="Rectangle 5">
            <a:extLst>
              <a:ext uri="{FF2B5EF4-FFF2-40B4-BE49-F238E27FC236}">
                <a16:creationId xmlns:a16="http://schemas.microsoft.com/office/drawing/2014/main" id="{91D09FD6-B4A2-4D9A-8928-BD594F14CB4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TextBox 7">
            <a:extLst>
              <a:ext uri="{FF2B5EF4-FFF2-40B4-BE49-F238E27FC236}">
                <a16:creationId xmlns:a16="http://schemas.microsoft.com/office/drawing/2014/main" id="{21826D5D-8768-4BB7-B7DD-8D11185742E7}"/>
              </a:ext>
            </a:extLst>
          </p:cNvPr>
          <p:cNvSpPr txBox="1"/>
          <p:nvPr/>
        </p:nvSpPr>
        <p:spPr>
          <a:xfrm>
            <a:off x="44852" y="1190225"/>
            <a:ext cx="5733648" cy="646331"/>
          </a:xfrm>
          <a:prstGeom prst="rect">
            <a:avLst/>
          </a:prstGeom>
          <a:noFill/>
        </p:spPr>
        <p:txBody>
          <a:bodyPr wrap="square">
            <a:spAutoFit/>
          </a:bodyPr>
          <a:lstStyle/>
          <a:p>
            <a:pPr>
              <a:spcBef>
                <a:spcPct val="0"/>
              </a:spcBef>
              <a:buFont typeface="Wingdings" panose="05000000000000000000" pitchFamily="2" charset="2"/>
              <a:buChar char="v"/>
              <a:defRPr/>
            </a:pPr>
            <a:r>
              <a:rPr lang="en-US" altLang="ko-KR" b="1" dirty="0">
                <a:solidFill>
                  <a:srgbClr val="10253F"/>
                </a:solidFill>
                <a:latin typeface="Tahoma" panose="020B0604030504040204" pitchFamily="34" charset="0"/>
                <a:cs typeface="Tahoma" panose="020B0604030504040204" pitchFamily="34" charset="0"/>
              </a:rPr>
              <a:t> Optimal Algorithm for Change Detection</a:t>
            </a:r>
          </a:p>
          <a:p>
            <a:pPr>
              <a:spcBef>
                <a:spcPct val="0"/>
              </a:spcBef>
              <a:defRPr/>
            </a:pPr>
            <a:r>
              <a:rPr lang="en-US" altLang="ko-KR" b="1" dirty="0">
                <a:solidFill>
                  <a:srgbClr val="10253F"/>
                </a:solidFill>
                <a:latin typeface="Tahoma" panose="020B0604030504040204" pitchFamily="34" charset="0"/>
                <a:cs typeface="Tahoma" panose="020B0604030504040204" pitchFamily="34" charset="0"/>
              </a:rPr>
              <a:t>    (Finding the best threshold)</a:t>
            </a:r>
            <a:endParaRPr lang="en-GB" altLang="ko-KR" b="1" dirty="0">
              <a:solidFill>
                <a:srgbClr val="10253F"/>
              </a:solidFill>
              <a:latin typeface="Tahoma" panose="020B0604030504040204" pitchFamily="34" charset="0"/>
              <a:cs typeface="Tahoma" panose="020B0604030504040204" pitchFamily="34" charset="0"/>
            </a:endParaRPr>
          </a:p>
        </p:txBody>
      </p:sp>
      <p:graphicFrame>
        <p:nvGraphicFramePr>
          <p:cNvPr id="17" name="표 16">
            <a:extLst>
              <a:ext uri="{FF2B5EF4-FFF2-40B4-BE49-F238E27FC236}">
                <a16:creationId xmlns:a16="http://schemas.microsoft.com/office/drawing/2014/main" id="{E1FEFFDF-D25D-4C62-BD42-66C1905634D2}"/>
              </a:ext>
            </a:extLst>
          </p:cNvPr>
          <p:cNvGraphicFramePr>
            <a:graphicFrameLocks noGrp="1"/>
          </p:cNvGraphicFramePr>
          <p:nvPr>
            <p:extLst>
              <p:ext uri="{D42A27DB-BD31-4B8C-83A1-F6EECF244321}">
                <p14:modId xmlns:p14="http://schemas.microsoft.com/office/powerpoint/2010/main" val="516182334"/>
              </p:ext>
            </p:extLst>
          </p:nvPr>
        </p:nvGraphicFramePr>
        <p:xfrm>
          <a:off x="6657238" y="1175073"/>
          <a:ext cx="1366401" cy="640110"/>
        </p:xfrm>
        <a:graphic>
          <a:graphicData uri="http://schemas.openxmlformats.org/drawingml/2006/table">
            <a:tbl>
              <a:tblPr firstRow="1" bandRow="1">
                <a:tableStyleId>{5C22544A-7EE6-4342-B048-85BDC9FD1C3A}</a:tableStyleId>
              </a:tblPr>
              <a:tblGrid>
                <a:gridCol w="359334">
                  <a:extLst>
                    <a:ext uri="{9D8B030D-6E8A-4147-A177-3AD203B41FA5}">
                      <a16:colId xmlns:a16="http://schemas.microsoft.com/office/drawing/2014/main" val="2400866660"/>
                    </a:ext>
                  </a:extLst>
                </a:gridCol>
                <a:gridCol w="335689">
                  <a:extLst>
                    <a:ext uri="{9D8B030D-6E8A-4147-A177-3AD203B41FA5}">
                      <a16:colId xmlns:a16="http://schemas.microsoft.com/office/drawing/2014/main" val="3777188386"/>
                    </a:ext>
                  </a:extLst>
                </a:gridCol>
                <a:gridCol w="335689">
                  <a:extLst>
                    <a:ext uri="{9D8B030D-6E8A-4147-A177-3AD203B41FA5}">
                      <a16:colId xmlns:a16="http://schemas.microsoft.com/office/drawing/2014/main" val="2441850767"/>
                    </a:ext>
                  </a:extLst>
                </a:gridCol>
                <a:gridCol w="335689">
                  <a:extLst>
                    <a:ext uri="{9D8B030D-6E8A-4147-A177-3AD203B41FA5}">
                      <a16:colId xmlns:a16="http://schemas.microsoft.com/office/drawing/2014/main" val="1639702543"/>
                    </a:ext>
                  </a:extLst>
                </a:gridCol>
              </a:tblGrid>
              <a:tr h="0">
                <a:tc gridSpan="4">
                  <a:txBody>
                    <a:bodyPr/>
                    <a:lstStyle/>
                    <a:p>
                      <a:pPr marL="0" marR="0" lvl="0" indent="0" algn="ctr" defTabSz="957925" rtl="0" eaLnBrk="1" fontAlgn="auto" latinLnBrk="1" hangingPunct="1">
                        <a:lnSpc>
                          <a:spcPct val="100000"/>
                        </a:lnSpc>
                        <a:spcBef>
                          <a:spcPts val="0"/>
                        </a:spcBef>
                        <a:spcAft>
                          <a:spcPts val="0"/>
                        </a:spcAft>
                        <a:buClrTx/>
                        <a:buSzTx/>
                        <a:buFontTx/>
                        <a:buNone/>
                        <a:tabLst/>
                        <a:defRPr/>
                      </a:pPr>
                      <a:r>
                        <a:rPr lang="en-US" altLang="ko-KR" sz="800" b="1" i="1" dirty="0">
                          <a:solidFill>
                            <a:schemeClr val="bg1"/>
                          </a:solidFill>
                          <a:latin typeface="Arial" panose="020B0604020202020204" pitchFamily="34" charset="0"/>
                          <a:cs typeface="Arial" panose="020B0604020202020204" pitchFamily="34" charset="0"/>
                        </a:rPr>
                        <a:t>Legend</a:t>
                      </a:r>
                      <a:endParaRPr lang="ko-KR" altLang="en-US" sz="800" b="1" i="1" dirty="0">
                        <a:solidFill>
                          <a:schemeClr val="bg1"/>
                        </a:solidFill>
                        <a:latin typeface="Arial" panose="020B0604020202020204" pitchFamily="34" charset="0"/>
                        <a:cs typeface="Arial" panose="020B0604020202020204" pitchFamily="34" charset="0"/>
                      </a:endParaRPr>
                    </a:p>
                  </a:txBody>
                  <a:tcPr marT="45725" marB="45725" anchor="ctr">
                    <a:solidFill>
                      <a:srgbClr val="344481"/>
                    </a:solidFill>
                  </a:tcPr>
                </a:tc>
                <a:tc hMerge="1">
                  <a:txBody>
                    <a:bodyPr/>
                    <a:lstStyle/>
                    <a:p>
                      <a:pPr marL="0" marR="0" lvl="0" indent="0" algn="ctr" defTabSz="957925" rtl="0" eaLnBrk="1" fontAlgn="auto" latinLnBrk="1" hangingPunct="1">
                        <a:lnSpc>
                          <a:spcPct val="100000"/>
                        </a:lnSpc>
                        <a:spcBef>
                          <a:spcPts val="0"/>
                        </a:spcBef>
                        <a:spcAft>
                          <a:spcPts val="0"/>
                        </a:spcAft>
                        <a:buClrTx/>
                        <a:buSzTx/>
                        <a:buFontTx/>
                        <a:buNone/>
                        <a:tabLst/>
                        <a:defRPr/>
                      </a:pPr>
                      <a:endParaRPr lang="ko-KR" altLang="en-US" sz="2800" b="0" dirty="0">
                        <a:solidFill>
                          <a:schemeClr val="bg1"/>
                        </a:solidFill>
                        <a:latin typeface="Arial" panose="020B0604020202020204" pitchFamily="34" charset="0"/>
                        <a:cs typeface="Arial" panose="020B0604020202020204" pitchFamily="34" charset="0"/>
                      </a:endParaRPr>
                    </a:p>
                  </a:txBody>
                  <a:tcPr marT="45725" marB="45725">
                    <a:solidFill>
                      <a:srgbClr val="344481"/>
                    </a:solidFill>
                  </a:tcPr>
                </a:tc>
                <a:tc hMerge="1">
                  <a:txBody>
                    <a:bodyPr/>
                    <a:lstStyle/>
                    <a:p>
                      <a:pPr marL="0" marR="0" lvl="0" indent="0" algn="ctr" defTabSz="957925" rtl="0" eaLnBrk="1" fontAlgn="auto" latinLnBrk="1" hangingPunct="1">
                        <a:lnSpc>
                          <a:spcPct val="100000"/>
                        </a:lnSpc>
                        <a:spcBef>
                          <a:spcPts val="0"/>
                        </a:spcBef>
                        <a:spcAft>
                          <a:spcPts val="0"/>
                        </a:spcAft>
                        <a:buClrTx/>
                        <a:buSzTx/>
                        <a:buFontTx/>
                        <a:buNone/>
                        <a:tabLst/>
                        <a:defRPr/>
                      </a:pPr>
                      <a:endParaRPr lang="ko-KR" altLang="en-US" sz="1400" b="0" i="1" dirty="0">
                        <a:solidFill>
                          <a:schemeClr val="bg1"/>
                        </a:solidFill>
                        <a:latin typeface="Arial" panose="020B0604020202020204" pitchFamily="34" charset="0"/>
                        <a:cs typeface="Arial" panose="020B0604020202020204" pitchFamily="34" charset="0"/>
                      </a:endParaRPr>
                    </a:p>
                  </a:txBody>
                  <a:tcPr marT="45725" marB="45725" anchor="ctr">
                    <a:solidFill>
                      <a:srgbClr val="344481"/>
                    </a:solidFill>
                  </a:tcPr>
                </a:tc>
                <a:tc hMerge="1">
                  <a:txBody>
                    <a:bodyPr/>
                    <a:lstStyle/>
                    <a:p>
                      <a:pPr marL="0" marR="0" lvl="0" indent="0" algn="ctr" defTabSz="957925" rtl="0" eaLnBrk="1" fontAlgn="auto" latinLnBrk="1" hangingPunct="1">
                        <a:lnSpc>
                          <a:spcPct val="100000"/>
                        </a:lnSpc>
                        <a:spcBef>
                          <a:spcPts val="0"/>
                        </a:spcBef>
                        <a:spcAft>
                          <a:spcPts val="0"/>
                        </a:spcAft>
                        <a:buClrTx/>
                        <a:buSzTx/>
                        <a:buFontTx/>
                        <a:buNone/>
                        <a:tabLst/>
                        <a:defRPr/>
                      </a:pPr>
                      <a:endParaRPr lang="ko-KR" altLang="en-US" sz="1400" b="0" i="1" dirty="0">
                        <a:solidFill>
                          <a:schemeClr val="bg1"/>
                        </a:solidFill>
                        <a:latin typeface="Arial" panose="020B0604020202020204" pitchFamily="34" charset="0"/>
                        <a:cs typeface="Arial" panose="020B0604020202020204" pitchFamily="34" charset="0"/>
                      </a:endParaRPr>
                    </a:p>
                  </a:txBody>
                  <a:tcPr marT="45725" marB="45725" anchor="ctr">
                    <a:solidFill>
                      <a:srgbClr val="344481"/>
                    </a:solidFill>
                  </a:tcPr>
                </a:tc>
                <a:extLst>
                  <a:ext uri="{0D108BD9-81ED-4DB2-BD59-A6C34878D82A}">
                    <a16:rowId xmlns:a16="http://schemas.microsoft.com/office/drawing/2014/main" val="2551109810"/>
                  </a:ext>
                </a:extLst>
              </a:tr>
              <a:tr h="0">
                <a:tc>
                  <a:txBody>
                    <a:bodyPr/>
                    <a:lstStyle/>
                    <a:p>
                      <a:pPr algn="ctr" latinLnBrk="1"/>
                      <a:endParaRPr lang="ko-KR" altLang="en-US" sz="800" b="0" dirty="0">
                        <a:solidFill>
                          <a:schemeClr val="tx1"/>
                        </a:solidFill>
                        <a:latin typeface="Arial" panose="020B0604020202020204" pitchFamily="34" charset="0"/>
                        <a:cs typeface="Arial" panose="020B0604020202020204" pitchFamily="34" charset="0"/>
                      </a:endParaRPr>
                    </a:p>
                  </a:txBody>
                  <a:tcPr marT="45725" marB="45725" anchor="ctr">
                    <a:solidFill>
                      <a:srgbClr val="FFFF00"/>
                    </a:solidFill>
                  </a:tcPr>
                </a:tc>
                <a:tc>
                  <a:txBody>
                    <a:bodyPr/>
                    <a:lstStyle/>
                    <a:p>
                      <a:pPr algn="ctr" latinLnBrk="1"/>
                      <a:r>
                        <a:rPr lang="en-US" altLang="ko-KR" sz="800" b="1" i="1" dirty="0">
                          <a:latin typeface="Arial" panose="020B0604020202020204" pitchFamily="34" charset="0"/>
                          <a:cs typeface="Arial" panose="020B0604020202020204" pitchFamily="34" charset="0"/>
                        </a:rPr>
                        <a:t>TP</a:t>
                      </a:r>
                      <a:endParaRPr lang="ko-KR" altLang="en-US" sz="800" b="1" i="1" dirty="0">
                        <a:latin typeface="Arial" panose="020B0604020202020204" pitchFamily="34" charset="0"/>
                        <a:cs typeface="Arial" panose="020B0604020202020204" pitchFamily="34" charset="0"/>
                      </a:endParaRPr>
                    </a:p>
                  </a:txBody>
                  <a:tcPr marT="45725" marB="45725" anchor="ctr">
                    <a:solidFill>
                      <a:srgbClr val="D6DAE6"/>
                    </a:solidFill>
                  </a:tcPr>
                </a:tc>
                <a:tc>
                  <a:txBody>
                    <a:bodyPr/>
                    <a:lstStyle/>
                    <a:p>
                      <a:pPr algn="ctr" latinLnBrk="1"/>
                      <a:endParaRPr lang="en-US" altLang="ko-KR" sz="800" dirty="0">
                        <a:latin typeface="Arial" panose="020B0604020202020204" pitchFamily="34" charset="0"/>
                        <a:cs typeface="Arial" panose="020B0604020202020204" pitchFamily="34" charset="0"/>
                      </a:endParaRPr>
                    </a:p>
                  </a:txBody>
                  <a:tcPr marT="45725" marB="45725" anchor="ctr">
                    <a:solidFill>
                      <a:srgbClr val="0000FF"/>
                    </a:solidFill>
                  </a:tcPr>
                </a:tc>
                <a:tc>
                  <a:txBody>
                    <a:bodyPr/>
                    <a:lstStyle/>
                    <a:p>
                      <a:pPr algn="ctr" latinLnBrk="1"/>
                      <a:r>
                        <a:rPr lang="en-US" altLang="ko-KR" sz="800" b="1" i="1" dirty="0">
                          <a:latin typeface="Arial" panose="020B0604020202020204" pitchFamily="34" charset="0"/>
                          <a:cs typeface="Arial" panose="020B0604020202020204" pitchFamily="34" charset="0"/>
                        </a:rPr>
                        <a:t>FP</a:t>
                      </a:r>
                      <a:endParaRPr lang="ko-KR" altLang="en-US" sz="800" b="1" i="1" dirty="0">
                        <a:latin typeface="Arial" panose="020B0604020202020204" pitchFamily="34" charset="0"/>
                        <a:cs typeface="Arial" panose="020B0604020202020204" pitchFamily="34" charset="0"/>
                      </a:endParaRPr>
                    </a:p>
                  </a:txBody>
                  <a:tcPr marT="45725" marB="45725" anchor="ctr">
                    <a:solidFill>
                      <a:srgbClr val="D6DAE6"/>
                    </a:solidFill>
                  </a:tcPr>
                </a:tc>
                <a:extLst>
                  <a:ext uri="{0D108BD9-81ED-4DB2-BD59-A6C34878D82A}">
                    <a16:rowId xmlns:a16="http://schemas.microsoft.com/office/drawing/2014/main" val="1219399243"/>
                  </a:ext>
                </a:extLst>
              </a:tr>
              <a:tr h="0">
                <a:tc>
                  <a:txBody>
                    <a:bodyPr/>
                    <a:lstStyle/>
                    <a:p>
                      <a:pPr algn="ctr" latinLnBrk="1"/>
                      <a:endParaRPr lang="en-US" altLang="ko-KR" sz="800" dirty="0">
                        <a:latin typeface="Arial" panose="020B0604020202020204" pitchFamily="34" charset="0"/>
                        <a:cs typeface="Arial" panose="020B0604020202020204" pitchFamily="34" charset="0"/>
                      </a:endParaRPr>
                    </a:p>
                  </a:txBody>
                  <a:tcPr marT="45725" marB="45725" anchor="ctr">
                    <a:solidFill>
                      <a:srgbClr val="FF00FF"/>
                    </a:solidFill>
                  </a:tcPr>
                </a:tc>
                <a:tc>
                  <a:txBody>
                    <a:bodyPr/>
                    <a:lstStyle/>
                    <a:p>
                      <a:pPr algn="ctr" latinLnBrk="1"/>
                      <a:r>
                        <a:rPr lang="en-US" altLang="ko-KR" sz="800" b="1" i="1" dirty="0">
                          <a:latin typeface="Arial" panose="020B0604020202020204" pitchFamily="34" charset="0"/>
                          <a:cs typeface="Arial" panose="020B0604020202020204" pitchFamily="34" charset="0"/>
                        </a:rPr>
                        <a:t>FN</a:t>
                      </a:r>
                      <a:endParaRPr lang="ko-KR" altLang="en-US" sz="800" b="1" i="1" dirty="0">
                        <a:latin typeface="Arial" panose="020B0604020202020204" pitchFamily="34" charset="0"/>
                        <a:cs typeface="Arial" panose="020B0604020202020204" pitchFamily="34" charset="0"/>
                      </a:endParaRPr>
                    </a:p>
                  </a:txBody>
                  <a:tcPr marT="45725" marB="45725" anchor="ctr">
                    <a:solidFill>
                      <a:srgbClr val="D6DAE6"/>
                    </a:solidFill>
                  </a:tcPr>
                </a:tc>
                <a:tc>
                  <a:txBody>
                    <a:bodyPr/>
                    <a:lstStyle/>
                    <a:p>
                      <a:pPr algn="ctr" latinLnBrk="1"/>
                      <a:endParaRPr lang="en-US" altLang="ko-KR" sz="800" dirty="0">
                        <a:latin typeface="Arial" panose="020B0604020202020204" pitchFamily="34" charset="0"/>
                        <a:cs typeface="Arial" panose="020B0604020202020204" pitchFamily="34" charset="0"/>
                      </a:endParaRPr>
                    </a:p>
                  </a:txBody>
                  <a:tcPr marT="45725" marB="45725" anchor="ctr">
                    <a:solidFill>
                      <a:srgbClr val="FF0000"/>
                    </a:solidFill>
                  </a:tcPr>
                </a:tc>
                <a:tc>
                  <a:txBody>
                    <a:bodyPr/>
                    <a:lstStyle/>
                    <a:p>
                      <a:pPr algn="ctr" latinLnBrk="1"/>
                      <a:r>
                        <a:rPr lang="en-US" altLang="ko-KR" sz="800" b="1" i="1" dirty="0">
                          <a:latin typeface="Arial" panose="020B0604020202020204" pitchFamily="34" charset="0"/>
                          <a:cs typeface="Arial" panose="020B0604020202020204" pitchFamily="34" charset="0"/>
                        </a:rPr>
                        <a:t>TN</a:t>
                      </a:r>
                      <a:endParaRPr lang="ko-KR" altLang="en-US" sz="800" b="1" i="1" dirty="0">
                        <a:latin typeface="Arial" panose="020B0604020202020204" pitchFamily="34" charset="0"/>
                        <a:cs typeface="Arial" panose="020B0604020202020204" pitchFamily="34" charset="0"/>
                      </a:endParaRPr>
                    </a:p>
                  </a:txBody>
                  <a:tcPr marT="45725" marB="45725" anchor="ctr">
                    <a:solidFill>
                      <a:srgbClr val="D6DAE6"/>
                    </a:solidFill>
                  </a:tcPr>
                </a:tc>
                <a:extLst>
                  <a:ext uri="{0D108BD9-81ED-4DB2-BD59-A6C34878D82A}">
                    <a16:rowId xmlns:a16="http://schemas.microsoft.com/office/drawing/2014/main" val="2009230748"/>
                  </a:ext>
                </a:extLst>
              </a:tr>
            </a:tbl>
          </a:graphicData>
        </a:graphic>
      </p:graphicFrame>
      <p:sp>
        <p:nvSpPr>
          <p:cNvPr id="19" name="TextBox 18">
            <a:extLst>
              <a:ext uri="{FF2B5EF4-FFF2-40B4-BE49-F238E27FC236}">
                <a16:creationId xmlns:a16="http://schemas.microsoft.com/office/drawing/2014/main" id="{FA5F4AA0-56ED-4302-B574-99B409C6E182}"/>
              </a:ext>
            </a:extLst>
          </p:cNvPr>
          <p:cNvSpPr txBox="1"/>
          <p:nvPr/>
        </p:nvSpPr>
        <p:spPr>
          <a:xfrm>
            <a:off x="237499" y="1854352"/>
            <a:ext cx="7490451" cy="4524315"/>
          </a:xfrm>
          <a:prstGeom prst="rect">
            <a:avLst/>
          </a:prstGeom>
          <a:noFill/>
        </p:spPr>
        <p:txBody>
          <a:bodyPr wrap="square">
            <a:spAutoFit/>
          </a:bodyPr>
          <a:lstStyle/>
          <a:p>
            <a:pPr marL="285750" indent="-285750" algn="just">
              <a:buFont typeface="Arial" panose="020B0604020202020204" pitchFamily="34" charset="0"/>
              <a:buChar char="•"/>
            </a:pPr>
            <a:r>
              <a:rPr kumimoji="0"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lang="en-US" altLang="ko-KR" dirty="0">
                <a:latin typeface="Tahoma" panose="020B0604030504040204" pitchFamily="34" charset="0"/>
                <a:ea typeface="Tahoma" panose="020B0604030504040204" pitchFamily="34" charset="0"/>
                <a:cs typeface="Tahoma" panose="020B0604030504040204" pitchFamily="34" charset="0"/>
              </a:rPr>
              <a:t>orrect finding (              ) contains true changes;</a:t>
            </a:r>
            <a:r>
              <a:rPr lang="ko-KR" altLang="en-US" dirty="0">
                <a:latin typeface="Tahoma" panose="020B0604030504040204" pitchFamily="34" charset="0"/>
                <a:cs typeface="Tahoma" panose="020B0604030504040204" pitchFamily="34" charset="0"/>
              </a:rPr>
              <a:t> </a:t>
            </a:r>
            <a:r>
              <a:rPr kumimoji="0"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false detection (              ) and missing changes (               </a:t>
            </a:r>
            <a:r>
              <a:rPr lang="en-US" altLang="ko-KR" dirty="0">
                <a:latin typeface="Tahoma" panose="020B0604030504040204" pitchFamily="34" charset="0"/>
                <a:ea typeface="Tahoma" panose="020B0604030504040204" pitchFamily="34" charset="0"/>
                <a:cs typeface="Tahoma" panose="020B0604030504040204" pitchFamily="34" charset="0"/>
              </a:rPr>
              <a:t>)  are contradictory</a:t>
            </a:r>
            <a:endParaRPr lang="en-GB" altLang="ko-KR"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GB" altLang="ko-KR" dirty="0">
                <a:solidFill>
                  <a:srgbClr val="10253F"/>
                </a:solidFill>
                <a:latin typeface="Tahoma" panose="020B0604030504040204" pitchFamily="34" charset="0"/>
                <a:ea typeface="Tahoma" panose="020B0604030504040204" pitchFamily="34" charset="0"/>
                <a:cs typeface="Tahoma" panose="020B0604030504040204" pitchFamily="34" charset="0"/>
              </a:rPr>
              <a:t>The key is how to minimize the number of detected areas (     ) which don’t have pixel(s) of actual change </a:t>
            </a:r>
            <a:r>
              <a:rPr lang="en-GB" altLang="ko-KR" dirty="0">
                <a:solidFill>
                  <a:srgbClr val="10253F"/>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Never missing changes (                 ), but reducing the redundancy</a:t>
            </a:r>
          </a:p>
          <a:p>
            <a:pPr marL="285750" indent="-285750" algn="just">
              <a:buFont typeface="Arial" panose="020B0604020202020204" pitchFamily="34" charset="0"/>
              <a:buChar char="•"/>
            </a:pPr>
            <a:r>
              <a:rPr lang="en-GB" altLang="ko-KR" dirty="0">
                <a:solidFill>
                  <a:srgbClr val="10253F"/>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Complementary methods (e.g., SOLI, SH) were embedded in the algorithm; still for the objective ‘Never missing changes’ comes together ‘redundancy’ </a:t>
            </a:r>
          </a:p>
          <a:p>
            <a:pPr marL="285750" indent="-285750" algn="just">
              <a:buFont typeface="Arial" panose="020B0604020202020204" pitchFamily="34" charset="0"/>
              <a:buChar char="•"/>
            </a:pPr>
            <a:r>
              <a:rPr lang="en-GB" altLang="ko-KR" dirty="0">
                <a:solidFill>
                  <a:srgbClr val="10253F"/>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Currently available technologies were investigated to develop the optimal change detection system and post-processing is indispensable</a:t>
            </a:r>
          </a:p>
          <a:p>
            <a:pPr marL="285750" indent="-285750" algn="just">
              <a:buFont typeface="Arial" panose="020B0604020202020204" pitchFamily="34" charset="0"/>
              <a:buChar char="•"/>
            </a:pPr>
            <a:r>
              <a:rPr lang="en-GB" altLang="ko-KR" dirty="0">
                <a:solidFill>
                  <a:srgbClr val="10253F"/>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It is worth noting that the change detection algorithm provides the visual changes calculated from spectral information and does not correlate potential nuclear activities with the visual changes</a:t>
            </a:r>
          </a:p>
          <a:p>
            <a:pPr marL="285750" indent="-285750" algn="just">
              <a:buFont typeface="Arial" panose="020B0604020202020204" pitchFamily="34" charset="0"/>
              <a:buChar char="•"/>
            </a:pPr>
            <a:r>
              <a:rPr lang="en-GB" altLang="ko-KR" u="sng" dirty="0">
                <a:solidFill>
                  <a:srgbClr val="10253F"/>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Thus, the role of the algorithm is not to replace imagery analysts but to support analysts’ interpretation </a:t>
            </a:r>
          </a:p>
        </p:txBody>
      </p:sp>
      <p:grpSp>
        <p:nvGrpSpPr>
          <p:cNvPr id="29" name="그룹 28">
            <a:extLst>
              <a:ext uri="{FF2B5EF4-FFF2-40B4-BE49-F238E27FC236}">
                <a16:creationId xmlns:a16="http://schemas.microsoft.com/office/drawing/2014/main" id="{EDAE78DF-D22C-4740-B238-B06FE1EBBF9B}"/>
              </a:ext>
            </a:extLst>
          </p:cNvPr>
          <p:cNvGrpSpPr/>
          <p:nvPr/>
        </p:nvGrpSpPr>
        <p:grpSpPr>
          <a:xfrm>
            <a:off x="8085520" y="1205602"/>
            <a:ext cx="2496513" cy="5567910"/>
            <a:chOff x="8164141" y="1865192"/>
            <a:chExt cx="2031326" cy="4530415"/>
          </a:xfrm>
        </p:grpSpPr>
        <p:pic>
          <p:nvPicPr>
            <p:cNvPr id="15" name="그림 59">
              <a:extLst>
                <a:ext uri="{FF2B5EF4-FFF2-40B4-BE49-F238E27FC236}">
                  <a16:creationId xmlns:a16="http://schemas.microsoft.com/office/drawing/2014/main" id="{B4D3620D-DE8F-423C-BBC7-F6B24D686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4141" y="4163095"/>
              <a:ext cx="2031326" cy="203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54">
              <a:extLst>
                <a:ext uri="{FF2B5EF4-FFF2-40B4-BE49-F238E27FC236}">
                  <a16:creationId xmlns:a16="http://schemas.microsoft.com/office/drawing/2014/main" id="{78BE255C-18CB-4DA7-A0E7-25A57FCD3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4141" y="1865192"/>
              <a:ext cx="2031326" cy="203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직사각형 19">
              <a:extLst>
                <a:ext uri="{FF2B5EF4-FFF2-40B4-BE49-F238E27FC236}">
                  <a16:creationId xmlns:a16="http://schemas.microsoft.com/office/drawing/2014/main" id="{4FC77D20-5BE3-4232-8433-B17DC8332B9A}"/>
                </a:ext>
              </a:extLst>
            </p:cNvPr>
            <p:cNvSpPr/>
            <p:nvPr/>
          </p:nvSpPr>
          <p:spPr>
            <a:xfrm>
              <a:off x="8736102" y="6236902"/>
              <a:ext cx="873889" cy="15870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dirty="0">
                  <a:solidFill>
                    <a:schemeClr val="bg1"/>
                  </a:solidFill>
                  <a:latin typeface="Arial" panose="020B0604020202020204" pitchFamily="34" charset="0"/>
                  <a:cs typeface="Arial" panose="020B0604020202020204" pitchFamily="34" charset="0"/>
                </a:rPr>
                <a:t>Low Threshold</a:t>
              </a:r>
            </a:p>
          </p:txBody>
        </p:sp>
        <p:sp>
          <p:nvSpPr>
            <p:cNvPr id="21" name="직사각형 20">
              <a:extLst>
                <a:ext uri="{FF2B5EF4-FFF2-40B4-BE49-F238E27FC236}">
                  <a16:creationId xmlns:a16="http://schemas.microsoft.com/office/drawing/2014/main" id="{7AFA38DD-CD41-4B88-8E56-1294A875018E}"/>
                </a:ext>
              </a:extLst>
            </p:cNvPr>
            <p:cNvSpPr/>
            <p:nvPr/>
          </p:nvSpPr>
          <p:spPr>
            <a:xfrm>
              <a:off x="8736101" y="3938999"/>
              <a:ext cx="873889" cy="15870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dirty="0">
                  <a:solidFill>
                    <a:schemeClr val="bg1"/>
                  </a:solidFill>
                  <a:latin typeface="Arial" panose="020B0604020202020204" pitchFamily="34" charset="0"/>
                  <a:cs typeface="Arial" panose="020B0604020202020204" pitchFamily="34" charset="0"/>
                </a:rPr>
                <a:t>High Threshold</a:t>
              </a:r>
            </a:p>
          </p:txBody>
        </p:sp>
      </p:grpSp>
      <p:pic>
        <p:nvPicPr>
          <p:cNvPr id="18" name="그림 17">
            <a:extLst>
              <a:ext uri="{FF2B5EF4-FFF2-40B4-BE49-F238E27FC236}">
                <a16:creationId xmlns:a16="http://schemas.microsoft.com/office/drawing/2014/main" id="{3D5467CE-B544-4876-9EFC-972475D4508F}"/>
              </a:ext>
            </a:extLst>
          </p:cNvPr>
          <p:cNvPicPr>
            <a:picLocks noChangeAspect="1"/>
          </p:cNvPicPr>
          <p:nvPr/>
        </p:nvPicPr>
        <p:blipFill>
          <a:blip r:embed="rId6"/>
          <a:stretch>
            <a:fillRect/>
          </a:stretch>
        </p:blipFill>
        <p:spPr>
          <a:xfrm>
            <a:off x="810622" y="2214255"/>
            <a:ext cx="826290" cy="260542"/>
          </a:xfrm>
          <a:prstGeom prst="rect">
            <a:avLst/>
          </a:prstGeom>
        </p:spPr>
      </p:pic>
      <p:pic>
        <p:nvPicPr>
          <p:cNvPr id="31" name="그림 30">
            <a:extLst>
              <a:ext uri="{FF2B5EF4-FFF2-40B4-BE49-F238E27FC236}">
                <a16:creationId xmlns:a16="http://schemas.microsoft.com/office/drawing/2014/main" id="{FE6F6263-A585-4C89-BF7D-72D24DE43A67}"/>
              </a:ext>
            </a:extLst>
          </p:cNvPr>
          <p:cNvPicPr>
            <a:picLocks noChangeAspect="1"/>
          </p:cNvPicPr>
          <p:nvPr/>
        </p:nvPicPr>
        <p:blipFill rotWithShape="1">
          <a:blip r:embed="rId6"/>
          <a:srcRect t="-1" r="50531" b="432"/>
          <a:stretch/>
        </p:blipFill>
        <p:spPr>
          <a:xfrm>
            <a:off x="7079382" y="2497411"/>
            <a:ext cx="408757" cy="259418"/>
          </a:xfrm>
          <a:prstGeom prst="rect">
            <a:avLst/>
          </a:prstGeom>
        </p:spPr>
      </p:pic>
      <p:pic>
        <p:nvPicPr>
          <p:cNvPr id="28" name="그림 27">
            <a:extLst>
              <a:ext uri="{FF2B5EF4-FFF2-40B4-BE49-F238E27FC236}">
                <a16:creationId xmlns:a16="http://schemas.microsoft.com/office/drawing/2014/main" id="{702AF101-7061-44C5-A731-9F4481996A4A}"/>
              </a:ext>
            </a:extLst>
          </p:cNvPr>
          <p:cNvPicPr>
            <a:picLocks noChangeAspect="1"/>
          </p:cNvPicPr>
          <p:nvPr/>
        </p:nvPicPr>
        <p:blipFill>
          <a:blip r:embed="rId7"/>
          <a:stretch>
            <a:fillRect/>
          </a:stretch>
        </p:blipFill>
        <p:spPr>
          <a:xfrm>
            <a:off x="4278357" y="2214255"/>
            <a:ext cx="808147" cy="231903"/>
          </a:xfrm>
          <a:prstGeom prst="rect">
            <a:avLst/>
          </a:prstGeom>
        </p:spPr>
      </p:pic>
      <p:pic>
        <p:nvPicPr>
          <p:cNvPr id="35" name="그림 34">
            <a:extLst>
              <a:ext uri="{FF2B5EF4-FFF2-40B4-BE49-F238E27FC236}">
                <a16:creationId xmlns:a16="http://schemas.microsoft.com/office/drawing/2014/main" id="{01FF3FBD-2314-4121-8188-35B6217302C3}"/>
              </a:ext>
            </a:extLst>
          </p:cNvPr>
          <p:cNvPicPr>
            <a:picLocks noChangeAspect="1"/>
          </p:cNvPicPr>
          <p:nvPr/>
        </p:nvPicPr>
        <p:blipFill rotWithShape="1">
          <a:blip r:embed="rId7"/>
          <a:srcRect r="49333"/>
          <a:stretch/>
        </p:blipFill>
        <p:spPr>
          <a:xfrm>
            <a:off x="741250" y="3034240"/>
            <a:ext cx="441238" cy="249896"/>
          </a:xfrm>
          <a:prstGeom prst="rect">
            <a:avLst/>
          </a:prstGeom>
        </p:spPr>
      </p:pic>
      <p:pic>
        <p:nvPicPr>
          <p:cNvPr id="33" name="그림 32">
            <a:extLst>
              <a:ext uri="{FF2B5EF4-FFF2-40B4-BE49-F238E27FC236}">
                <a16:creationId xmlns:a16="http://schemas.microsoft.com/office/drawing/2014/main" id="{C35F7141-B216-4A20-AB3F-75B435DA4665}"/>
              </a:ext>
            </a:extLst>
          </p:cNvPr>
          <p:cNvPicPr>
            <a:picLocks noChangeAspect="1"/>
          </p:cNvPicPr>
          <p:nvPr/>
        </p:nvPicPr>
        <p:blipFill rotWithShape="1">
          <a:blip r:embed="rId8"/>
          <a:srcRect l="8296" t="9032"/>
          <a:stretch/>
        </p:blipFill>
        <p:spPr>
          <a:xfrm>
            <a:off x="2518136" y="1950236"/>
            <a:ext cx="787080" cy="231903"/>
          </a:xfrm>
          <a:prstGeom prst="rect">
            <a:avLst/>
          </a:prstGeom>
        </p:spPr>
      </p:pic>
      <p:pic>
        <p:nvPicPr>
          <p:cNvPr id="38" name="그림 37">
            <a:extLst>
              <a:ext uri="{FF2B5EF4-FFF2-40B4-BE49-F238E27FC236}">
                <a16:creationId xmlns:a16="http://schemas.microsoft.com/office/drawing/2014/main" id="{0C464D8B-1D8B-453A-915B-3235A63AE6E0}"/>
              </a:ext>
            </a:extLst>
          </p:cNvPr>
          <p:cNvPicPr>
            <a:picLocks noChangeAspect="1"/>
          </p:cNvPicPr>
          <p:nvPr/>
        </p:nvPicPr>
        <p:blipFill rotWithShape="1">
          <a:blip r:embed="rId8"/>
          <a:srcRect l="8295" t="9033" r="47201"/>
          <a:stretch/>
        </p:blipFill>
        <p:spPr>
          <a:xfrm>
            <a:off x="1637819" y="3043237"/>
            <a:ext cx="381963" cy="231903"/>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P3.3-839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그림 9">
            <a:extLst>
              <a:ext uri="{FF2B5EF4-FFF2-40B4-BE49-F238E27FC236}">
                <a16:creationId xmlns:a16="http://schemas.microsoft.com/office/drawing/2014/main" id="{94FF0FC6-451E-4FAE-A61E-70D7B413CAE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38333" b="4255"/>
          <a:stretch/>
        </p:blipFill>
        <p:spPr>
          <a:xfrm>
            <a:off x="9937223" y="181859"/>
            <a:ext cx="2050616" cy="636763"/>
          </a:xfrm>
          <a:prstGeom prst="rect">
            <a:avLst/>
          </a:prstGeom>
        </p:spPr>
      </p:pic>
      <p:sp>
        <p:nvSpPr>
          <p:cNvPr id="11" name="Title 1">
            <a:extLst>
              <a:ext uri="{FF2B5EF4-FFF2-40B4-BE49-F238E27FC236}">
                <a16:creationId xmlns:a16="http://schemas.microsoft.com/office/drawing/2014/main" id="{F78917CB-1FFC-47F2-96B9-4C95F6E31354}"/>
              </a:ext>
            </a:extLst>
          </p:cNvPr>
          <p:cNvSpPr txBox="1">
            <a:spLocks/>
          </p:cNvSpPr>
          <p:nvPr/>
        </p:nvSpPr>
        <p:spPr>
          <a:xfrm>
            <a:off x="2173959" y="543916"/>
            <a:ext cx="8021508" cy="40870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Considerations for the Thermal Imagery Analysis</a:t>
            </a:r>
            <a:endParaRPr lang="en-AT" sz="4800" dirty="0">
              <a:solidFill>
                <a:schemeClr val="bg1"/>
              </a:solidFill>
              <a:latin typeface="Arial" panose="020B0604020202020204" pitchFamily="34" charset="0"/>
              <a:cs typeface="Arial" panose="020B0604020202020204" pitchFamily="34" charset="0"/>
            </a:endParaRPr>
          </a:p>
        </p:txBody>
      </p:sp>
      <p:grpSp>
        <p:nvGrpSpPr>
          <p:cNvPr id="4" name="그룹 3">
            <a:extLst>
              <a:ext uri="{FF2B5EF4-FFF2-40B4-BE49-F238E27FC236}">
                <a16:creationId xmlns:a16="http://schemas.microsoft.com/office/drawing/2014/main" id="{66F5236D-3C03-42DB-A1F1-2C80136E42CE}"/>
              </a:ext>
            </a:extLst>
          </p:cNvPr>
          <p:cNvGrpSpPr/>
          <p:nvPr/>
        </p:nvGrpSpPr>
        <p:grpSpPr>
          <a:xfrm>
            <a:off x="7061476" y="1668481"/>
            <a:ext cx="3773126" cy="4833884"/>
            <a:chOff x="18487145" y="19140021"/>
            <a:chExt cx="11052525" cy="14159777"/>
          </a:xfrm>
        </p:grpSpPr>
        <p:pic>
          <p:nvPicPr>
            <p:cNvPr id="17" name="Picture 7">
              <a:extLst>
                <a:ext uri="{FF2B5EF4-FFF2-40B4-BE49-F238E27FC236}">
                  <a16:creationId xmlns:a16="http://schemas.microsoft.com/office/drawing/2014/main" id="{5A6202FE-95FB-46BB-AF2B-A9590EA4A6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06501" y="19140021"/>
              <a:ext cx="10467048" cy="58877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a:extLst>
                <a:ext uri="{FF2B5EF4-FFF2-40B4-BE49-F238E27FC236}">
                  <a16:creationId xmlns:a16="http://schemas.microsoft.com/office/drawing/2014/main" id="{11E1EE48-A1E8-45DB-80FE-4A6855001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7145" y="25378090"/>
              <a:ext cx="10460511" cy="588632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C74F022-BE2E-491E-B59A-B6159250B275}"/>
                </a:ext>
              </a:extLst>
            </p:cNvPr>
            <p:cNvSpPr txBox="1"/>
            <p:nvPr/>
          </p:nvSpPr>
          <p:spPr>
            <a:xfrm>
              <a:off x="18506501" y="31335525"/>
              <a:ext cx="11033169" cy="1964273"/>
            </a:xfrm>
            <a:prstGeom prst="rect">
              <a:avLst/>
            </a:prstGeom>
            <a:noFill/>
          </p:spPr>
          <p:txBody>
            <a:bodyPr wrap="square">
              <a:spAutoFit/>
            </a:bodyPr>
            <a:lstStyle/>
            <a:p>
              <a:r>
                <a:rPr kumimoji="1" lang="en-US" altLang="ko-KR" sz="1200" dirty="0">
                  <a:latin typeface="Tahoma" panose="020B0604030504040204" pitchFamily="34" charset="0"/>
                  <a:ea typeface="HY견고딕" panose="02030600000101010101" pitchFamily="18" charset="-127"/>
                  <a:cs typeface="Arial" panose="020B0604020202020204" pitchFamily="34" charset="0"/>
                </a:rPr>
                <a:t>(a) an electro-optical image and (b) a thermal infrared image transparently overlapped with (a) (excerpt from CSIS Beyond Parallel)</a:t>
              </a:r>
              <a:endParaRPr kumimoji="1" lang="ko-KR" altLang="en-US" sz="1200" dirty="0">
                <a:latin typeface="Tahoma" panose="020B0604030504040204" pitchFamily="34" charset="0"/>
                <a:ea typeface="HY견고딕" panose="02030600000101010101" pitchFamily="18" charset="-127"/>
                <a:cs typeface="Arial" panose="020B0604020202020204" pitchFamily="34" charset="0"/>
              </a:endParaRPr>
            </a:p>
          </p:txBody>
        </p:sp>
        <p:sp>
          <p:nvSpPr>
            <p:cNvPr id="20" name="TextBox 19">
              <a:extLst>
                <a:ext uri="{FF2B5EF4-FFF2-40B4-BE49-F238E27FC236}">
                  <a16:creationId xmlns:a16="http://schemas.microsoft.com/office/drawing/2014/main" id="{62D12584-D3C1-4193-9D12-5EB09A269B49}"/>
                </a:ext>
              </a:extLst>
            </p:cNvPr>
            <p:cNvSpPr txBox="1"/>
            <p:nvPr/>
          </p:nvSpPr>
          <p:spPr>
            <a:xfrm>
              <a:off x="18812917" y="25849218"/>
              <a:ext cx="1301944" cy="795062"/>
            </a:xfrm>
            <a:prstGeom prst="rect">
              <a:avLst/>
            </a:prstGeom>
            <a:noFill/>
          </p:spPr>
          <p:txBody>
            <a:bodyPr wrap="square">
              <a:spAutoFit/>
            </a:bodyPr>
            <a:lstStyle/>
            <a:p>
              <a:r>
                <a:rPr kumimoji="1" lang="en-US" altLang="ko-KR" sz="1100" dirty="0">
                  <a:solidFill>
                    <a:schemeClr val="bg1"/>
                  </a:solidFill>
                  <a:latin typeface="Tahoma" panose="020B0604030504040204" pitchFamily="34" charset="0"/>
                  <a:ea typeface="HY견고딕" panose="02030600000101010101" pitchFamily="18" charset="-127"/>
                  <a:cs typeface="Arial" panose="020B0604020202020204" pitchFamily="34" charset="0"/>
                </a:rPr>
                <a:t>(b) </a:t>
              </a:r>
              <a:endParaRPr lang="ko-KR" altLang="en-US" sz="1100" dirty="0">
                <a:solidFill>
                  <a:schemeClr val="bg1"/>
                </a:solidFill>
              </a:endParaRPr>
            </a:p>
          </p:txBody>
        </p:sp>
        <p:sp>
          <p:nvSpPr>
            <p:cNvPr id="21" name="TextBox 20">
              <a:extLst>
                <a:ext uri="{FF2B5EF4-FFF2-40B4-BE49-F238E27FC236}">
                  <a16:creationId xmlns:a16="http://schemas.microsoft.com/office/drawing/2014/main" id="{0706D69B-3438-4802-9411-DABC53E404CF}"/>
                </a:ext>
              </a:extLst>
            </p:cNvPr>
            <p:cNvSpPr txBox="1"/>
            <p:nvPr/>
          </p:nvSpPr>
          <p:spPr>
            <a:xfrm>
              <a:off x="18812917" y="24249040"/>
              <a:ext cx="1301944" cy="795062"/>
            </a:xfrm>
            <a:prstGeom prst="rect">
              <a:avLst/>
            </a:prstGeom>
            <a:noFill/>
          </p:spPr>
          <p:txBody>
            <a:bodyPr wrap="square">
              <a:spAutoFit/>
            </a:bodyPr>
            <a:lstStyle/>
            <a:p>
              <a:r>
                <a:rPr kumimoji="1" lang="en-US" altLang="ko-KR" sz="1100" dirty="0">
                  <a:solidFill>
                    <a:schemeClr val="bg1"/>
                  </a:solidFill>
                  <a:latin typeface="Tahoma" panose="020B0604030504040204" pitchFamily="34" charset="0"/>
                  <a:ea typeface="HY견고딕" panose="02030600000101010101" pitchFamily="18" charset="-127"/>
                  <a:cs typeface="Arial" panose="020B0604020202020204" pitchFamily="34" charset="0"/>
                </a:rPr>
                <a:t>(a) </a:t>
              </a:r>
              <a:endParaRPr lang="ko-KR" altLang="en-US" sz="1100" dirty="0">
                <a:solidFill>
                  <a:schemeClr val="bg1"/>
                </a:solidFill>
              </a:endParaRPr>
            </a:p>
          </p:txBody>
        </p:sp>
      </p:grpSp>
      <p:sp>
        <p:nvSpPr>
          <p:cNvPr id="26" name="TextBox 25">
            <a:extLst>
              <a:ext uri="{FF2B5EF4-FFF2-40B4-BE49-F238E27FC236}">
                <a16:creationId xmlns:a16="http://schemas.microsoft.com/office/drawing/2014/main" id="{F2F0DBBF-FFA4-4EA0-9956-E22D13A8F7EB}"/>
              </a:ext>
            </a:extLst>
          </p:cNvPr>
          <p:cNvSpPr txBox="1"/>
          <p:nvPr/>
        </p:nvSpPr>
        <p:spPr>
          <a:xfrm>
            <a:off x="44852" y="1190225"/>
            <a:ext cx="5733648" cy="369332"/>
          </a:xfrm>
          <a:prstGeom prst="rect">
            <a:avLst/>
          </a:prstGeom>
          <a:noFill/>
        </p:spPr>
        <p:txBody>
          <a:bodyPr wrap="square">
            <a:spAutoFit/>
          </a:bodyPr>
          <a:lstStyle/>
          <a:p>
            <a:pPr>
              <a:spcBef>
                <a:spcPct val="0"/>
              </a:spcBef>
              <a:buFont typeface="Wingdings" panose="05000000000000000000" pitchFamily="2" charset="2"/>
              <a:buChar char="v"/>
              <a:defRPr/>
            </a:pPr>
            <a:r>
              <a:rPr lang="en-US" altLang="ko-KR" b="1" dirty="0">
                <a:solidFill>
                  <a:srgbClr val="10253F"/>
                </a:solidFill>
                <a:latin typeface="Tahoma" panose="020B0604030504040204" pitchFamily="34" charset="0"/>
                <a:cs typeface="Tahoma" panose="020B0604030504040204" pitchFamily="34" charset="0"/>
              </a:rPr>
              <a:t> Reference Temperature Data Required</a:t>
            </a:r>
            <a:endParaRPr lang="en-GB" altLang="ko-KR" b="1" dirty="0">
              <a:solidFill>
                <a:srgbClr val="10253F"/>
              </a:solidFill>
              <a:latin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id="{9B48353D-5F1C-43B8-996F-2D58B49FE24D}"/>
              </a:ext>
            </a:extLst>
          </p:cNvPr>
          <p:cNvSpPr txBox="1"/>
          <p:nvPr/>
        </p:nvSpPr>
        <p:spPr>
          <a:xfrm>
            <a:off x="98177" y="3373879"/>
            <a:ext cx="6734268" cy="3493264"/>
          </a:xfrm>
          <a:prstGeom prst="rect">
            <a:avLst/>
          </a:prstGeom>
          <a:noFill/>
        </p:spPr>
        <p:txBody>
          <a:bodyPr wrap="square">
            <a:spAutoFit/>
          </a:bodyPr>
          <a:lstStyle/>
          <a:p>
            <a:pPr marL="285750" indent="-285750" algn="just">
              <a:buFont typeface="Arial" panose="020B0604020202020204" pitchFamily="34" charset="0"/>
              <a:buChar char="•"/>
            </a:pPr>
            <a:r>
              <a:rPr lang="en-US" altLang="ko-KR" sz="1700" dirty="0">
                <a:solidFill>
                  <a:srgbClr val="10253F"/>
                </a:solidFill>
                <a:latin typeface="Tahoma" panose="020B0604030504040204" pitchFamily="34" charset="0"/>
                <a:ea typeface="Tahoma" panose="020B0604030504040204" pitchFamily="34" charset="0"/>
                <a:cs typeface="Tahoma" panose="020B0604030504040204" pitchFamily="34" charset="0"/>
              </a:rPr>
              <a:t>For countering proliferation, for facilities in restricted access areas, all-source analysis (or all-source intelligence) is being carried out which is to utilize all available information to identify unknown phenomena and activities. </a:t>
            </a:r>
          </a:p>
          <a:p>
            <a:pPr marL="285750" indent="-285750" algn="just">
              <a:buFont typeface="Arial" panose="020B0604020202020204" pitchFamily="34" charset="0"/>
              <a:buChar char="•"/>
            </a:pPr>
            <a:r>
              <a:rPr lang="en-US" altLang="ko-KR" sz="1700" dirty="0">
                <a:solidFill>
                  <a:srgbClr val="10253F"/>
                </a:solidFill>
                <a:latin typeface="Tahoma" panose="020B0604030504040204" pitchFamily="34" charset="0"/>
                <a:ea typeface="Tahoma" panose="020B0604030504040204" pitchFamily="34" charset="0"/>
                <a:cs typeface="Tahoma" panose="020B0604030504040204" pitchFamily="34" charset="0"/>
              </a:rPr>
              <a:t>Thermal infrared (TIR) satellite imagery provides a useful indicator for identifying potential nuclear activities due to containing temperature information, even though the spatial resolution is lower than electro-optical imagery.</a:t>
            </a:r>
            <a:endParaRPr lang="en-US" altLang="ko-KR" sz="1700" dirty="0">
              <a:solidFill>
                <a:srgbClr val="10253F"/>
              </a:solidFill>
              <a:latin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altLang="ko-KR" sz="1700" dirty="0">
                <a:solidFill>
                  <a:srgbClr val="10253F"/>
                </a:solidFill>
                <a:latin typeface="Tahoma" panose="020B0604030504040204" pitchFamily="34" charset="0"/>
                <a:cs typeface="Tahoma" panose="020B0604030504040204" pitchFamily="34" charset="0"/>
              </a:rPr>
              <a:t>The TIR imagery analyses sometimes refer to figures </a:t>
            </a:r>
            <a:r>
              <a:rPr lang="en-US" altLang="ko-KR" sz="1700" u="sng" dirty="0">
                <a:solidFill>
                  <a:srgbClr val="10253F"/>
                </a:solidFill>
                <a:latin typeface="Tahoma" panose="020B0604030504040204" pitchFamily="34" charset="0"/>
                <a:cs typeface="Tahoma" panose="020B0604030504040204" pitchFamily="34" charset="0"/>
              </a:rPr>
              <a:t>qualitatively showing higher temperatures than surroundings without reasonable guidelines on whether the nuclear-related facility is operational</a:t>
            </a:r>
            <a:r>
              <a:rPr lang="en-US" altLang="ko-KR" sz="1700" dirty="0">
                <a:solidFill>
                  <a:srgbClr val="10253F"/>
                </a:solidFill>
                <a:latin typeface="Tahoma" panose="020B0604030504040204" pitchFamily="34" charset="0"/>
                <a:cs typeface="Tahoma" panose="020B0604030504040204" pitchFamily="34" charset="0"/>
              </a:rPr>
              <a:t>. They are occasionally cited in the major news media, implying that there is potential nuclear proliferation.</a:t>
            </a:r>
            <a:endParaRPr lang="en-GB" altLang="ko-KR" sz="1700" dirty="0">
              <a:solidFill>
                <a:srgbClr val="10253F"/>
              </a:solidFill>
              <a:latin typeface="Tahoma" panose="020B0604030504040204" pitchFamily="34" charset="0"/>
              <a:cs typeface="Tahoma" panose="020B0604030504040204" pitchFamily="34" charset="0"/>
            </a:endParaRPr>
          </a:p>
        </p:txBody>
      </p:sp>
      <p:pic>
        <p:nvPicPr>
          <p:cNvPr id="29" name="Picture 2" descr="Electromagnetic Spectrum Illustrating SWIR Wavelength Range">
            <a:extLst>
              <a:ext uri="{FF2B5EF4-FFF2-40B4-BE49-F238E27FC236}">
                <a16:creationId xmlns:a16="http://schemas.microsoft.com/office/drawing/2014/main" id="{D952C7A0-740E-49CE-987E-6B1080CE0D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498" y="1559557"/>
            <a:ext cx="5325502" cy="176506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D75973A-AC18-47E1-8156-84A4E23B27A9}"/>
              </a:ext>
            </a:extLst>
          </p:cNvPr>
          <p:cNvSpPr txBox="1"/>
          <p:nvPr/>
        </p:nvSpPr>
        <p:spPr>
          <a:xfrm>
            <a:off x="4712229" y="3063014"/>
            <a:ext cx="2238036" cy="261610"/>
          </a:xfrm>
          <a:prstGeom prst="rect">
            <a:avLst/>
          </a:prstGeom>
          <a:noFill/>
        </p:spPr>
        <p:txBody>
          <a:bodyPr wrap="square">
            <a:spAutoFit/>
          </a:bodyPr>
          <a:lstStyle/>
          <a:p>
            <a:r>
              <a:rPr kumimoji="1" lang="en-US" altLang="ko-KR" sz="1100" dirty="0">
                <a:solidFill>
                  <a:schemeClr val="bg1">
                    <a:lumMod val="65000"/>
                  </a:schemeClr>
                </a:solidFill>
                <a:latin typeface="Tahoma" panose="020B0604030504040204" pitchFamily="34" charset="0"/>
                <a:ea typeface="HY견고딕" panose="02030600000101010101" pitchFamily="18" charset="-127"/>
                <a:cs typeface="Arial" panose="020B0604020202020204" pitchFamily="34" charset="0"/>
              </a:rPr>
              <a:t>Source: </a:t>
            </a:r>
            <a:r>
              <a:rPr kumimoji="1" lang="ko-KR" altLang="en-US" sz="1100" dirty="0">
                <a:solidFill>
                  <a:schemeClr val="bg1">
                    <a:lumMod val="65000"/>
                  </a:schemeClr>
                </a:solidFill>
                <a:latin typeface="Tahoma" panose="020B0604030504040204" pitchFamily="34" charset="0"/>
                <a:ea typeface="HY견고딕" panose="02030600000101010101" pitchFamily="18" charset="-127"/>
                <a:cs typeface="Arial" panose="020B0604020202020204" pitchFamily="34" charset="0"/>
              </a:rPr>
              <a:t>www.edmundoptics.com</a:t>
            </a:r>
          </a:p>
        </p:txBody>
      </p:sp>
    </p:spTree>
    <p:extLst>
      <p:ext uri="{BB962C8B-B14F-4D97-AF65-F5344CB8AC3E}">
        <p14:creationId xmlns:p14="http://schemas.microsoft.com/office/powerpoint/2010/main" val="159844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274785" y="405933"/>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ko-KR" sz="1800" dirty="0">
                <a:solidFill>
                  <a:schemeClr val="bg1"/>
                </a:solidFill>
                <a:latin typeface="Arial" panose="020B0604020202020204" pitchFamily="34" charset="0"/>
                <a:cs typeface="Arial" panose="020B0604020202020204" pitchFamily="34" charset="0"/>
              </a:rPr>
              <a:t>Conclusions</a:t>
            </a:r>
            <a:endParaRPr lang="en-AT" altLang="ko-KR"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P3.3-839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5C4875-D77F-4C3B-8D1D-F4E9CD8D2BAB}"/>
              </a:ext>
            </a:extLst>
          </p:cNvPr>
          <p:cNvSpPr txBox="1"/>
          <p:nvPr/>
        </p:nvSpPr>
        <p:spPr>
          <a:xfrm>
            <a:off x="237600" y="1493738"/>
            <a:ext cx="9848721" cy="4801314"/>
          </a:xfrm>
          <a:prstGeom prst="rect">
            <a:avLst/>
          </a:prstGeom>
          <a:noFill/>
        </p:spPr>
        <p:txBody>
          <a:bodyPr wrap="square">
            <a:spAutoFit/>
          </a:bodyPr>
          <a:lstStyle/>
          <a:p>
            <a:pPr marL="285750" indent="-285750" algn="just">
              <a:buFont typeface="Arial" panose="020B0604020202020204" pitchFamily="34" charset="0"/>
              <a:buChar char="•"/>
            </a:pPr>
            <a:r>
              <a:rPr lang="en-US" altLang="ko-KR" dirty="0">
                <a:solidFill>
                  <a:srgbClr val="10253F"/>
                </a:solidFill>
                <a:latin typeface="Tahoma" panose="020B0604030504040204" pitchFamily="34" charset="0"/>
                <a:cs typeface="Tahoma" panose="020B0604030504040204" pitchFamily="34" charset="0"/>
              </a:rPr>
              <a:t>The integrated change detection algorithm, which currently available technology on computer vision was investigated, restrictively reduces the burden of analysis work with implications</a:t>
            </a:r>
          </a:p>
          <a:p>
            <a:pPr marL="742950" lvl="1" indent="-285750" algn="just">
              <a:buFont typeface="Wingdings" panose="05000000000000000000" pitchFamily="2" charset="2"/>
              <a:buChar char="ü"/>
            </a:pPr>
            <a:r>
              <a:rPr lang="en-US" altLang="ko-KR" dirty="0">
                <a:solidFill>
                  <a:srgbClr val="10253F"/>
                </a:solidFill>
                <a:latin typeface="Tahoma" panose="020B0604030504040204" pitchFamily="34" charset="0"/>
                <a:cs typeface="Tahoma" panose="020B0604030504040204" pitchFamily="34" charset="0"/>
              </a:rPr>
              <a:t>Algorithm-based change detection inevitably provides both correct ones (true positive) and redundancy (false positive) due to the off-nadir angle</a:t>
            </a:r>
          </a:p>
          <a:p>
            <a:pPr marL="742950" lvl="1" indent="-285750" algn="just">
              <a:buFont typeface="Wingdings" panose="05000000000000000000" pitchFamily="2" charset="2"/>
              <a:buChar char="ü"/>
            </a:pPr>
            <a:r>
              <a:rPr lang="en-US" altLang="ko-KR" dirty="0">
                <a:solidFill>
                  <a:srgbClr val="10253F"/>
                </a:solidFill>
                <a:latin typeface="Tahoma" panose="020B0604030504040204" pitchFamily="34" charset="0"/>
                <a:cs typeface="Tahoma" panose="020B0604030504040204" pitchFamily="34" charset="0"/>
              </a:rPr>
              <a:t>Thus, human interpretation is an essential process for concluding true changes</a:t>
            </a:r>
          </a:p>
          <a:p>
            <a:pPr marL="285750" indent="-285750" algn="just">
              <a:buFont typeface="Arial" panose="020B0604020202020204" pitchFamily="34" charset="0"/>
              <a:buChar char="•"/>
            </a:pPr>
            <a:r>
              <a:rPr lang="en-US" altLang="ko-KR" dirty="0">
                <a:solidFill>
                  <a:srgbClr val="10253F"/>
                </a:solidFill>
                <a:latin typeface="Tahoma" panose="020B0604030504040204" pitchFamily="34" charset="0"/>
                <a:cs typeface="Tahoma" panose="020B0604030504040204" pitchFamily="34" charset="0"/>
              </a:rPr>
              <a:t>Temperature information on nuclear-related facilities needs to be organized as the reference database</a:t>
            </a:r>
          </a:p>
          <a:p>
            <a:pPr marL="736600" indent="-285750" algn="just">
              <a:buFont typeface="Wingdings" panose="05000000000000000000" pitchFamily="2" charset="2"/>
              <a:buChar char="ü"/>
              <a:tabLst>
                <a:tab pos="717550" algn="l"/>
              </a:tabLst>
            </a:pPr>
            <a:r>
              <a:rPr lang="en-US" altLang="ko-KR" dirty="0">
                <a:solidFill>
                  <a:srgbClr val="10253F"/>
                </a:solidFill>
                <a:latin typeface="Tahoma" panose="020B0604030504040204" pitchFamily="34" charset="0"/>
                <a:cs typeface="Tahoma" panose="020B0604030504040204" pitchFamily="34" charset="0"/>
              </a:rPr>
              <a:t>In terms of the heat sources, internal to external structures, and materials of the nuclear fuel cycle facilities, reference information (e.g., graphs or lookup tables of external temperature) shall be established by the heat transfer analyses</a:t>
            </a:r>
          </a:p>
          <a:p>
            <a:pPr marL="736600" indent="-285750" algn="just">
              <a:buFont typeface="Wingdings" panose="05000000000000000000" pitchFamily="2" charset="2"/>
              <a:buChar char="ü"/>
              <a:tabLst>
                <a:tab pos="717550" algn="l"/>
              </a:tabLst>
            </a:pPr>
            <a:r>
              <a:rPr lang="en-US" altLang="ko-KR" dirty="0">
                <a:solidFill>
                  <a:srgbClr val="10253F"/>
                </a:solidFill>
                <a:latin typeface="Tahoma" panose="020B0604030504040204" pitchFamily="34" charset="0"/>
                <a:cs typeface="Tahoma" panose="020B0604030504040204" pitchFamily="34" charset="0"/>
              </a:rPr>
              <a:t>Since design information for restricted access facilities may not be obtainable, heat source, structure and material information need to be obtained by all-source analysis, determining a range of upper and lower bounds of the temperatures, which can provide a technical baseline.</a:t>
            </a:r>
          </a:p>
          <a:p>
            <a:pPr marL="285750" indent="-285750" algn="just">
              <a:buFont typeface="Arial" panose="020B0604020202020204" pitchFamily="34" charset="0"/>
              <a:buChar char="•"/>
            </a:pPr>
            <a:r>
              <a:rPr lang="en-US" altLang="ko-KR" dirty="0">
                <a:solidFill>
                  <a:srgbClr val="10253F"/>
                </a:solidFill>
                <a:latin typeface="Tahoma" panose="020B0604030504040204" pitchFamily="34" charset="0"/>
                <a:cs typeface="Tahoma" panose="020B0604030504040204" pitchFamily="34" charset="0"/>
              </a:rPr>
              <a:t>To sum up, due to the lack of available images and analysts, a global initiative for jointly interpreting potential nuclear activities is required for countering proliferation activities</a:t>
            </a:r>
          </a:p>
        </p:txBody>
      </p:sp>
      <p:pic>
        <p:nvPicPr>
          <p:cNvPr id="10" name="그림 9">
            <a:extLst>
              <a:ext uri="{FF2B5EF4-FFF2-40B4-BE49-F238E27FC236}">
                <a16:creationId xmlns:a16="http://schemas.microsoft.com/office/drawing/2014/main" id="{FD070AFC-5DA7-4C89-84EF-09FE8F8FD03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38333" b="4255"/>
          <a:stretch/>
        </p:blipFill>
        <p:spPr>
          <a:xfrm>
            <a:off x="9937223" y="181859"/>
            <a:ext cx="2050616" cy="636763"/>
          </a:xfrm>
          <a:prstGeom prst="rect">
            <a:avLst/>
          </a:prstGeom>
        </p:spPr>
      </p:pic>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4712</TotalTime>
  <Words>1231</Words>
  <Application>Microsoft Office PowerPoint</Application>
  <PresentationFormat>와이드스크린</PresentationFormat>
  <Paragraphs>119</Paragraphs>
  <Slides>7</Slides>
  <Notes>0</Notes>
  <HiddenSlides>0</HiddenSlides>
  <MMClips>0</MMClips>
  <ScaleCrop>false</ScaleCrop>
  <HeadingPairs>
    <vt:vector size="6" baseType="variant">
      <vt:variant>
        <vt:lpstr>사용한 글꼴</vt:lpstr>
      </vt:variant>
      <vt:variant>
        <vt:i4>6</vt:i4>
      </vt:variant>
      <vt:variant>
        <vt:lpstr>테마</vt:lpstr>
      </vt:variant>
      <vt:variant>
        <vt:i4>2</vt:i4>
      </vt:variant>
      <vt:variant>
        <vt:lpstr>슬라이드 제목</vt:lpstr>
      </vt:variant>
      <vt:variant>
        <vt:i4>7</vt:i4>
      </vt:variant>
    </vt:vector>
  </HeadingPairs>
  <TitlesOfParts>
    <vt:vector size="15" baseType="lpstr">
      <vt:lpstr>Arial</vt:lpstr>
      <vt:lpstr>Calibri</vt:lpstr>
      <vt:lpstr>Calibri Light</vt:lpstr>
      <vt:lpstr>Tahoma</vt:lpstr>
      <vt:lpstr>Times New Roman</vt:lpstr>
      <vt:lpstr>Wingdings</vt:lpstr>
      <vt:lpstr>Custom Design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JJ</cp:lastModifiedBy>
  <cp:revision>137</cp:revision>
  <dcterms:created xsi:type="dcterms:W3CDTF">2023-04-18T13:25:54Z</dcterms:created>
  <dcterms:modified xsi:type="dcterms:W3CDTF">2023-06-11T10:48:17Z</dcterms:modified>
</cp:coreProperties>
</file>