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48" r:id="rId2"/>
  </p:sldMasterIdLst>
  <p:notesMasterIdLst>
    <p:notesMasterId r:id="rId11"/>
  </p:notesMasterIdLst>
  <p:sldIdLst>
    <p:sldId id="261" r:id="rId3"/>
    <p:sldId id="256" r:id="rId4"/>
    <p:sldId id="262" r:id="rId5"/>
    <p:sldId id="263" r:id="rId6"/>
    <p:sldId id="264" r:id="rId7"/>
    <p:sldId id="267" r:id="rId8"/>
    <p:sldId id="265" r:id="rId9"/>
    <p:sldId id="266" r:id="rId10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/Cover Slide" id="{3F57730A-5715-AC46-A105-BB04A9144E5D}">
          <p14:sldIdLst>
            <p14:sldId id="261"/>
          </p14:sldIdLst>
        </p14:section>
        <p14:section name="Presentation Template" id="{D3474E28-4AA6-E748-B496-81F08868819A}">
          <p14:sldIdLst>
            <p14:sldId id="256"/>
            <p14:sldId id="262"/>
            <p14:sldId id="263"/>
            <p14:sldId id="264"/>
            <p14:sldId id="267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/>
    <p:restoredTop sz="94694"/>
  </p:normalViewPr>
  <p:slideViewPr>
    <p:cSldViewPr snapToGrid="0">
      <p:cViewPr varScale="1">
        <p:scale>
          <a:sx n="107" d="100"/>
          <a:sy n="107" d="100"/>
        </p:scale>
        <p:origin x="13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63C9E-2095-4086-B1B6-74B06D3DB608}" type="datetimeFigureOut">
              <a:rPr lang="en-GB" smtClean="0"/>
              <a:t>09/06/2023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56335-3B20-45E9-988F-3CC31AF5FC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781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D56335-3B20-45E9-988F-3CC31AF5FC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26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241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3FC91-6701-22B3-F986-D2DE7F993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06/07/2023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7.emf"/><Relationship Id="rId3" Type="http://schemas.openxmlformats.org/officeDocument/2006/relationships/image" Target="../media/image1.jpg"/><Relationship Id="rId7" Type="http://schemas.openxmlformats.org/officeDocument/2006/relationships/slide" Target="../slides/slide4.xml"/><Relationship Id="rId12" Type="http://schemas.openxmlformats.org/officeDocument/2006/relationships/image" Target="../media/image6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slide" Target="../slides/slide7.xml"/><Relationship Id="rId5" Type="http://schemas.openxmlformats.org/officeDocument/2006/relationships/slide" Target="../slides/slide2.xml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slide" Target="../slides/slide5.xml"/><Relationship Id="rId14" Type="http://schemas.openxmlformats.org/officeDocument/2006/relationships/image" Target="../media/image8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9.jpg"/><Relationship Id="rId18" Type="http://schemas.openxmlformats.org/officeDocument/2006/relationships/image" Target="../media/image13.emf"/><Relationship Id="rId26" Type="http://schemas.openxmlformats.org/officeDocument/2006/relationships/image" Target="../media/image17.emf"/><Relationship Id="rId3" Type="http://schemas.openxmlformats.org/officeDocument/2006/relationships/slideLayout" Target="../slideLayouts/slideLayout4.xml"/><Relationship Id="rId21" Type="http://schemas.openxmlformats.org/officeDocument/2006/relationships/slide" Target="../slides/slide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5" Type="http://schemas.openxmlformats.org/officeDocument/2006/relationships/slide" Target="../slides/slide7.xml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2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image" Target="../media/image16.emf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11.emf"/><Relationship Id="rId23" Type="http://schemas.openxmlformats.org/officeDocument/2006/relationships/slide" Target="../slides/slide5.xml"/><Relationship Id="rId10" Type="http://schemas.openxmlformats.org/officeDocument/2006/relationships/slideLayout" Target="../slideLayouts/slideLayout11.xml"/><Relationship Id="rId19" Type="http://schemas.openxmlformats.org/officeDocument/2006/relationships/slide" Target="../slides/slide3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0.emf"/><Relationship Id="rId22" Type="http://schemas.openxmlformats.org/officeDocument/2006/relationships/image" Target="../media/image1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38A48F-A32D-1367-E754-FD1441CC12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865" y="417022"/>
            <a:ext cx="2039389" cy="1019695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:a16="http://schemas.microsoft.com/office/drawing/2014/main" id="{8BC49E13-9373-7E25-7A82-5501F9C45AF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15118" y="1927567"/>
            <a:ext cx="1803400" cy="723900"/>
          </a:xfrm>
          <a:prstGeom prst="rect">
            <a:avLst/>
          </a:prstGeom>
        </p:spPr>
      </p:pic>
      <p:pic>
        <p:nvPicPr>
          <p:cNvPr id="11" name="Picture 10">
            <a:hlinkClick r:id="rId7" action="ppaction://hlinksldjump"/>
            <a:extLst>
              <a:ext uri="{FF2B5EF4-FFF2-40B4-BE49-F238E27FC236}">
                <a16:creationId xmlns:a16="http://schemas.microsoft.com/office/drawing/2014/main" id="{E520BC94-DAA1-3C12-B78D-ACC3EA140CD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19167" y="1927567"/>
            <a:ext cx="1803400" cy="723900"/>
          </a:xfrm>
          <a:prstGeom prst="rect">
            <a:avLst/>
          </a:prstGeom>
        </p:spPr>
      </p:pic>
      <p:pic>
        <p:nvPicPr>
          <p:cNvPr id="12" name="Picture 11">
            <a:hlinkClick r:id="rId9" action="ppaction://hlinksldjump"/>
            <a:extLst>
              <a:ext uri="{FF2B5EF4-FFF2-40B4-BE49-F238E27FC236}">
                <a16:creationId xmlns:a16="http://schemas.microsoft.com/office/drawing/2014/main" id="{D83BF20F-F646-193B-3BC0-898F421E4875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569433" y="1927567"/>
            <a:ext cx="1803400" cy="723900"/>
          </a:xfrm>
          <a:prstGeom prst="rect">
            <a:avLst/>
          </a:prstGeom>
        </p:spPr>
      </p:pic>
      <p:pic>
        <p:nvPicPr>
          <p:cNvPr id="13" name="Picture 12">
            <a:hlinkClick r:id="rId11" action="ppaction://hlinksldjump"/>
            <a:extLst>
              <a:ext uri="{FF2B5EF4-FFF2-40B4-BE49-F238E27FC236}">
                <a16:creationId xmlns:a16="http://schemas.microsoft.com/office/drawing/2014/main" id="{43478213-3BF1-9CA4-8B3A-EC39F4D5610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073482" y="1927567"/>
            <a:ext cx="1803400" cy="723900"/>
          </a:xfrm>
          <a:prstGeom prst="rect">
            <a:avLst/>
          </a:prstGeom>
        </p:spPr>
      </p:pic>
      <p:pic>
        <p:nvPicPr>
          <p:cNvPr id="17" name="Picture 16">
            <a:hlinkClick r:id="rId5" action="ppaction://hlinksldjump"/>
            <a:extLst>
              <a:ext uri="{FF2B5EF4-FFF2-40B4-BE49-F238E27FC236}">
                <a16:creationId xmlns:a16="http://schemas.microsoft.com/office/drawing/2014/main" id="{F7D80D41-50BF-9B4F-A6B8-DAD1E33FA3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379720" y="3624775"/>
            <a:ext cx="1432560" cy="396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F48B4E6-3862-04FB-E59C-372A3FB5203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213182" y="482369"/>
            <a:ext cx="1663700" cy="444500"/>
          </a:xfrm>
          <a:prstGeom prst="rect">
            <a:avLst/>
          </a:prstGeom>
        </p:spPr>
      </p:pic>
      <p:grpSp>
        <p:nvGrpSpPr>
          <p:cNvPr id="20" name="Group 4">
            <a:extLst>
              <a:ext uri="{FF2B5EF4-FFF2-40B4-BE49-F238E27FC236}">
                <a16:creationId xmlns:a16="http://schemas.microsoft.com/office/drawing/2014/main" id="{5CA43021-5A5E-82FA-11C7-118F25FEBB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162550" y="4986338"/>
            <a:ext cx="1866900" cy="1625600"/>
            <a:chOff x="3252" y="3141"/>
            <a:chExt cx="1176" cy="1024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B39CE593-5638-7F5D-D25B-0C76348DBD7A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3252" y="3141"/>
              <a:ext cx="1176" cy="1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40759B8B-E5CE-8FFF-886D-4BBFC6AEF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9" y="4004"/>
              <a:ext cx="902" cy="149"/>
            </a:xfrm>
            <a:custGeom>
              <a:avLst/>
              <a:gdLst>
                <a:gd name="T0" fmla="*/ 83 w 1913"/>
                <a:gd name="T1" fmla="*/ 349 h 349"/>
                <a:gd name="T2" fmla="*/ 83 w 1913"/>
                <a:gd name="T3" fmla="*/ 349 h 349"/>
                <a:gd name="T4" fmla="*/ 0 w 1913"/>
                <a:gd name="T5" fmla="*/ 265 h 349"/>
                <a:gd name="T6" fmla="*/ 0 w 1913"/>
                <a:gd name="T7" fmla="*/ 83 h 349"/>
                <a:gd name="T8" fmla="*/ 83 w 1913"/>
                <a:gd name="T9" fmla="*/ 0 h 349"/>
                <a:gd name="T10" fmla="*/ 1829 w 1913"/>
                <a:gd name="T11" fmla="*/ 0 h 349"/>
                <a:gd name="T12" fmla="*/ 1913 w 1913"/>
                <a:gd name="T13" fmla="*/ 83 h 349"/>
                <a:gd name="T14" fmla="*/ 1913 w 1913"/>
                <a:gd name="T15" fmla="*/ 265 h 349"/>
                <a:gd name="T16" fmla="*/ 1829 w 1913"/>
                <a:gd name="T17" fmla="*/ 349 h 349"/>
                <a:gd name="T18" fmla="*/ 83 w 1913"/>
                <a:gd name="T1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13" h="349">
                  <a:moveTo>
                    <a:pt x="83" y="349"/>
                  </a:moveTo>
                  <a:lnTo>
                    <a:pt x="83" y="349"/>
                  </a:lnTo>
                  <a:cubicBezTo>
                    <a:pt x="37" y="349"/>
                    <a:pt x="0" y="311"/>
                    <a:pt x="0" y="265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829" y="0"/>
                  </a:lnTo>
                  <a:cubicBezTo>
                    <a:pt x="1875" y="0"/>
                    <a:pt x="1913" y="37"/>
                    <a:pt x="1913" y="83"/>
                  </a:cubicBezTo>
                  <a:lnTo>
                    <a:pt x="1913" y="265"/>
                  </a:lnTo>
                  <a:cubicBezTo>
                    <a:pt x="1913" y="311"/>
                    <a:pt x="1875" y="349"/>
                    <a:pt x="1829" y="349"/>
                  </a:cubicBezTo>
                  <a:lnTo>
                    <a:pt x="83" y="34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726D5E0-D392-09DC-E516-0D2BC1F031A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65" y="3987"/>
              <a:ext cx="959" cy="159"/>
            </a:xfrm>
            <a:custGeom>
              <a:avLst/>
              <a:gdLst>
                <a:gd name="T0" fmla="*/ 1849 w 1953"/>
                <a:gd name="T1" fmla="*/ 0 h 388"/>
                <a:gd name="T2" fmla="*/ 1849 w 1953"/>
                <a:gd name="T3" fmla="*/ 0 h 388"/>
                <a:gd name="T4" fmla="*/ 103 w 1953"/>
                <a:gd name="T5" fmla="*/ 0 h 388"/>
                <a:gd name="T6" fmla="*/ 0 w 1953"/>
                <a:gd name="T7" fmla="*/ 103 h 388"/>
                <a:gd name="T8" fmla="*/ 0 w 1953"/>
                <a:gd name="T9" fmla="*/ 285 h 388"/>
                <a:gd name="T10" fmla="*/ 103 w 1953"/>
                <a:gd name="T11" fmla="*/ 388 h 388"/>
                <a:gd name="T12" fmla="*/ 1849 w 1953"/>
                <a:gd name="T13" fmla="*/ 388 h 388"/>
                <a:gd name="T14" fmla="*/ 1953 w 1953"/>
                <a:gd name="T15" fmla="*/ 285 h 388"/>
                <a:gd name="T16" fmla="*/ 1953 w 1953"/>
                <a:gd name="T17" fmla="*/ 103 h 388"/>
                <a:gd name="T18" fmla="*/ 1849 w 1953"/>
                <a:gd name="T19" fmla="*/ 0 h 388"/>
                <a:gd name="T20" fmla="*/ 1849 w 1953"/>
                <a:gd name="T21" fmla="*/ 40 h 388"/>
                <a:gd name="T22" fmla="*/ 1849 w 1953"/>
                <a:gd name="T23" fmla="*/ 40 h 388"/>
                <a:gd name="T24" fmla="*/ 1913 w 1953"/>
                <a:gd name="T25" fmla="*/ 103 h 388"/>
                <a:gd name="T26" fmla="*/ 1913 w 1953"/>
                <a:gd name="T27" fmla="*/ 285 h 388"/>
                <a:gd name="T28" fmla="*/ 1849 w 1953"/>
                <a:gd name="T29" fmla="*/ 348 h 388"/>
                <a:gd name="T30" fmla="*/ 103 w 1953"/>
                <a:gd name="T31" fmla="*/ 348 h 388"/>
                <a:gd name="T32" fmla="*/ 39 w 1953"/>
                <a:gd name="T33" fmla="*/ 285 h 388"/>
                <a:gd name="T34" fmla="*/ 39 w 1953"/>
                <a:gd name="T35" fmla="*/ 103 h 388"/>
                <a:gd name="T36" fmla="*/ 103 w 1953"/>
                <a:gd name="T37" fmla="*/ 40 h 388"/>
                <a:gd name="T38" fmla="*/ 1849 w 1953"/>
                <a:gd name="T39" fmla="*/ 4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53" h="388">
                  <a:moveTo>
                    <a:pt x="1849" y="0"/>
                  </a:moveTo>
                  <a:lnTo>
                    <a:pt x="1849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285"/>
                  </a:lnTo>
                  <a:cubicBezTo>
                    <a:pt x="0" y="342"/>
                    <a:pt x="46" y="388"/>
                    <a:pt x="103" y="388"/>
                  </a:cubicBezTo>
                  <a:lnTo>
                    <a:pt x="1849" y="388"/>
                  </a:lnTo>
                  <a:cubicBezTo>
                    <a:pt x="1906" y="388"/>
                    <a:pt x="1953" y="342"/>
                    <a:pt x="1953" y="285"/>
                  </a:cubicBezTo>
                  <a:lnTo>
                    <a:pt x="1953" y="103"/>
                  </a:lnTo>
                  <a:cubicBezTo>
                    <a:pt x="1953" y="46"/>
                    <a:pt x="1906" y="0"/>
                    <a:pt x="1849" y="0"/>
                  </a:cubicBezTo>
                  <a:close/>
                  <a:moveTo>
                    <a:pt x="1849" y="40"/>
                  </a:moveTo>
                  <a:lnTo>
                    <a:pt x="1849" y="40"/>
                  </a:lnTo>
                  <a:cubicBezTo>
                    <a:pt x="1884" y="40"/>
                    <a:pt x="1913" y="68"/>
                    <a:pt x="1913" y="103"/>
                  </a:cubicBezTo>
                  <a:lnTo>
                    <a:pt x="1913" y="285"/>
                  </a:lnTo>
                  <a:cubicBezTo>
                    <a:pt x="1913" y="320"/>
                    <a:pt x="1884" y="348"/>
                    <a:pt x="1849" y="348"/>
                  </a:cubicBezTo>
                  <a:lnTo>
                    <a:pt x="103" y="348"/>
                  </a:lnTo>
                  <a:cubicBezTo>
                    <a:pt x="68" y="348"/>
                    <a:pt x="39" y="320"/>
                    <a:pt x="39" y="285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849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" name="Group 11">
            <a:extLst>
              <a:ext uri="{FF2B5EF4-FFF2-40B4-BE49-F238E27FC236}">
                <a16:creationId xmlns:a16="http://schemas.microsoft.com/office/drawing/2014/main" id="{3AAFC273-1B5A-3B58-FB48-D585707DA8B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40003" y="2912198"/>
            <a:ext cx="2161727" cy="2160000"/>
            <a:chOff x="1720" y="1835"/>
            <a:chExt cx="1253" cy="1252"/>
          </a:xfrm>
        </p:grpSpPr>
        <p:sp>
          <p:nvSpPr>
            <p:cNvPr id="4" name="AutoShape 10">
              <a:extLst>
                <a:ext uri="{FF2B5EF4-FFF2-40B4-BE49-F238E27FC236}">
                  <a16:creationId xmlns:a16="http://schemas.microsoft.com/office/drawing/2014/main" id="{4734267F-2DB7-AAFB-CD08-813E85D60455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Freeform 12">
              <a:extLst>
                <a:ext uri="{FF2B5EF4-FFF2-40B4-BE49-F238E27FC236}">
                  <a16:creationId xmlns:a16="http://schemas.microsoft.com/office/drawing/2014/main" id="{33C009A7-0DB9-8941-4E4D-BF6980780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13">
              <a:extLst>
                <a:ext uri="{FF2B5EF4-FFF2-40B4-BE49-F238E27FC236}">
                  <a16:creationId xmlns:a16="http://schemas.microsoft.com/office/drawing/2014/main" id="{3FFC1457-41BC-DC7B-419E-6A30CA8A8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8" name="Group 11">
            <a:extLst>
              <a:ext uri="{FF2B5EF4-FFF2-40B4-BE49-F238E27FC236}">
                <a16:creationId xmlns:a16="http://schemas.microsoft.com/office/drawing/2014/main" id="{E7CF2B9E-3B29-CD06-625C-4FB3E8D4EE2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90269" y="2932111"/>
            <a:ext cx="2161727" cy="2160000"/>
            <a:chOff x="1720" y="1835"/>
            <a:chExt cx="1253" cy="1252"/>
          </a:xfrm>
        </p:grpSpPr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217EDBB3-0502-D5B9-5094-6D567F751FCB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48E243C-B999-56CD-706E-328A85A68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2BE03B0-15D2-0C85-518B-5F78DF9CBD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3EDF83F3-65BA-A072-0E3D-618F410B4FC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894318" y="2912198"/>
            <a:ext cx="2161727" cy="2160000"/>
            <a:chOff x="1720" y="1835"/>
            <a:chExt cx="1253" cy="1252"/>
          </a:xfrm>
        </p:grpSpPr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93F0D2C1-DC2A-84A3-7CB8-156C91EF7C2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E6C54FC1-A3D7-02C6-5A2E-C114A1E6F3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8C33B87C-2582-9415-904B-33B9F20B8D6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4" name="Group 11">
            <a:extLst>
              <a:ext uri="{FF2B5EF4-FFF2-40B4-BE49-F238E27FC236}">
                <a16:creationId xmlns:a16="http://schemas.microsoft.com/office/drawing/2014/main" id="{1353B012-D620-E7CF-B95E-5495D823437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35955" y="2932111"/>
            <a:ext cx="2161727" cy="2160000"/>
            <a:chOff x="1720" y="1835"/>
            <a:chExt cx="1253" cy="1252"/>
          </a:xfrm>
        </p:grpSpPr>
        <p:sp>
          <p:nvSpPr>
            <p:cNvPr id="45" name="AutoShape 10">
              <a:extLst>
                <a:ext uri="{FF2B5EF4-FFF2-40B4-BE49-F238E27FC236}">
                  <a16:creationId xmlns:a16="http://schemas.microsoft.com/office/drawing/2014/main" id="{C6E8EEB9-51E3-895F-F19F-98CD5706B112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1720" y="1840"/>
              <a:ext cx="1247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12">
              <a:extLst>
                <a:ext uri="{FF2B5EF4-FFF2-40B4-BE49-F238E27FC236}">
                  <a16:creationId xmlns:a16="http://schemas.microsoft.com/office/drawing/2014/main" id="{D9E9F518-F141-1242-551A-636B41DA44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733" y="1847"/>
              <a:ext cx="1226" cy="1227"/>
            </a:xfrm>
            <a:custGeom>
              <a:avLst/>
              <a:gdLst>
                <a:gd name="T0" fmla="*/ 89 w 1849"/>
                <a:gd name="T1" fmla="*/ 1850 h 1850"/>
                <a:gd name="T2" fmla="*/ 89 w 1849"/>
                <a:gd name="T3" fmla="*/ 1850 h 1850"/>
                <a:gd name="T4" fmla="*/ 0 w 1849"/>
                <a:gd name="T5" fmla="*/ 1760 h 1850"/>
                <a:gd name="T6" fmla="*/ 0 w 1849"/>
                <a:gd name="T7" fmla="*/ 90 h 1850"/>
                <a:gd name="T8" fmla="*/ 89 w 1849"/>
                <a:gd name="T9" fmla="*/ 0 h 1850"/>
                <a:gd name="T10" fmla="*/ 1760 w 1849"/>
                <a:gd name="T11" fmla="*/ 0 h 1850"/>
                <a:gd name="T12" fmla="*/ 1849 w 1849"/>
                <a:gd name="T13" fmla="*/ 90 h 1850"/>
                <a:gd name="T14" fmla="*/ 1849 w 1849"/>
                <a:gd name="T15" fmla="*/ 1760 h 1850"/>
                <a:gd name="T16" fmla="*/ 1760 w 1849"/>
                <a:gd name="T17" fmla="*/ 1850 h 1850"/>
                <a:gd name="T18" fmla="*/ 89 w 1849"/>
                <a:gd name="T19" fmla="*/ 1850 h 1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1850">
                  <a:moveTo>
                    <a:pt x="89" y="1850"/>
                  </a:moveTo>
                  <a:lnTo>
                    <a:pt x="89" y="1850"/>
                  </a:lnTo>
                  <a:cubicBezTo>
                    <a:pt x="40" y="1850"/>
                    <a:pt x="0" y="1809"/>
                    <a:pt x="0" y="1760"/>
                  </a:cubicBezTo>
                  <a:lnTo>
                    <a:pt x="0" y="90"/>
                  </a:lnTo>
                  <a:cubicBezTo>
                    <a:pt x="0" y="40"/>
                    <a:pt x="40" y="0"/>
                    <a:pt x="89" y="0"/>
                  </a:cubicBezTo>
                  <a:lnTo>
                    <a:pt x="1760" y="0"/>
                  </a:lnTo>
                  <a:cubicBezTo>
                    <a:pt x="1809" y="0"/>
                    <a:pt x="1849" y="40"/>
                    <a:pt x="1849" y="90"/>
                  </a:cubicBezTo>
                  <a:lnTo>
                    <a:pt x="1849" y="1760"/>
                  </a:lnTo>
                  <a:cubicBezTo>
                    <a:pt x="1849" y="1809"/>
                    <a:pt x="1809" y="1850"/>
                    <a:pt x="1760" y="1850"/>
                  </a:cubicBezTo>
                  <a:lnTo>
                    <a:pt x="89" y="1850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13">
              <a:extLst>
                <a:ext uri="{FF2B5EF4-FFF2-40B4-BE49-F238E27FC236}">
                  <a16:creationId xmlns:a16="http://schemas.microsoft.com/office/drawing/2014/main" id="{C5BA2F52-7CA9-750F-786A-09E8C9F085C6}"/>
                </a:ext>
              </a:extLst>
            </p:cNvPr>
            <p:cNvSpPr>
              <a:spLocks noChangeAspect="1" noEditPoints="1"/>
            </p:cNvSpPr>
            <p:nvPr userDrawn="1"/>
          </p:nvSpPr>
          <p:spPr bwMode="auto">
            <a:xfrm>
              <a:off x="1720" y="1835"/>
              <a:ext cx="1253" cy="1252"/>
            </a:xfrm>
            <a:custGeom>
              <a:avLst/>
              <a:gdLst>
                <a:gd name="T0" fmla="*/ 1779 w 1889"/>
                <a:gd name="T1" fmla="*/ 0 h 1888"/>
                <a:gd name="T2" fmla="*/ 1779 w 1889"/>
                <a:gd name="T3" fmla="*/ 0 h 1888"/>
                <a:gd name="T4" fmla="*/ 109 w 1889"/>
                <a:gd name="T5" fmla="*/ 0 h 1888"/>
                <a:gd name="T6" fmla="*/ 0 w 1889"/>
                <a:gd name="T7" fmla="*/ 109 h 1888"/>
                <a:gd name="T8" fmla="*/ 0 w 1889"/>
                <a:gd name="T9" fmla="*/ 1779 h 1888"/>
                <a:gd name="T10" fmla="*/ 109 w 1889"/>
                <a:gd name="T11" fmla="*/ 1888 h 1888"/>
                <a:gd name="T12" fmla="*/ 1779 w 1889"/>
                <a:gd name="T13" fmla="*/ 1888 h 1888"/>
                <a:gd name="T14" fmla="*/ 1889 w 1889"/>
                <a:gd name="T15" fmla="*/ 1779 h 1888"/>
                <a:gd name="T16" fmla="*/ 1889 w 1889"/>
                <a:gd name="T17" fmla="*/ 109 h 1888"/>
                <a:gd name="T18" fmla="*/ 1779 w 1889"/>
                <a:gd name="T19" fmla="*/ 0 h 1888"/>
                <a:gd name="T20" fmla="*/ 1779 w 1889"/>
                <a:gd name="T21" fmla="*/ 39 h 1888"/>
                <a:gd name="T22" fmla="*/ 1779 w 1889"/>
                <a:gd name="T23" fmla="*/ 39 h 1888"/>
                <a:gd name="T24" fmla="*/ 1849 w 1889"/>
                <a:gd name="T25" fmla="*/ 109 h 1888"/>
                <a:gd name="T26" fmla="*/ 1849 w 1889"/>
                <a:gd name="T27" fmla="*/ 1779 h 1888"/>
                <a:gd name="T28" fmla="*/ 1779 w 1889"/>
                <a:gd name="T29" fmla="*/ 1848 h 1888"/>
                <a:gd name="T30" fmla="*/ 109 w 1889"/>
                <a:gd name="T31" fmla="*/ 1848 h 1888"/>
                <a:gd name="T32" fmla="*/ 40 w 1889"/>
                <a:gd name="T33" fmla="*/ 1779 h 1888"/>
                <a:gd name="T34" fmla="*/ 40 w 1889"/>
                <a:gd name="T35" fmla="*/ 109 h 1888"/>
                <a:gd name="T36" fmla="*/ 109 w 1889"/>
                <a:gd name="T37" fmla="*/ 39 h 1888"/>
                <a:gd name="T38" fmla="*/ 1779 w 1889"/>
                <a:gd name="T39" fmla="*/ 39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1888">
                  <a:moveTo>
                    <a:pt x="1779" y="0"/>
                  </a:moveTo>
                  <a:lnTo>
                    <a:pt x="1779" y="0"/>
                  </a:lnTo>
                  <a:lnTo>
                    <a:pt x="109" y="0"/>
                  </a:lnTo>
                  <a:cubicBezTo>
                    <a:pt x="49" y="0"/>
                    <a:pt x="0" y="48"/>
                    <a:pt x="0" y="109"/>
                  </a:cubicBezTo>
                  <a:lnTo>
                    <a:pt x="0" y="1779"/>
                  </a:lnTo>
                  <a:cubicBezTo>
                    <a:pt x="0" y="1839"/>
                    <a:pt x="49" y="1888"/>
                    <a:pt x="109" y="1888"/>
                  </a:cubicBezTo>
                  <a:lnTo>
                    <a:pt x="1779" y="1888"/>
                  </a:lnTo>
                  <a:cubicBezTo>
                    <a:pt x="1840" y="1888"/>
                    <a:pt x="1889" y="1839"/>
                    <a:pt x="1889" y="1779"/>
                  </a:cubicBezTo>
                  <a:lnTo>
                    <a:pt x="1889" y="109"/>
                  </a:lnTo>
                  <a:cubicBezTo>
                    <a:pt x="1889" y="48"/>
                    <a:pt x="1840" y="0"/>
                    <a:pt x="1779" y="0"/>
                  </a:cubicBezTo>
                  <a:close/>
                  <a:moveTo>
                    <a:pt x="1779" y="39"/>
                  </a:moveTo>
                  <a:lnTo>
                    <a:pt x="1779" y="39"/>
                  </a:lnTo>
                  <a:cubicBezTo>
                    <a:pt x="1818" y="39"/>
                    <a:pt x="1849" y="70"/>
                    <a:pt x="1849" y="109"/>
                  </a:cubicBezTo>
                  <a:lnTo>
                    <a:pt x="1849" y="1779"/>
                  </a:lnTo>
                  <a:cubicBezTo>
                    <a:pt x="1849" y="1817"/>
                    <a:pt x="1818" y="1848"/>
                    <a:pt x="1779" y="1848"/>
                  </a:cubicBezTo>
                  <a:lnTo>
                    <a:pt x="109" y="1848"/>
                  </a:lnTo>
                  <a:cubicBezTo>
                    <a:pt x="71" y="1848"/>
                    <a:pt x="40" y="1817"/>
                    <a:pt x="40" y="1779"/>
                  </a:cubicBezTo>
                  <a:lnTo>
                    <a:pt x="40" y="109"/>
                  </a:lnTo>
                  <a:cubicBezTo>
                    <a:pt x="40" y="70"/>
                    <a:pt x="71" y="39"/>
                    <a:pt x="109" y="39"/>
                  </a:cubicBezTo>
                  <a:lnTo>
                    <a:pt x="1779" y="39"/>
                  </a:lnTo>
                  <a:close/>
                </a:path>
              </a:pathLst>
            </a:custGeom>
            <a:solidFill>
              <a:srgbClr val="C0B68B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8088BC6-9363-E519-FB46-461FD6E7554F}"/>
              </a:ext>
            </a:extLst>
          </p:cNvPr>
          <p:cNvSpPr txBox="1"/>
          <p:nvPr userDrawn="1"/>
        </p:nvSpPr>
        <p:spPr>
          <a:xfrm>
            <a:off x="3224164" y="6662186"/>
            <a:ext cx="5757959" cy="195814"/>
          </a:xfrm>
          <a:prstGeom prst="rect">
            <a:avLst/>
          </a:prstGeom>
          <a:noFill/>
        </p:spPr>
        <p:txBody>
          <a:bodyPr wrap="square" lIns="36000" tIns="36000" rIns="36000" bIns="3600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Disclaimer: 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views expressed on this poster are those of the author and do not necessarily reflect the view of the CTBTO</a:t>
            </a:r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8">
            <a:extLst>
              <a:ext uri="{FF2B5EF4-FFF2-40B4-BE49-F238E27FC236}">
                <a16:creationId xmlns:a16="http://schemas.microsoft.com/office/drawing/2014/main" id="{883D3C1E-9BDA-0294-DA65-22636A8B4A6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101393" y="5397505"/>
            <a:ext cx="844550" cy="841375"/>
          </a:xfrm>
          <a:custGeom>
            <a:avLst/>
            <a:gdLst>
              <a:gd name="T0" fmla="*/ 1420 w 1582"/>
              <a:gd name="T1" fmla="*/ 0 h 1581"/>
              <a:gd name="T2" fmla="*/ 1420 w 1582"/>
              <a:gd name="T3" fmla="*/ 0 h 1581"/>
              <a:gd name="T4" fmla="*/ 163 w 1582"/>
              <a:gd name="T5" fmla="*/ 0 h 1581"/>
              <a:gd name="T6" fmla="*/ 0 w 1582"/>
              <a:gd name="T7" fmla="*/ 161 h 1581"/>
              <a:gd name="T8" fmla="*/ 0 w 1582"/>
              <a:gd name="T9" fmla="*/ 1419 h 1581"/>
              <a:gd name="T10" fmla="*/ 163 w 1582"/>
              <a:gd name="T11" fmla="*/ 1581 h 1581"/>
              <a:gd name="T12" fmla="*/ 1420 w 1582"/>
              <a:gd name="T13" fmla="*/ 1581 h 1581"/>
              <a:gd name="T14" fmla="*/ 1582 w 1582"/>
              <a:gd name="T15" fmla="*/ 1419 h 1581"/>
              <a:gd name="T16" fmla="*/ 1582 w 1582"/>
              <a:gd name="T17" fmla="*/ 161 h 1581"/>
              <a:gd name="T18" fmla="*/ 1420 w 1582"/>
              <a:gd name="T19" fmla="*/ 0 h 1581"/>
              <a:gd name="T20" fmla="*/ 1420 w 1582"/>
              <a:gd name="T21" fmla="*/ 39 h 1581"/>
              <a:gd name="T22" fmla="*/ 1420 w 1582"/>
              <a:gd name="T23" fmla="*/ 39 h 1581"/>
              <a:gd name="T24" fmla="*/ 1542 w 1582"/>
              <a:gd name="T25" fmla="*/ 161 h 1581"/>
              <a:gd name="T26" fmla="*/ 1542 w 1582"/>
              <a:gd name="T27" fmla="*/ 1419 h 1581"/>
              <a:gd name="T28" fmla="*/ 1420 w 1582"/>
              <a:gd name="T29" fmla="*/ 1541 h 1581"/>
              <a:gd name="T30" fmla="*/ 163 w 1582"/>
              <a:gd name="T31" fmla="*/ 1541 h 1581"/>
              <a:gd name="T32" fmla="*/ 40 w 1582"/>
              <a:gd name="T33" fmla="*/ 1419 h 1581"/>
              <a:gd name="T34" fmla="*/ 40 w 1582"/>
              <a:gd name="T35" fmla="*/ 161 h 1581"/>
              <a:gd name="T36" fmla="*/ 163 w 1582"/>
              <a:gd name="T37" fmla="*/ 39 h 1581"/>
              <a:gd name="T38" fmla="*/ 1420 w 1582"/>
              <a:gd name="T39" fmla="*/ 39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582" h="1581">
                <a:moveTo>
                  <a:pt x="1420" y="0"/>
                </a:moveTo>
                <a:lnTo>
                  <a:pt x="1420" y="0"/>
                </a:lnTo>
                <a:lnTo>
                  <a:pt x="163" y="0"/>
                </a:lnTo>
                <a:cubicBezTo>
                  <a:pt x="73" y="0"/>
                  <a:pt x="0" y="72"/>
                  <a:pt x="0" y="161"/>
                </a:cubicBezTo>
                <a:lnTo>
                  <a:pt x="0" y="1419"/>
                </a:lnTo>
                <a:cubicBezTo>
                  <a:pt x="0" y="1508"/>
                  <a:pt x="73" y="1581"/>
                  <a:pt x="163" y="1581"/>
                </a:cubicBezTo>
                <a:lnTo>
                  <a:pt x="1420" y="1581"/>
                </a:lnTo>
                <a:cubicBezTo>
                  <a:pt x="1509" y="1581"/>
                  <a:pt x="1582" y="1508"/>
                  <a:pt x="1582" y="1419"/>
                </a:cubicBezTo>
                <a:lnTo>
                  <a:pt x="1582" y="161"/>
                </a:lnTo>
                <a:cubicBezTo>
                  <a:pt x="1582" y="72"/>
                  <a:pt x="1509" y="0"/>
                  <a:pt x="1420" y="0"/>
                </a:cubicBezTo>
                <a:close/>
                <a:moveTo>
                  <a:pt x="1420" y="39"/>
                </a:moveTo>
                <a:lnTo>
                  <a:pt x="1420" y="39"/>
                </a:lnTo>
                <a:cubicBezTo>
                  <a:pt x="1487" y="39"/>
                  <a:pt x="1542" y="94"/>
                  <a:pt x="1542" y="161"/>
                </a:cubicBezTo>
                <a:lnTo>
                  <a:pt x="1542" y="1419"/>
                </a:lnTo>
                <a:cubicBezTo>
                  <a:pt x="1542" y="1486"/>
                  <a:pt x="1487" y="1541"/>
                  <a:pt x="1420" y="1541"/>
                </a:cubicBezTo>
                <a:lnTo>
                  <a:pt x="163" y="1541"/>
                </a:lnTo>
                <a:cubicBezTo>
                  <a:pt x="95" y="1541"/>
                  <a:pt x="40" y="1486"/>
                  <a:pt x="40" y="1419"/>
                </a:cubicBezTo>
                <a:lnTo>
                  <a:pt x="40" y="161"/>
                </a:lnTo>
                <a:cubicBezTo>
                  <a:pt x="40" y="94"/>
                  <a:pt x="95" y="39"/>
                  <a:pt x="163" y="39"/>
                </a:cubicBezTo>
                <a:lnTo>
                  <a:pt x="1420" y="39"/>
                </a:lnTo>
                <a:close/>
              </a:path>
            </a:pathLst>
          </a:custGeom>
          <a:solidFill>
            <a:srgbClr val="C9BF8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1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63ED861-2009-804A-DA63-25067E1265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416375" y="2263000"/>
            <a:ext cx="213360" cy="213360"/>
          </a:xfrm>
          <a:prstGeom prst="rect">
            <a:avLst/>
          </a:prstGeom>
        </p:spPr>
      </p:pic>
      <p:pic>
        <p:nvPicPr>
          <p:cNvPr id="16" name="Picture 1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858BCE-D687-37FC-2353-137131A1CA8F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1629735" y="4211192"/>
            <a:ext cx="209550" cy="209550"/>
          </a:xfrm>
          <a:prstGeom prst="rect">
            <a:avLst/>
          </a:prstGeom>
        </p:spPr>
      </p:pic>
      <p:pic>
        <p:nvPicPr>
          <p:cNvPr id="17" name="Picture 1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DED5D67C-73FB-63AA-8125-DF08EED1312D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1206825" y="4216497"/>
            <a:ext cx="209550" cy="209550"/>
          </a:xfrm>
          <a:prstGeom prst="rect">
            <a:avLst/>
          </a:prstGeom>
        </p:spPr>
      </p:pic>
      <p:pic>
        <p:nvPicPr>
          <p:cNvPr id="7" name="Picture 6">
            <a:hlinkClick r:id="rId17" action="ppaction://hlinksldjump"/>
            <a:extLst>
              <a:ext uri="{FF2B5EF4-FFF2-40B4-BE49-F238E27FC236}">
                <a16:creationId xmlns:a16="http://schemas.microsoft.com/office/drawing/2014/main" id="{190FEE5B-F547-2812-14DD-60991F7145AD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060217" y="2647996"/>
            <a:ext cx="933450" cy="184150"/>
          </a:xfrm>
          <a:prstGeom prst="rect">
            <a:avLst/>
          </a:prstGeom>
        </p:spPr>
      </p:pic>
      <p:pic>
        <p:nvPicPr>
          <p:cNvPr id="14" name="Picture 13">
            <a:hlinkClick r:id="rId19" action="ppaction://hlinksldjump"/>
            <a:extLst>
              <a:ext uri="{FF2B5EF4-FFF2-40B4-BE49-F238E27FC236}">
                <a16:creationId xmlns:a16="http://schemas.microsoft.com/office/drawing/2014/main" id="{C6614BEE-8298-81AD-5FC7-9A1D55CBFFD4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060217" y="2954826"/>
            <a:ext cx="933450" cy="184150"/>
          </a:xfrm>
          <a:prstGeom prst="rect">
            <a:avLst/>
          </a:prstGeom>
        </p:spPr>
      </p:pic>
      <p:pic>
        <p:nvPicPr>
          <p:cNvPr id="18" name="Picture 17">
            <a:hlinkClick r:id="rId21" action="ppaction://hlinksldjump"/>
            <a:extLst>
              <a:ext uri="{FF2B5EF4-FFF2-40B4-BE49-F238E27FC236}">
                <a16:creationId xmlns:a16="http://schemas.microsoft.com/office/drawing/2014/main" id="{0A87332A-61E9-1C89-2491-277B41F89431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11060217" y="3261656"/>
            <a:ext cx="933450" cy="184150"/>
          </a:xfrm>
          <a:prstGeom prst="rect">
            <a:avLst/>
          </a:prstGeom>
        </p:spPr>
      </p:pic>
      <p:pic>
        <p:nvPicPr>
          <p:cNvPr id="19" name="Picture 18">
            <a:hlinkClick r:id="rId23" action="ppaction://hlinksldjump"/>
            <a:extLst>
              <a:ext uri="{FF2B5EF4-FFF2-40B4-BE49-F238E27FC236}">
                <a16:creationId xmlns:a16="http://schemas.microsoft.com/office/drawing/2014/main" id="{67A99071-839F-930B-4D41-6C7DA07AA659}"/>
              </a:ext>
            </a:extLst>
          </p:cNvPr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11060217" y="3568486"/>
            <a:ext cx="933450" cy="184150"/>
          </a:xfrm>
          <a:prstGeom prst="rect">
            <a:avLst/>
          </a:prstGeom>
        </p:spPr>
      </p:pic>
      <p:pic>
        <p:nvPicPr>
          <p:cNvPr id="20" name="Picture 19">
            <a:hlinkClick r:id="rId25" action="ppaction://hlinksldjump"/>
            <a:extLst>
              <a:ext uri="{FF2B5EF4-FFF2-40B4-BE49-F238E27FC236}">
                <a16:creationId xmlns:a16="http://schemas.microsoft.com/office/drawing/2014/main" id="{25AFC338-2E6E-576E-B989-8F443AA7401A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1060217" y="3872988"/>
            <a:ext cx="933450" cy="184150"/>
          </a:xfrm>
          <a:prstGeom prst="rect">
            <a:avLst/>
          </a:prstGeom>
        </p:spPr>
      </p:pic>
      <p:grpSp>
        <p:nvGrpSpPr>
          <p:cNvPr id="21" name="Group 4">
            <a:extLst>
              <a:ext uri="{FF2B5EF4-FFF2-40B4-BE49-F238E27FC236}">
                <a16:creationId xmlns:a16="http://schemas.microsoft.com/office/drawing/2014/main" id="{E8BB9A54-2C49-086A-1FBE-62AF14345E0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20430" y="5043492"/>
            <a:ext cx="1008063" cy="1573213"/>
            <a:chOff x="6942" y="3177"/>
            <a:chExt cx="635" cy="991"/>
          </a:xfrm>
        </p:grpSpPr>
        <p:sp>
          <p:nvSpPr>
            <p:cNvPr id="22" name="AutoShape 3">
              <a:extLst>
                <a:ext uri="{FF2B5EF4-FFF2-40B4-BE49-F238E27FC236}">
                  <a16:creationId xmlns:a16="http://schemas.microsoft.com/office/drawing/2014/main" id="{2EC0B854-9D2B-206A-3BE4-03D117A90266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942" y="3403"/>
              <a:ext cx="632" cy="7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8F8B166F-95C5-45EE-9219-630C6E42B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949" y="3190"/>
              <a:ext cx="621" cy="133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D065D14B-194E-525F-A5C1-7C13617C952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42" y="3177"/>
              <a:ext cx="635" cy="146"/>
            </a:xfrm>
            <a:custGeom>
              <a:avLst/>
              <a:gdLst>
                <a:gd name="T0" fmla="*/ 1786 w 1889"/>
                <a:gd name="T1" fmla="*/ 0 h 436"/>
                <a:gd name="T2" fmla="*/ 1786 w 1889"/>
                <a:gd name="T3" fmla="*/ 0 h 436"/>
                <a:gd name="T4" fmla="*/ 103 w 1889"/>
                <a:gd name="T5" fmla="*/ 0 h 436"/>
                <a:gd name="T6" fmla="*/ 0 w 1889"/>
                <a:gd name="T7" fmla="*/ 103 h 436"/>
                <a:gd name="T8" fmla="*/ 0 w 1889"/>
                <a:gd name="T9" fmla="*/ 333 h 436"/>
                <a:gd name="T10" fmla="*/ 103 w 1889"/>
                <a:gd name="T11" fmla="*/ 436 h 436"/>
                <a:gd name="T12" fmla="*/ 1786 w 1889"/>
                <a:gd name="T13" fmla="*/ 436 h 436"/>
                <a:gd name="T14" fmla="*/ 1889 w 1889"/>
                <a:gd name="T15" fmla="*/ 333 h 436"/>
                <a:gd name="T16" fmla="*/ 1889 w 1889"/>
                <a:gd name="T17" fmla="*/ 103 h 436"/>
                <a:gd name="T18" fmla="*/ 1786 w 1889"/>
                <a:gd name="T19" fmla="*/ 0 h 436"/>
                <a:gd name="T20" fmla="*/ 1786 w 1889"/>
                <a:gd name="T21" fmla="*/ 40 h 436"/>
                <a:gd name="T22" fmla="*/ 1786 w 1889"/>
                <a:gd name="T23" fmla="*/ 40 h 436"/>
                <a:gd name="T24" fmla="*/ 1849 w 1889"/>
                <a:gd name="T25" fmla="*/ 103 h 436"/>
                <a:gd name="T26" fmla="*/ 1849 w 1889"/>
                <a:gd name="T27" fmla="*/ 333 h 436"/>
                <a:gd name="T28" fmla="*/ 1786 w 1889"/>
                <a:gd name="T29" fmla="*/ 396 h 436"/>
                <a:gd name="T30" fmla="*/ 103 w 1889"/>
                <a:gd name="T31" fmla="*/ 396 h 436"/>
                <a:gd name="T32" fmla="*/ 39 w 1889"/>
                <a:gd name="T33" fmla="*/ 333 h 436"/>
                <a:gd name="T34" fmla="*/ 39 w 1889"/>
                <a:gd name="T35" fmla="*/ 103 h 436"/>
                <a:gd name="T36" fmla="*/ 103 w 1889"/>
                <a:gd name="T37" fmla="*/ 40 h 436"/>
                <a:gd name="T38" fmla="*/ 1786 w 1889"/>
                <a:gd name="T39" fmla="*/ 4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6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6"/>
                    <a:pt x="0" y="103"/>
                  </a:cubicBezTo>
                  <a:lnTo>
                    <a:pt x="0" y="333"/>
                  </a:lnTo>
                  <a:cubicBezTo>
                    <a:pt x="0" y="390"/>
                    <a:pt x="46" y="436"/>
                    <a:pt x="103" y="436"/>
                  </a:cubicBezTo>
                  <a:lnTo>
                    <a:pt x="1786" y="436"/>
                  </a:lnTo>
                  <a:cubicBezTo>
                    <a:pt x="1843" y="436"/>
                    <a:pt x="1889" y="390"/>
                    <a:pt x="1889" y="333"/>
                  </a:cubicBezTo>
                  <a:lnTo>
                    <a:pt x="1889" y="103"/>
                  </a:lnTo>
                  <a:cubicBezTo>
                    <a:pt x="1889" y="46"/>
                    <a:pt x="1843" y="0"/>
                    <a:pt x="1786" y="0"/>
                  </a:cubicBezTo>
                  <a:close/>
                  <a:moveTo>
                    <a:pt x="1786" y="40"/>
                  </a:moveTo>
                  <a:lnTo>
                    <a:pt x="1786" y="40"/>
                  </a:lnTo>
                  <a:cubicBezTo>
                    <a:pt x="1821" y="40"/>
                    <a:pt x="1849" y="68"/>
                    <a:pt x="1849" y="103"/>
                  </a:cubicBezTo>
                  <a:lnTo>
                    <a:pt x="1849" y="333"/>
                  </a:lnTo>
                  <a:cubicBezTo>
                    <a:pt x="1849" y="368"/>
                    <a:pt x="1821" y="396"/>
                    <a:pt x="1786" y="396"/>
                  </a:cubicBezTo>
                  <a:lnTo>
                    <a:pt x="103" y="396"/>
                  </a:lnTo>
                  <a:cubicBezTo>
                    <a:pt x="68" y="396"/>
                    <a:pt x="39" y="368"/>
                    <a:pt x="39" y="333"/>
                  </a:cubicBezTo>
                  <a:lnTo>
                    <a:pt x="39" y="103"/>
                  </a:lnTo>
                  <a:cubicBezTo>
                    <a:pt x="39" y="68"/>
                    <a:pt x="68" y="40"/>
                    <a:pt x="103" y="40"/>
                  </a:cubicBezTo>
                  <a:lnTo>
                    <a:pt x="1786" y="40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BF2F0827-B1E1-0E36-9730-7935CAC7FB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00" y="3407"/>
              <a:ext cx="518" cy="516"/>
            </a:xfrm>
            <a:custGeom>
              <a:avLst/>
              <a:gdLst>
                <a:gd name="T0" fmla="*/ 143 w 1542"/>
                <a:gd name="T1" fmla="*/ 1542 h 1542"/>
                <a:gd name="T2" fmla="*/ 143 w 1542"/>
                <a:gd name="T3" fmla="*/ 1542 h 1542"/>
                <a:gd name="T4" fmla="*/ 0 w 1542"/>
                <a:gd name="T5" fmla="*/ 1400 h 1542"/>
                <a:gd name="T6" fmla="*/ 0 w 1542"/>
                <a:gd name="T7" fmla="*/ 142 h 1542"/>
                <a:gd name="T8" fmla="*/ 143 w 1542"/>
                <a:gd name="T9" fmla="*/ 0 h 1542"/>
                <a:gd name="T10" fmla="*/ 1400 w 1542"/>
                <a:gd name="T11" fmla="*/ 0 h 1542"/>
                <a:gd name="T12" fmla="*/ 1542 w 1542"/>
                <a:gd name="T13" fmla="*/ 142 h 1542"/>
                <a:gd name="T14" fmla="*/ 1542 w 1542"/>
                <a:gd name="T15" fmla="*/ 1400 h 1542"/>
                <a:gd name="T16" fmla="*/ 1400 w 1542"/>
                <a:gd name="T17" fmla="*/ 1542 h 1542"/>
                <a:gd name="T18" fmla="*/ 143 w 1542"/>
                <a:gd name="T19" fmla="*/ 1542 h 15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42" h="1542">
                  <a:moveTo>
                    <a:pt x="143" y="1542"/>
                  </a:moveTo>
                  <a:lnTo>
                    <a:pt x="143" y="1542"/>
                  </a:lnTo>
                  <a:cubicBezTo>
                    <a:pt x="64" y="1542"/>
                    <a:pt x="0" y="1478"/>
                    <a:pt x="0" y="1400"/>
                  </a:cubicBezTo>
                  <a:lnTo>
                    <a:pt x="0" y="142"/>
                  </a:lnTo>
                  <a:cubicBezTo>
                    <a:pt x="0" y="64"/>
                    <a:pt x="64" y="0"/>
                    <a:pt x="143" y="0"/>
                  </a:cubicBezTo>
                  <a:lnTo>
                    <a:pt x="1400" y="0"/>
                  </a:lnTo>
                  <a:cubicBezTo>
                    <a:pt x="1478" y="0"/>
                    <a:pt x="1542" y="64"/>
                    <a:pt x="1542" y="142"/>
                  </a:cubicBezTo>
                  <a:lnTo>
                    <a:pt x="1542" y="1400"/>
                  </a:lnTo>
                  <a:cubicBezTo>
                    <a:pt x="1542" y="1478"/>
                    <a:pt x="1478" y="1542"/>
                    <a:pt x="1400" y="1542"/>
                  </a:cubicBezTo>
                  <a:lnTo>
                    <a:pt x="143" y="154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805504F1-AF67-986F-A22B-7C381A156EA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93" y="3400"/>
              <a:ext cx="532" cy="530"/>
            </a:xfrm>
            <a:custGeom>
              <a:avLst/>
              <a:gdLst>
                <a:gd name="T0" fmla="*/ 1420 w 1582"/>
                <a:gd name="T1" fmla="*/ 0 h 1581"/>
                <a:gd name="T2" fmla="*/ 1420 w 1582"/>
                <a:gd name="T3" fmla="*/ 0 h 1581"/>
                <a:gd name="T4" fmla="*/ 163 w 1582"/>
                <a:gd name="T5" fmla="*/ 0 h 1581"/>
                <a:gd name="T6" fmla="*/ 0 w 1582"/>
                <a:gd name="T7" fmla="*/ 161 h 1581"/>
                <a:gd name="T8" fmla="*/ 0 w 1582"/>
                <a:gd name="T9" fmla="*/ 1419 h 1581"/>
                <a:gd name="T10" fmla="*/ 163 w 1582"/>
                <a:gd name="T11" fmla="*/ 1581 h 1581"/>
                <a:gd name="T12" fmla="*/ 1420 w 1582"/>
                <a:gd name="T13" fmla="*/ 1581 h 1581"/>
                <a:gd name="T14" fmla="*/ 1582 w 1582"/>
                <a:gd name="T15" fmla="*/ 1419 h 1581"/>
                <a:gd name="T16" fmla="*/ 1582 w 1582"/>
                <a:gd name="T17" fmla="*/ 161 h 1581"/>
                <a:gd name="T18" fmla="*/ 1420 w 1582"/>
                <a:gd name="T19" fmla="*/ 0 h 1581"/>
                <a:gd name="T20" fmla="*/ 1420 w 1582"/>
                <a:gd name="T21" fmla="*/ 39 h 1581"/>
                <a:gd name="T22" fmla="*/ 1420 w 1582"/>
                <a:gd name="T23" fmla="*/ 39 h 1581"/>
                <a:gd name="T24" fmla="*/ 1542 w 1582"/>
                <a:gd name="T25" fmla="*/ 161 h 1581"/>
                <a:gd name="T26" fmla="*/ 1542 w 1582"/>
                <a:gd name="T27" fmla="*/ 1419 h 1581"/>
                <a:gd name="T28" fmla="*/ 1420 w 1582"/>
                <a:gd name="T29" fmla="*/ 1541 h 1581"/>
                <a:gd name="T30" fmla="*/ 163 w 1582"/>
                <a:gd name="T31" fmla="*/ 1541 h 1581"/>
                <a:gd name="T32" fmla="*/ 40 w 1582"/>
                <a:gd name="T33" fmla="*/ 1419 h 1581"/>
                <a:gd name="T34" fmla="*/ 40 w 1582"/>
                <a:gd name="T35" fmla="*/ 161 h 1581"/>
                <a:gd name="T36" fmla="*/ 163 w 1582"/>
                <a:gd name="T37" fmla="*/ 39 h 1581"/>
                <a:gd name="T38" fmla="*/ 1420 w 1582"/>
                <a:gd name="T39" fmla="*/ 39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82" h="1581">
                  <a:moveTo>
                    <a:pt x="1420" y="0"/>
                  </a:moveTo>
                  <a:lnTo>
                    <a:pt x="1420" y="0"/>
                  </a:lnTo>
                  <a:lnTo>
                    <a:pt x="163" y="0"/>
                  </a:lnTo>
                  <a:cubicBezTo>
                    <a:pt x="73" y="0"/>
                    <a:pt x="0" y="72"/>
                    <a:pt x="0" y="161"/>
                  </a:cubicBezTo>
                  <a:lnTo>
                    <a:pt x="0" y="1419"/>
                  </a:lnTo>
                  <a:cubicBezTo>
                    <a:pt x="0" y="1508"/>
                    <a:pt x="73" y="1581"/>
                    <a:pt x="163" y="1581"/>
                  </a:cubicBezTo>
                  <a:lnTo>
                    <a:pt x="1420" y="1581"/>
                  </a:lnTo>
                  <a:cubicBezTo>
                    <a:pt x="1509" y="1581"/>
                    <a:pt x="1582" y="1508"/>
                    <a:pt x="1582" y="1419"/>
                  </a:cubicBezTo>
                  <a:lnTo>
                    <a:pt x="1582" y="161"/>
                  </a:lnTo>
                  <a:cubicBezTo>
                    <a:pt x="1582" y="72"/>
                    <a:pt x="1509" y="0"/>
                    <a:pt x="1420" y="0"/>
                  </a:cubicBezTo>
                  <a:close/>
                  <a:moveTo>
                    <a:pt x="1420" y="39"/>
                  </a:moveTo>
                  <a:lnTo>
                    <a:pt x="1420" y="39"/>
                  </a:lnTo>
                  <a:cubicBezTo>
                    <a:pt x="1487" y="39"/>
                    <a:pt x="1542" y="94"/>
                    <a:pt x="1542" y="161"/>
                  </a:cubicBezTo>
                  <a:lnTo>
                    <a:pt x="1542" y="1419"/>
                  </a:lnTo>
                  <a:cubicBezTo>
                    <a:pt x="1542" y="1486"/>
                    <a:pt x="1487" y="1541"/>
                    <a:pt x="1420" y="1541"/>
                  </a:cubicBezTo>
                  <a:lnTo>
                    <a:pt x="163" y="1541"/>
                  </a:lnTo>
                  <a:cubicBezTo>
                    <a:pt x="95" y="1541"/>
                    <a:pt x="40" y="1486"/>
                    <a:pt x="40" y="1419"/>
                  </a:cubicBezTo>
                  <a:lnTo>
                    <a:pt x="40" y="161"/>
                  </a:lnTo>
                  <a:cubicBezTo>
                    <a:pt x="40" y="94"/>
                    <a:pt x="95" y="39"/>
                    <a:pt x="163" y="39"/>
                  </a:cubicBezTo>
                  <a:lnTo>
                    <a:pt x="1420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1352C0B-9695-D3E6-C984-2A4ACAA780C2}"/>
              </a:ext>
            </a:extLst>
          </p:cNvPr>
          <p:cNvSpPr txBox="1"/>
          <p:nvPr/>
        </p:nvSpPr>
        <p:spPr>
          <a:xfrm>
            <a:off x="2491898" y="278271"/>
            <a:ext cx="72082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Design of the On-Site Inspection Field Laboratory</a:t>
            </a:r>
          </a:p>
          <a:p>
            <a:pPr algn="ctr"/>
            <a:endParaRPr lang="en-AT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Riedmann, Ashley Davies, Astrid Winkler, Mohamed Ali </a:t>
            </a:r>
            <a:r>
              <a:rPr 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Nasri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Richard Britton, Xavier Blanchard</a:t>
            </a:r>
            <a:endParaRPr lang="en-AT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CTBTO, Austria; AIT, Austria</a:t>
            </a:r>
            <a:endParaRPr lang="en-A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892C65-B28E-B36F-7A44-E4E303D43C8D}"/>
              </a:ext>
            </a:extLst>
          </p:cNvPr>
          <p:cNvSpPr txBox="1">
            <a:spLocks/>
          </p:cNvSpPr>
          <p:nvPr/>
        </p:nvSpPr>
        <p:spPr>
          <a:xfrm>
            <a:off x="185980" y="2958859"/>
            <a:ext cx="2069023" cy="2062591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poster addresses improvements for the OSI field laboratory and we present an improved design of the new generation OSI field laboratory proposed for future exercises.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894D3B-D127-933B-1EE2-E80787995396}"/>
              </a:ext>
            </a:extLst>
          </p:cNvPr>
          <p:cNvSpPr txBox="1">
            <a:spLocks/>
          </p:cNvSpPr>
          <p:nvPr/>
        </p:nvSpPr>
        <p:spPr>
          <a:xfrm>
            <a:off x="5330282" y="6369803"/>
            <a:ext cx="1531435" cy="209926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P3.3-634</a:t>
            </a:r>
            <a:endParaRPr lang="en-AT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2FF323-5060-8E5F-FDA9-49201E496DCB}"/>
              </a:ext>
            </a:extLst>
          </p:cNvPr>
          <p:cNvSpPr txBox="1">
            <a:spLocks/>
          </p:cNvSpPr>
          <p:nvPr/>
        </p:nvSpPr>
        <p:spPr>
          <a:xfrm>
            <a:off x="2696705" y="2958860"/>
            <a:ext cx="2069023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Thermal tests with 30 thermocouples were planned and conducted in 2022 to assess the temperature performance of the prototype flight pods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5A4DCB9-5623-A451-6FBB-D9D405171FBA}"/>
              </a:ext>
            </a:extLst>
          </p:cNvPr>
          <p:cNvSpPr txBox="1">
            <a:spLocks/>
          </p:cNvSpPr>
          <p:nvPr/>
        </p:nvSpPr>
        <p:spPr>
          <a:xfrm>
            <a:off x="7426275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 large set of temperature profiles at different locations inside and outside the pods and their temporal evolution was obtained and is partly presented here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2C041E-6720-E9ED-7E7F-7703E6A69903}"/>
              </a:ext>
            </a:extLst>
          </p:cNvPr>
          <p:cNvSpPr txBox="1">
            <a:spLocks/>
          </p:cNvSpPr>
          <p:nvPr/>
        </p:nvSpPr>
        <p:spPr>
          <a:xfrm>
            <a:off x="9937000" y="2958859"/>
            <a:ext cx="2069020" cy="2062590"/>
          </a:xfrm>
          <a:prstGeom prst="rect">
            <a:avLst/>
          </a:prstGeom>
        </p:spPr>
        <p:txBody>
          <a:bodyPr lIns="108000" tIns="108000" rIns="108000" bIns="10800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2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to achieve a 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±</a:t>
            </a:r>
            <a:r>
              <a:rPr lang="en-GB" sz="12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2 [°C] maximum temperature fluctuation/variation within 24 hours in the pod(s) rigorous design changes would be required.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834E41-9248-5BD2-FD87-1509DDF3ED9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7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A315C55-CDA8-A133-5462-45C3679A4CA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6484" y="1515034"/>
            <a:ext cx="10831846" cy="53429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5FDC18-A1B7-DD10-65F6-776832984909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P3.3-634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C1E16F8-D61D-8D0B-1F23-4375AB5172AC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B1E35-C1A5-03A4-C2D4-7BF1C46C7F1C}"/>
              </a:ext>
            </a:extLst>
          </p:cNvPr>
          <p:cNvSpPr txBox="1"/>
          <p:nvPr/>
        </p:nvSpPr>
        <p:spPr>
          <a:xfrm>
            <a:off x="1651608" y="2274838"/>
            <a:ext cx="78601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In 2021 the first layout and design of the next generation on-site inspection (OSI) field laboratory was presented (Poster 3.2 -691). It highlighted the requirements, the status and future improvements of the OSI field laboratory for the development of its capability to be rapidly deployed during a CTBT OSI. Here we present some of the improvements for the OSI field laboratory, notably for the installation of the joined two-pod laboratory component setup, insulation of the containers and results of the operation of a SAUNA system inside to process and analyse gas samples for their xenon content.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endParaRPr lang="en-A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3FC44E-84F0-1278-0842-BEFB164B44CA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P3.3-634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611FA12-3B7A-3B74-F184-1483644353B0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78A463-E1D8-B41E-ACC0-129C33482505}"/>
              </a:ext>
            </a:extLst>
          </p:cNvPr>
          <p:cNvSpPr txBox="1"/>
          <p:nvPr/>
        </p:nvSpPr>
        <p:spPr>
          <a:xfrm>
            <a:off x="385011" y="2856637"/>
            <a:ext cx="440355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To improve the thermal characteristics inside the pods, more information was desired.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For obtaining this information thermal tests were planned and conducted in Q4 2022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63A010B-046A-CD17-1158-3394D06B3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629" y="1793221"/>
            <a:ext cx="5820697" cy="452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08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Methods/Data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F9D3171-1409-D028-882D-FD8E102F5831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P3.3-634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046E08-F26C-A880-607D-096D1889F14E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6D1628-F580-4371-51BD-87F39D577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3" y="1160923"/>
            <a:ext cx="7358669" cy="25189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D3009E-56C4-4D1A-2446-72F6FCD5D4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511" y="3962724"/>
            <a:ext cx="7628021" cy="27605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602AF7-D9B6-F614-7A59-630F584BBE99}"/>
              </a:ext>
            </a:extLst>
          </p:cNvPr>
          <p:cNvSpPr txBox="1"/>
          <p:nvPr/>
        </p:nvSpPr>
        <p:spPr>
          <a:xfrm>
            <a:off x="8119167" y="2069288"/>
            <a:ext cx="242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two-pod configuration</a:t>
            </a:r>
            <a:r>
              <a:rPr lang="en-US" dirty="0"/>
              <a:t>: Thermal test with 30 thermocouples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49DDEB-9693-AEED-C250-1316CD43ED04}"/>
              </a:ext>
            </a:extLst>
          </p:cNvPr>
          <p:cNvSpPr txBox="1"/>
          <p:nvPr/>
        </p:nvSpPr>
        <p:spPr>
          <a:xfrm>
            <a:off x="8238910" y="4991400"/>
            <a:ext cx="2429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one-pod configuration</a:t>
            </a:r>
            <a:r>
              <a:rPr lang="en-US" dirty="0"/>
              <a:t>: Thermal test with 25 thermocouples 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666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6D0244C-FEAF-A150-F497-94C51CF1DC93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P3.3-634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FE8C364-300A-7599-E6CB-FC7933DA53A4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90CE37-7F57-B060-BBF6-DF80E4E3B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979" y="1687601"/>
            <a:ext cx="6890538" cy="39885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417A32-4FAD-DE5D-924F-9646C1F99350}"/>
              </a:ext>
            </a:extLst>
          </p:cNvPr>
          <p:cNvSpPr txBox="1"/>
          <p:nvPr/>
        </p:nvSpPr>
        <p:spPr>
          <a:xfrm>
            <a:off x="513347" y="1687601"/>
            <a:ext cx="24865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Large thermal fluctuations inside the pods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 floor is of special concern for heat losses</a:t>
            </a:r>
          </a:p>
        </p:txBody>
      </p:sp>
    </p:spTree>
    <p:extLst>
      <p:ext uri="{BB962C8B-B14F-4D97-AF65-F5344CB8AC3E}">
        <p14:creationId xmlns:p14="http://schemas.microsoft.com/office/powerpoint/2010/main" val="2295552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 - Design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5F83-69D0-A1F2-B6CA-29BCE0C3D25B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P3.3-634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B5CB1-A60B-FFC8-EDB0-EDCB7BEFA8A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fbeelding 34">
            <a:extLst>
              <a:ext uri="{FF2B5EF4-FFF2-40B4-BE49-F238E27FC236}">
                <a16:creationId xmlns:a16="http://schemas.microsoft.com/office/drawing/2014/main" id="{3074FA30-AF91-DFDD-EC2F-6AC9EC41A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61" y="1603573"/>
            <a:ext cx="3205131" cy="3656558"/>
          </a:xfrm>
          <a:prstGeom prst="rect">
            <a:avLst/>
          </a:prstGeom>
        </p:spPr>
      </p:pic>
      <p:pic>
        <p:nvPicPr>
          <p:cNvPr id="8" name="Afbeelding 11">
            <a:extLst>
              <a:ext uri="{FF2B5EF4-FFF2-40B4-BE49-F238E27FC236}">
                <a16:creationId xmlns:a16="http://schemas.microsoft.com/office/drawing/2014/main" id="{774F829B-6076-B1DD-01A5-AB74964BE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392" y="1452079"/>
            <a:ext cx="3312329" cy="3808052"/>
          </a:xfrm>
          <a:prstGeom prst="rect">
            <a:avLst/>
          </a:prstGeom>
        </p:spPr>
      </p:pic>
      <p:pic>
        <p:nvPicPr>
          <p:cNvPr id="9" name="Afbeelding 19">
            <a:extLst>
              <a:ext uri="{FF2B5EF4-FFF2-40B4-BE49-F238E27FC236}">
                <a16:creationId xmlns:a16="http://schemas.microsoft.com/office/drawing/2014/main" id="{656AC9F9-99B7-395E-F77B-6797BA6DD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5" y="1452079"/>
            <a:ext cx="3213758" cy="380805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E48190-FBDF-033B-81C5-EF8F11DC10B9}"/>
              </a:ext>
            </a:extLst>
          </p:cNvPr>
          <p:cNvSpPr txBox="1"/>
          <p:nvPr/>
        </p:nvSpPr>
        <p:spPr>
          <a:xfrm>
            <a:off x="538916" y="5714915"/>
            <a:ext cx="24484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guidance pieces will allow easier placement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7DF309-DB7C-F469-BD67-95FB39F4DCD4}"/>
              </a:ext>
            </a:extLst>
          </p:cNvPr>
          <p:cNvSpPr txBox="1"/>
          <p:nvPr/>
        </p:nvSpPr>
        <p:spPr>
          <a:xfrm>
            <a:off x="3684392" y="5668340"/>
            <a:ext cx="278326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/>
              <a:t>position 2</a:t>
            </a:r>
            <a:r>
              <a:rPr lang="en-US" sz="1800" baseline="30000"/>
              <a:t>nd</a:t>
            </a:r>
            <a:r>
              <a:rPr lang="en-US" sz="1800"/>
              <a:t> container with door- and roof already opened/deployed.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48385-00E9-7B86-D037-2ADFEA44EF33}"/>
              </a:ext>
            </a:extLst>
          </p:cNvPr>
          <p:cNvSpPr txBox="1"/>
          <p:nvPr/>
        </p:nvSpPr>
        <p:spPr>
          <a:xfrm>
            <a:off x="7052005" y="5668748"/>
            <a:ext cx="22057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remove guide pieces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55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DE5F83-69D0-A1F2-B6CA-29BCE0C3D25B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P3.3-634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ADB5CB1-A60B-FFC8-EDB0-EDCB7BEFA8A8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F6AD8AC-F165-3BB4-D5E2-03591174DE3A}"/>
              </a:ext>
            </a:extLst>
          </p:cNvPr>
          <p:cNvSpPr txBox="1"/>
          <p:nvPr/>
        </p:nvSpPr>
        <p:spPr>
          <a:xfrm>
            <a:off x="548726" y="1281793"/>
            <a:ext cx="983051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to achieve a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±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2 [°C] maximum temperature fluctuation/variation within 24 hours in the pod(s) rigorous design changes will be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If the 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mbria Math" panose="02040503050406030204" pitchFamily="18" charset="0"/>
              </a:rPr>
              <a:t>±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2 [°C] maximum variation requirement cannot be made less strict, more rigorous changes will be required to the container. Such as: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Significant improvements required to the control system of the AC. Such as the implementation of a proportional heating/cooling power control, instead of only on/off switching of the AC.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Much higher airflow rate [m3/h] pumped through the container.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Ensuring adequate mixing of the air everywhere in the container to ensure uniform temperature.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Floor and or wall cooling using radiators integrated in the floors and or walls.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Much better insulation of the floor.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For the extendibility configuration: much better insulation of the areas that currently are only insulated by the cover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endParaRPr lang="en-GB" dirty="0">
              <a:solidFill>
                <a:srgbClr val="000000"/>
              </a:solidFill>
              <a:latin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It is recommended that air circulation through the AC and hoses is stopped when cooling/heating is stopped.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003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89E85-C1D4-F8EB-8947-E04EDEBE8A24}"/>
              </a:ext>
            </a:extLst>
          </p:cNvPr>
          <p:cNvSpPr txBox="1">
            <a:spLocks/>
          </p:cNvSpPr>
          <p:nvPr/>
        </p:nvSpPr>
        <p:spPr>
          <a:xfrm>
            <a:off x="2193009" y="266330"/>
            <a:ext cx="8021508" cy="55929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en-AT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1F0D235-E73A-31A0-926C-3F17564FB8DC}"/>
              </a:ext>
            </a:extLst>
          </p:cNvPr>
          <p:cNvSpPr txBox="1">
            <a:spLocks/>
          </p:cNvSpPr>
          <p:nvPr/>
        </p:nvSpPr>
        <p:spPr>
          <a:xfrm>
            <a:off x="11125514" y="5044699"/>
            <a:ext cx="817758" cy="23413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P3.3-634</a:t>
            </a:r>
            <a:endParaRPr lang="en-AT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B04CCB8-44D4-3C65-4ECB-3604610A50A2}"/>
              </a:ext>
            </a:extLst>
          </p:cNvPr>
          <p:cNvSpPr txBox="1">
            <a:spLocks/>
          </p:cNvSpPr>
          <p:nvPr/>
        </p:nvSpPr>
        <p:spPr>
          <a:xfrm>
            <a:off x="11103778" y="5453065"/>
            <a:ext cx="837666" cy="741356"/>
          </a:xfrm>
          <a:prstGeom prst="rect">
            <a:avLst/>
          </a:prstGeom>
        </p:spPr>
        <p:txBody>
          <a:bodyPr anchor="ctr" anchorCtr="0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do not use this space, a QR code will be automatically overlayed</a:t>
            </a:r>
            <a:endParaRPr lang="en-AT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67A58B-C73B-837A-CC5A-B55E43C32AC8}"/>
              </a:ext>
            </a:extLst>
          </p:cNvPr>
          <p:cNvSpPr txBox="1"/>
          <p:nvPr/>
        </p:nvSpPr>
        <p:spPr>
          <a:xfrm>
            <a:off x="1114926" y="2069483"/>
            <a:ext cx="870284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[1] 	VRR, “CTBTO On-site support report,” 2021. 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[2] 	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Demcon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, “Test and Analysis Specification 1743.04, CTBTO meeting, version 	1.0,” 2021. 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[3] 	FOI, “Upgrade and Further Development of SAUNA Field Report 2 - 	Definition of infrastructure requirements,” 2018. 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[4] 	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Dantherm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, “AC-M18 with Heating Service manual Rev. 4.0”. 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[5] 	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Zentralanstalt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fur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Meteorologie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und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Geodynamik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(ZAMG), “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Messtationen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	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Zehnminutendaten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Seibersdorf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,” [Online]. </a:t>
            </a:r>
            <a:b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</a:b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	Available: https://data.hub.zamg.ac.at/group/stationsdaten. 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[6] 	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Dantherm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, RE: Technical questions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Tahoma" panose="020B0604030504040204" pitchFamily="34" charset="0"/>
              </a:rPr>
              <a:t>airconditioning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 CTBTO containers, 	</a:t>
            </a:r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</a:rPr>
              <a:t>J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un 2022. </a:t>
            </a:r>
          </a:p>
          <a:p>
            <a:pPr algn="l"/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</a:rPr>
              <a:t>[7]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Tahoma" panose="020B0604030504040204" pitchFamily="34" charset="0"/>
              </a:rPr>
              <a:t>	VRR, “Thermal tests on the DBJ containers of CTBTO”, Oct 2022</a:t>
            </a:r>
          </a:p>
          <a:p>
            <a:pPr algn="l"/>
            <a:r>
              <a:rPr lang="en-GB" dirty="0">
                <a:solidFill>
                  <a:srgbClr val="000000"/>
                </a:solidFill>
                <a:latin typeface="Tahoma" panose="020B0604030504040204" pitchFamily="34" charset="0"/>
              </a:rPr>
              <a:t>[8]	VRR, Improvement DBJ containers for CTBTO, Jan 2023</a:t>
            </a:r>
            <a:endParaRPr lang="en-GB" sz="1800" b="0" i="0" u="none" strike="noStrike" baseline="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65108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5434</TotalTime>
  <Words>809</Words>
  <Application>Microsoft Office PowerPoint</Application>
  <PresentationFormat>Widescreen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Cambria Math</vt:lpstr>
      <vt:lpstr>Tahoma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RIEDMANN Robin</cp:lastModifiedBy>
  <cp:revision>29</cp:revision>
  <dcterms:created xsi:type="dcterms:W3CDTF">2023-04-18T13:25:54Z</dcterms:created>
  <dcterms:modified xsi:type="dcterms:W3CDTF">2023-06-09T12:12:02Z</dcterms:modified>
</cp:coreProperties>
</file>