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7" r:id="rId7"/>
    <p:sldId id="268" r:id="rId8"/>
    <p:sldId id="264" r:id="rId9"/>
    <p:sldId id="269" r:id="rId10"/>
    <p:sldId id="265" r:id="rId11"/>
    <p:sldId id="266" r:id="rId1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7"/>
            <p14:sldId id="268"/>
            <p14:sldId id="264"/>
            <p14:sldId id="269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91" d="100"/>
          <a:sy n="91" d="100"/>
        </p:scale>
        <p:origin x="8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9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9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7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In this study w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 present a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 quantitative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method for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comparing objects,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images acquired by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Synthetic Aperture Radar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The method is based on calculation of the Hu image moments.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 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The satellite images are from the Sentinel-1 mission and are processed with SNAP.</a:t>
            </a:r>
          </a:p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The definition of the Hu moments is given.</a:t>
            </a:r>
          </a:p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The Hu image moments are calculated with the Python library OpenCV.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The 7 Hu image moments are calculated for a set of underwater structures visible on the sea surface. The similarity coefficients between each set of </a:t>
            </a:r>
            <a:r>
              <a:rPr lang="en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struc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res, or </a:t>
            </a:r>
            <a:r>
              <a:rPr lang="en-DE" sz="1200" i="1" dirty="0">
                <a:latin typeface="Arial" panose="020B0604020202020204" pitchFamily="34" charset="0"/>
                <a:cs typeface="Arial" panose="020B0604020202020204" pitchFamily="34" charset="0"/>
              </a:rPr>
              <a:t>the distance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are calculated.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The presented methodology provides a quantitative objective method for shape comparison.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BA3B2-F5DC-5B3D-B61A-ED1DE62FA23E}"/>
              </a:ext>
            </a:extLst>
          </p:cNvPr>
          <p:cNvSpPr txBox="1"/>
          <p:nvPr/>
        </p:nvSpPr>
        <p:spPr>
          <a:xfrm>
            <a:off x="2682932" y="278271"/>
            <a:ext cx="6826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Quantitative Method for Object Comparison on Synthetic Aperture Radar Satellite Images for Ocean Applications </a:t>
            </a:r>
            <a:endParaRPr lang="en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Irina Gancheva and Elisaveta Peneva</a:t>
            </a:r>
          </a:p>
          <a:p>
            <a:pPr algn="ctr"/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University St. Kliment Ohridski / Faculty of Physics / </a:t>
            </a:r>
            <a:b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Meteorology and Geophysics</a:t>
            </a:r>
          </a:p>
        </p:txBody>
      </p:sp>
      <p:pic>
        <p:nvPicPr>
          <p:cNvPr id="11" name="Picture 10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40371B67-B7B0-5F14-A759-41E4E9F1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acknowledgment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D0DB07-148D-6441-2359-AFAB5CC005FC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5142D-82D9-77C3-FEF3-77F6430108E1}"/>
              </a:ext>
            </a:extLst>
          </p:cNvPr>
          <p:cNvSpPr txBox="1"/>
          <p:nvPr/>
        </p:nvSpPr>
        <p:spPr>
          <a:xfrm>
            <a:off x="1951178" y="4027057"/>
            <a:ext cx="7905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Acknowledgments</a:t>
            </a:r>
          </a:p>
          <a:p>
            <a:r>
              <a:rPr lang="en-GB" dirty="0"/>
              <a:t>This study is funded by ’Ministry of Education and Science’ of Republic of Bulgaria, project</a:t>
            </a:r>
            <a:r>
              <a:rPr lang="en-DE" dirty="0"/>
              <a:t> </a:t>
            </a:r>
            <a:r>
              <a:rPr lang="en-GB" dirty="0"/>
              <a:t>’Young Scientists and Postdoctoral Researchers’, part 2.</a:t>
            </a:r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42E24-E5C7-9199-3041-03F6C5EA6D81}"/>
              </a:ext>
            </a:extLst>
          </p:cNvPr>
          <p:cNvSpPr txBox="1"/>
          <p:nvPr/>
        </p:nvSpPr>
        <p:spPr>
          <a:xfrm>
            <a:off x="1951178" y="2515400"/>
            <a:ext cx="6777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1" dirty="0"/>
              <a:t>References:</a:t>
            </a:r>
          </a:p>
          <a:p>
            <a:r>
              <a:rPr lang="en-GB" dirty="0"/>
              <a:t>Hu, Ming-</a:t>
            </a:r>
            <a:r>
              <a:rPr lang="en-GB" dirty="0" err="1"/>
              <a:t>Kuei</a:t>
            </a:r>
            <a:r>
              <a:rPr lang="en-GB" dirty="0"/>
              <a:t>. "Visual pattern recognition by moment invariants." </a:t>
            </a:r>
            <a:r>
              <a:rPr lang="en-GB" i="1" dirty="0"/>
              <a:t>IRE</a:t>
            </a:r>
            <a:r>
              <a:rPr lang="en-DE" i="1" dirty="0"/>
              <a:t> </a:t>
            </a:r>
            <a:r>
              <a:rPr lang="en-GB" i="1" dirty="0"/>
              <a:t>transactions on information theory</a:t>
            </a:r>
            <a:r>
              <a:rPr lang="en-GB" dirty="0"/>
              <a:t> 8.2 (1962): 179-187.</a:t>
            </a:r>
          </a:p>
        </p:txBody>
      </p:sp>
      <p:pic>
        <p:nvPicPr>
          <p:cNvPr id="9" name="Picture 8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23E94396-D8E4-021A-2280-1F13E7D94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CF113-48DF-41D0-8DA9-B8903E6E75D6}"/>
              </a:ext>
            </a:extLst>
          </p:cNvPr>
          <p:cNvSpPr txBox="1"/>
          <p:nvPr/>
        </p:nvSpPr>
        <p:spPr>
          <a:xfrm>
            <a:off x="922868" y="1710266"/>
            <a:ext cx="9491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Pollution on the sea surface (such as oil spills, </a:t>
            </a:r>
            <a:r>
              <a:rPr lang="en-DE" dirty="0" err="1"/>
              <a:t>alg</a:t>
            </a:r>
            <a:r>
              <a:rPr lang="en-GB" dirty="0"/>
              <a:t>ae</a:t>
            </a:r>
            <a:r>
              <a:rPr lang="en-DE" dirty="0"/>
              <a:t> blooms close to sea surface and other) dampens the natural capillary waves and can become visible on SAR satellite images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DE" dirty="0"/>
              <a:t>hen the pollution is detected on the sea surface we can track the change of its shape by modelling its movement with </a:t>
            </a:r>
            <a:r>
              <a:rPr lang="en-DE" dirty="0" err="1"/>
              <a:t>Lagrangean</a:t>
            </a:r>
            <a:r>
              <a:rPr lang="en-DE" dirty="0"/>
              <a:t> particle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DE" dirty="0"/>
              <a:t>f on another image acquired at later period the pollution is still detectable, we can verify the modelled shape with the actually detected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For this study we propose an objective quantitative method for comparison of detected objects based on the calculation of the Hu image invariants.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As test objects we use four rectangular shapes visible on the sea surface close the Varna bay, in the Western Black Sea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The objects are compared by determining a similarity coefficient, calculated from the Hu image moments.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The Hu image moments are set of 7 values, invariant to translation, scale, rotation and reflection. The 7th moment changes its sign for image reflection.</a:t>
            </a:r>
            <a:endParaRPr lang="bg-BG" dirty="0"/>
          </a:p>
        </p:txBody>
      </p:sp>
      <p:pic>
        <p:nvPicPr>
          <p:cNvPr id="6" name="Picture 5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D3356DAD-64C2-45D4-1B8D-7B9F9887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9B6239-A02A-5A61-0001-DA474BF52330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7249056B-D9A0-F80E-5F14-EEC5C94F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62AA47-AB61-D69A-E38D-D9A0E98773BE}"/>
              </a:ext>
            </a:extLst>
          </p:cNvPr>
          <p:cNvSpPr txBox="1"/>
          <p:nvPr/>
        </p:nvSpPr>
        <p:spPr>
          <a:xfrm>
            <a:off x="1504950" y="1951672"/>
            <a:ext cx="751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Aim of this study is to present an objective quantitative method for shape comparison.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We apply the presented methodology on objects detected on SAR satellite images on the sea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DE" dirty="0"/>
              <a:t>he methodology can be extended to other areas, e.g. for pollution monitoring and tracking in marine and aquatic applications; for tracking the change and comparison of land </a:t>
            </a:r>
            <a:r>
              <a:rPr lang="en-DE" dirty="0" err="1"/>
              <a:t>surfa</a:t>
            </a:r>
            <a:r>
              <a:rPr lang="en-GB" dirty="0"/>
              <a:t>c</a:t>
            </a:r>
            <a:r>
              <a:rPr lang="en-DE" dirty="0"/>
              <a:t>e objects detected on satellite images; for monitoring of urban areas.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A5AEC8-30B8-DA45-0DCA-31FF9CC6B1F8}"/>
              </a:ext>
            </a:extLst>
          </p:cNvPr>
          <p:cNvGrpSpPr/>
          <p:nvPr/>
        </p:nvGrpSpPr>
        <p:grpSpPr>
          <a:xfrm>
            <a:off x="2368127" y="3429000"/>
            <a:ext cx="1921933" cy="518159"/>
            <a:chOff x="3283399" y="7757583"/>
            <a:chExt cx="4440363" cy="11685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D4B1D0-3F90-5D15-6EA8-8D8E4DC71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70" t="28411" r="35711" b="44305"/>
            <a:stretch/>
          </p:blipFill>
          <p:spPr>
            <a:xfrm>
              <a:off x="3283399" y="7757583"/>
              <a:ext cx="4440363" cy="116851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7AFAEE-6DCC-42CE-B731-960F583F55E3}"/>
                </a:ext>
              </a:extLst>
            </p:cNvPr>
            <p:cNvSpPr/>
            <p:nvPr/>
          </p:nvSpPr>
          <p:spPr>
            <a:xfrm>
              <a:off x="5845758" y="7981254"/>
              <a:ext cx="129439" cy="199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noProof="1">
                  <a:solidFill>
                    <a:schemeClr val="tx1"/>
                  </a:solidFill>
                </a:rPr>
                <a:t>i</a:t>
              </a:r>
              <a:endParaRPr lang="en-GB" sz="1400" i="1" noProof="1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1C260F5-C385-DDA0-5DBC-7BEFDD8B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2" t="81554" r="30716" b="-979"/>
          <a:stretch/>
        </p:blipFill>
        <p:spPr>
          <a:xfrm>
            <a:off x="5120051" y="5464031"/>
            <a:ext cx="3003507" cy="644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47236-0D82-92E2-811A-A5605F4EF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1" t="17713" r="37436" b="60569"/>
          <a:stretch/>
        </p:blipFill>
        <p:spPr>
          <a:xfrm>
            <a:off x="4793607" y="4564288"/>
            <a:ext cx="1738280" cy="673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 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FCE00-8570-3F79-DBEB-7F705ED9E16C}"/>
              </a:ext>
            </a:extLst>
          </p:cNvPr>
          <p:cNvSpPr txBox="1"/>
          <p:nvPr/>
        </p:nvSpPr>
        <p:spPr>
          <a:xfrm>
            <a:off x="660400" y="1388534"/>
            <a:ext cx="8957733" cy="562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dirty="0"/>
              <a:t>The SAR satellite images are from the Sentinel-1 mission and the </a:t>
            </a:r>
            <a:r>
              <a:rPr lang="en-DE" dirty="0" err="1"/>
              <a:t>preprocessing</a:t>
            </a:r>
            <a:r>
              <a:rPr lang="en-DE" dirty="0"/>
              <a:t> is done with the software SNAP (Sentinel Applications Platform).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dirty="0"/>
              <a:t>The change of the position of the dark objects is determined by calculating the 7 Hu invariants. The invariant values are calculated with the Python library OpenCV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dirty="0"/>
              <a:t>Image moments </a:t>
            </a:r>
            <a:r>
              <a:rPr lang="en-GB" dirty="0"/>
              <a:t>give a weighted average of image pixel intensities and can be generally calculated as</a:t>
            </a:r>
            <a:r>
              <a:rPr lang="en-DE" dirty="0"/>
              <a:t> 			(*) </a:t>
            </a:r>
            <a:r>
              <a:rPr lang="en-GB" sz="1800" dirty="0"/>
              <a:t>where </a:t>
            </a:r>
            <a:r>
              <a:rPr lang="en-GB" sz="1800" i="1" dirty="0" err="1"/>
              <a:t>i</a:t>
            </a:r>
            <a:r>
              <a:rPr lang="en-GB" sz="1800" dirty="0"/>
              <a:t> and </a:t>
            </a:r>
            <a:r>
              <a:rPr lang="en-GB" sz="1800" i="1" dirty="0"/>
              <a:t>j </a:t>
            </a:r>
            <a:r>
              <a:rPr lang="en-GB" sz="1800" dirty="0"/>
              <a:t>are positive integers (0, 1, 2,…) and </a:t>
            </a:r>
            <a:r>
              <a:rPr lang="en-GB" sz="1800" i="1" dirty="0"/>
              <a:t>I(</a:t>
            </a:r>
            <a:r>
              <a:rPr lang="en-GB" sz="1800" i="1" dirty="0" err="1"/>
              <a:t>x,y</a:t>
            </a:r>
            <a:r>
              <a:rPr lang="en-GB" sz="1800" i="1" dirty="0"/>
              <a:t>) </a:t>
            </a:r>
            <a:r>
              <a:rPr lang="en-GB" sz="1800" dirty="0"/>
              <a:t>gives the image pixel intensity at position </a:t>
            </a:r>
            <a:r>
              <a:rPr lang="en-GB" sz="1800" i="1" dirty="0"/>
              <a:t>(</a:t>
            </a:r>
            <a:r>
              <a:rPr lang="en-GB" sz="1800" i="1" dirty="0" err="1"/>
              <a:t>x,y</a:t>
            </a:r>
            <a:r>
              <a:rPr lang="en-GB" sz="1800" i="1" dirty="0"/>
              <a:t>)</a:t>
            </a:r>
            <a:r>
              <a:rPr lang="en-GB" sz="1800" dirty="0"/>
              <a:t>.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centroid of a binary (black and white) image gives the </a:t>
            </a:r>
            <a:r>
              <a:rPr lang="en-GB" dirty="0" err="1"/>
              <a:t>center</a:t>
            </a:r>
            <a:r>
              <a:rPr lang="en-GB" dirty="0"/>
              <a:t> of mass of the image object and they can be calculated with </a:t>
            </a:r>
            <a:endParaRPr lang="en-DE" dirty="0"/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central moments of a binary image are similar to the image moments given in equation *, but are defined using the image centroid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11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F23E2361-4AA5-BF54-444A-FD639F3A4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556451-88EC-2AA4-9560-66D9BA45B4F9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877A6-4BDA-08CE-FAE1-3EEAB1358D01}"/>
              </a:ext>
            </a:extLst>
          </p:cNvPr>
          <p:cNvSpPr txBox="1"/>
          <p:nvPr/>
        </p:nvSpPr>
        <p:spPr>
          <a:xfrm>
            <a:off x="660400" y="1388534"/>
            <a:ext cx="8957733" cy="2368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defined central moments are translation invariant and to make them invariant to scale we should use the normalized central moments:</a:t>
            </a:r>
            <a:endParaRPr lang="en-DE" sz="1800" dirty="0"/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seven Hu moments are given by the following formulas, as Hu, 1962:</a:t>
            </a: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endParaRPr lang="en-GB" dirty="0"/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706E0-CA2A-B09E-D261-F558F7B1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7" t="39064" r="38809" b="30557"/>
          <a:stretch/>
        </p:blipFill>
        <p:spPr>
          <a:xfrm>
            <a:off x="5748496" y="1720054"/>
            <a:ext cx="1490209" cy="602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0CD8F-57CB-0535-38FA-C24B52486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" r="6840"/>
          <a:stretch/>
        </p:blipFill>
        <p:spPr>
          <a:xfrm>
            <a:off x="2111600" y="2639889"/>
            <a:ext cx="6722082" cy="3565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9F31C4-E1C2-330D-1E57-F79483689712}"/>
              </a:ext>
            </a:extLst>
          </p:cNvPr>
          <p:cNvSpPr txBox="1"/>
          <p:nvPr/>
        </p:nvSpPr>
        <p:spPr>
          <a:xfrm>
            <a:off x="2111600" y="6283209"/>
            <a:ext cx="5045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Hu, Ming-</a:t>
            </a:r>
            <a:r>
              <a:rPr lang="en-GB" sz="1400" dirty="0" err="1"/>
              <a:t>Kuei</a:t>
            </a:r>
            <a:r>
              <a:rPr lang="en-GB" sz="1400" dirty="0"/>
              <a:t>. "Visual pattern recognition by moment invariants." </a:t>
            </a:r>
            <a:r>
              <a:rPr lang="en-GB" sz="1400" i="1" dirty="0"/>
              <a:t>IRE</a:t>
            </a:r>
            <a:r>
              <a:rPr lang="en-DE" sz="1400" i="1" dirty="0"/>
              <a:t> </a:t>
            </a:r>
            <a:r>
              <a:rPr lang="en-GB" sz="1400" i="1" dirty="0"/>
              <a:t>transactions on information theory</a:t>
            </a:r>
            <a:r>
              <a:rPr lang="en-GB" sz="1400" dirty="0"/>
              <a:t> 8.2 (1962): 179-187.</a:t>
            </a:r>
          </a:p>
        </p:txBody>
      </p:sp>
      <p:pic>
        <p:nvPicPr>
          <p:cNvPr id="12" name="Picture 11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C2503DC0-E152-968B-15E0-7E461275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556451-88EC-2AA4-9560-66D9BA45B4F9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194ECF-EBD5-A375-E3AA-7135E6105DD6}"/>
                  </a:ext>
                </a:extLst>
              </p:cNvPr>
              <p:cNvSpPr txBox="1"/>
              <p:nvPr/>
            </p:nvSpPr>
            <p:spPr>
              <a:xfrm>
                <a:off x="641350" y="1381003"/>
                <a:ext cx="8957733" cy="434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DE" sz="1800" dirty="0"/>
                  <a:t>U</a:t>
                </a:r>
                <a:r>
                  <a:rPr lang="en-GB" sz="1800" dirty="0"/>
                  <a:t>sing the Hu moments</a:t>
                </a:r>
                <a:r>
                  <a:rPr lang="en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dirty="0"/>
                          <m:t>ϕ</m:t>
                        </m:r>
                      </m:e>
                      <m:sub>
                        <m:r>
                          <a:rPr lang="en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r>
                  <a:rPr lang="en-DE" sz="1800" dirty="0"/>
                  <a:t>we can calculate the logarithmic value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Φ</a:t>
                </a:r>
                <a:r>
                  <a:rPr lang="en-GB" sz="1800" i="1" baseline="-25000" dirty="0" err="1"/>
                  <a:t>i</a:t>
                </a:r>
                <a:r>
                  <a:rPr lang="en-GB" sz="1800" dirty="0"/>
                  <a:t> = −sign(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dirty="0"/>
                          <m:t>ϕ</m:t>
                        </m:r>
                      </m:e>
                      <m:sub>
                        <m:r>
                          <a:rPr lang="en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/>
                  <a:t>) </a:t>
                </a:r>
                <a:r>
                  <a:rPr lang="en-GB" sz="1800" dirty="0" err="1"/>
                  <a:t>log|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dirty="0"/>
                          <m:t>ϕ</m:t>
                        </m:r>
                      </m:e>
                      <m:sub>
                        <m:r>
                          <a:rPr lang="en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/>
                  <a:t>|</a:t>
                </a:r>
                <a:endParaRPr lang="en-DE" sz="1800" dirty="0"/>
              </a:p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800" dirty="0"/>
                  <a:t>B</a:t>
                </a:r>
                <a:r>
                  <a:rPr lang="en-DE" sz="1800" dirty="0" err="1"/>
                  <a:t>ased</a:t>
                </a:r>
                <a:r>
                  <a:rPr lang="en-DE" sz="1800" dirty="0"/>
                  <a:t> on the 7 Hu moments we can calculate a similarity coefficient, or </a:t>
                </a:r>
                <a:r>
                  <a:rPr lang="en-DE" sz="1800" i="1" dirty="0"/>
                  <a:t>a distance</a:t>
                </a:r>
                <a:r>
                  <a:rPr lang="en-DE" sz="1800" dirty="0"/>
                  <a:t>:</a:t>
                </a:r>
              </a:p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DE" sz="1800" dirty="0"/>
              </a:p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DE" dirty="0"/>
              </a:p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800" dirty="0"/>
                  <a:t>Here A and B stand for the two different sets of structures, which</a:t>
                </a:r>
                <a:r>
                  <a:rPr lang="en-DE" sz="1800" dirty="0"/>
                  <a:t> </a:t>
                </a:r>
                <a:r>
                  <a:rPr lang="en-GB" sz="1800" dirty="0"/>
                  <a:t>we are comparing and </a:t>
                </a:r>
                <a:r>
                  <a:rPr lang="en-GB" sz="1800" dirty="0" err="1"/>
                  <a:t>Φ</a:t>
                </a:r>
                <a:r>
                  <a:rPr lang="en-GB" sz="1800" i="1" baseline="-25000" dirty="0" err="1"/>
                  <a:t>i</a:t>
                </a:r>
                <a:r>
                  <a:rPr lang="en-GB" sz="1800" i="1" dirty="0"/>
                  <a:t> </a:t>
                </a:r>
                <a:r>
                  <a:rPr lang="en-GB" sz="1800" dirty="0"/>
                  <a:t>gives the logarithmic transformed of each of the seven Hu moments.</a:t>
                </a:r>
                <a:endParaRPr lang="en-DE" sz="1800" dirty="0"/>
              </a:p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DE" dirty="0"/>
                  <a:t>Values of the similarity coefficient, or </a:t>
                </a:r>
                <a:r>
                  <a:rPr lang="en-DE" i="1" dirty="0"/>
                  <a:t>distance</a:t>
                </a:r>
                <a:r>
                  <a:rPr lang="en-DE" dirty="0"/>
                  <a:t> closer to zero reveal greater similarity between the objects.</a:t>
                </a:r>
                <a:endParaRPr lang="en-GB" dirty="0"/>
              </a:p>
              <a:p>
                <a:pPr marL="285750" indent="-285750">
                  <a:lnSpc>
                    <a:spcPts val="25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194ECF-EBD5-A375-E3AA-7135E610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1381003"/>
                <a:ext cx="8957733" cy="4343497"/>
              </a:xfrm>
              <a:prstGeom prst="rect">
                <a:avLst/>
              </a:prstGeom>
              <a:blipFill>
                <a:blip r:embed="rId2"/>
                <a:stretch>
                  <a:fillRect l="-408" t="-28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7A8598A-A0DB-0625-6F6F-62A790FF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57" y="2566000"/>
            <a:ext cx="2484335" cy="792549"/>
          </a:xfrm>
          <a:prstGeom prst="rect">
            <a:avLst/>
          </a:prstGeom>
        </p:spPr>
      </p:pic>
      <p:pic>
        <p:nvPicPr>
          <p:cNvPr id="12" name="Picture 11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0E185726-6922-F550-C0D3-97D3B9A6C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9A2066-22DD-1407-D24A-9B5288EACEB0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3D4C2-7EF6-1B62-35B5-8B217A54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0" y="2466380"/>
            <a:ext cx="5435535" cy="4067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2B81C-E772-453D-C1F0-C78F5B71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95" y="2485140"/>
            <a:ext cx="5396163" cy="4067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6EB031-6BB9-DBA4-5127-5017CA9F68BE}"/>
              </a:ext>
            </a:extLst>
          </p:cNvPr>
          <p:cNvSpPr txBox="1"/>
          <p:nvPr/>
        </p:nvSpPr>
        <p:spPr>
          <a:xfrm flipH="1">
            <a:off x="1026794" y="1543050"/>
            <a:ext cx="890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Presented are the images from 4 dates, two acquired in ascending and two in descending orbit. The are </a:t>
            </a:r>
            <a:r>
              <a:rPr lang="en-DE" dirty="0" err="1"/>
              <a:t>struc</a:t>
            </a:r>
            <a:r>
              <a:rPr lang="en-GB" dirty="0" err="1"/>
              <a:t>tu</a:t>
            </a:r>
            <a:r>
              <a:rPr lang="en-DE" dirty="0"/>
              <a:t>res visible on the sea surface on all 4 images and their bound</a:t>
            </a:r>
            <a:r>
              <a:rPr lang="en-GB" dirty="0"/>
              <a:t>a</a:t>
            </a:r>
            <a:r>
              <a:rPr lang="en-DE" dirty="0" err="1"/>
              <a:t>ries</a:t>
            </a:r>
            <a:r>
              <a:rPr lang="en-DE" dirty="0"/>
              <a:t> are marked in polygons.</a:t>
            </a:r>
            <a:endParaRPr lang="bg-BG" dirty="0"/>
          </a:p>
        </p:txBody>
      </p:sp>
      <p:pic>
        <p:nvPicPr>
          <p:cNvPr id="10" name="Picture 9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5882A825-8DD4-6622-13A4-4E7556638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9A2066-22DD-1407-D24A-9B5288EACEB0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2DFC4-4531-3CF6-023B-845D0F304DFE}"/>
              </a:ext>
            </a:extLst>
          </p:cNvPr>
          <p:cNvSpPr txBox="1"/>
          <p:nvPr/>
        </p:nvSpPr>
        <p:spPr>
          <a:xfrm>
            <a:off x="1152525" y="1228875"/>
            <a:ext cx="893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The 7 Hu image moments are calculated for all 4 images and the similarity coefficient is calculated for the 6 possible image pairs. </a:t>
            </a:r>
            <a:endParaRPr lang="bg-BG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B61F63-8FF3-E427-99EE-71E83B568BB3}"/>
              </a:ext>
            </a:extLst>
          </p:cNvPr>
          <p:cNvGraphicFramePr>
            <a:graphicFrameLocks noGrp="1"/>
          </p:cNvGraphicFramePr>
          <p:nvPr/>
        </p:nvGraphicFramePr>
        <p:xfrm>
          <a:off x="1058863" y="1970542"/>
          <a:ext cx="8455024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49376">
                  <a:extLst>
                    <a:ext uri="{9D8B030D-6E8A-4147-A177-3AD203B41FA5}">
                      <a16:colId xmlns:a16="http://schemas.microsoft.com/office/drawing/2014/main" val="273901846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585193087"/>
                    </a:ext>
                  </a:extLst>
                </a:gridCol>
                <a:gridCol w="964008">
                  <a:extLst>
                    <a:ext uri="{9D8B030D-6E8A-4147-A177-3AD203B41FA5}">
                      <a16:colId xmlns:a16="http://schemas.microsoft.com/office/drawing/2014/main" val="1897620221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3420750442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3747566427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1695797582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2530120518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401704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Image date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Hu 7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8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27.10.2022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3.042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6.844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11.73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11.344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23.43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14.852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22.899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1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21.09.2022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3.019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6.807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11.258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10.886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22.156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14.345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22.071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3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16.08.2022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3.041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6.818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11.542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11.025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22.504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14.484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22.423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95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17.06.2022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3.01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6.761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10.757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10.908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22.565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14.476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21.745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55634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41E618D-6693-D1B7-5BB6-64AF37C3E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86485"/>
              </p:ext>
            </p:extLst>
          </p:nvPr>
        </p:nvGraphicFramePr>
        <p:xfrm>
          <a:off x="2503487" y="3979347"/>
          <a:ext cx="5745163" cy="26348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68663">
                  <a:extLst>
                    <a:ext uri="{9D8B030D-6E8A-4147-A177-3AD203B41FA5}">
                      <a16:colId xmlns:a16="http://schemas.microsoft.com/office/drawing/2014/main" val="396997273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047951358"/>
                    </a:ext>
                  </a:extLst>
                </a:gridCol>
              </a:tblGrid>
              <a:tr h="440255">
                <a:tc>
                  <a:txBody>
                    <a:bodyPr/>
                    <a:lstStyle/>
                    <a:p>
                      <a:r>
                        <a:rPr lang="en-GB" sz="1800" b="1" u="none" strike="noStrike" baseline="0" dirty="0"/>
                        <a:t>Image pairs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baseline="0" dirty="0"/>
                        <a:t>Similarity coefficient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10619"/>
                  </a:ext>
                </a:extLst>
              </a:tr>
              <a:tr h="364729"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27.10.2022 - 21.09.2022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0.00762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36811"/>
                  </a:ext>
                </a:extLst>
              </a:tr>
              <a:tr h="364729"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27.10.2022 - 16.08.2022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0.00052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1052"/>
                  </a:ext>
                </a:extLst>
              </a:tr>
              <a:tr h="364729"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27.10.2022 - 17.06.2022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0.01061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56635"/>
                  </a:ext>
                </a:extLst>
              </a:tr>
              <a:tr h="364729"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21.09.2022 - 16.08.2022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0.00715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88130"/>
                  </a:ext>
                </a:extLst>
              </a:tr>
              <a:tr h="364729"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21.09.2022 - 17.06.2022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0.00302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0927"/>
                  </a:ext>
                </a:extLst>
              </a:tr>
              <a:tr h="364729"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16.08.2022 - 17.06.2022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u="none" strike="noStrike" baseline="0" dirty="0"/>
                        <a:t>0.0101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03836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C59672DB-53BF-9EBF-8F59-C7C7EAEE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</a:t>
            </a:r>
            <a:r>
              <a:rPr lang="en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1DC4F8-B767-A614-716A-928B4325B557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748C-1094-7D8D-5E1C-66D00AF52C2A}"/>
              </a:ext>
            </a:extLst>
          </p:cNvPr>
          <p:cNvSpPr txBox="1"/>
          <p:nvPr/>
        </p:nvSpPr>
        <p:spPr>
          <a:xfrm>
            <a:off x="925461" y="1936341"/>
            <a:ext cx="91151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DE" dirty="0"/>
              <a:t>A methodology for quantitative object comparison is presented. It is based on the Hu image moments, which describe shape transformations, such as translation, scale, rotation and reflection.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DE" dirty="0"/>
              <a:t>Based on the Hu moments we calculate a similarity coefficient, or </a:t>
            </a:r>
            <a:r>
              <a:rPr lang="en-DE" i="1" dirty="0"/>
              <a:t>a distance</a:t>
            </a:r>
            <a:r>
              <a:rPr lang="en-DE" dirty="0"/>
              <a:t>. The closer the value to zero, the more similar two objects 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DE" dirty="0"/>
              <a:t>We observe a set of structures detected close the to shoreline of the Western Black Sea basin. The objects are underwater structures which become visible under certain conditions.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DE" dirty="0"/>
              <a:t>We track the change of the underwater structures calculating the Hu image invariants.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DE" dirty="0"/>
              <a:t>The results suggest that there is no </a:t>
            </a:r>
            <a:r>
              <a:rPr lang="en-DE" dirty="0" err="1"/>
              <a:t>significa</a:t>
            </a:r>
            <a:r>
              <a:rPr lang="en-GB" dirty="0"/>
              <a:t>n</a:t>
            </a:r>
            <a:r>
              <a:rPr lang="en-DE" dirty="0"/>
              <a:t>t change over time. The differences are caused by the varying sea conditions.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DE" dirty="0"/>
              <a:t>The calculation of the similarity </a:t>
            </a:r>
            <a:r>
              <a:rPr lang="en-DE" dirty="0" err="1"/>
              <a:t>coeffici</a:t>
            </a:r>
            <a:r>
              <a:rPr lang="en-GB" dirty="0"/>
              <a:t>e</a:t>
            </a:r>
            <a:r>
              <a:rPr lang="en-DE" dirty="0" err="1"/>
              <a:t>nt</a:t>
            </a:r>
            <a:r>
              <a:rPr lang="en-DE" dirty="0"/>
              <a:t> suggests that the two acquisitions on 27.10.2022 and 16.08.2022 are most similar. </a:t>
            </a:r>
            <a:r>
              <a:rPr lang="en-GB" dirty="0"/>
              <a:t>The similarity coefficient for these two</a:t>
            </a:r>
            <a:r>
              <a:rPr lang="en-DE" dirty="0"/>
              <a:t> s</a:t>
            </a:r>
            <a:r>
              <a:rPr lang="en-GB" dirty="0" err="1"/>
              <a:t>tudy</a:t>
            </a:r>
            <a:r>
              <a:rPr lang="en-DE" dirty="0"/>
              <a:t> </a:t>
            </a:r>
            <a:r>
              <a:rPr lang="en-GB" dirty="0"/>
              <a:t>cases is 0.00052.</a:t>
            </a:r>
            <a:endParaRPr lang="bg-BG" dirty="0"/>
          </a:p>
        </p:txBody>
      </p:sp>
      <p:pic>
        <p:nvPicPr>
          <p:cNvPr id="8" name="Picture 7" descr="A picture containing sketch, text, drawing, clipart&#10;&#10;Description automatically generated">
            <a:extLst>
              <a:ext uri="{FF2B5EF4-FFF2-40B4-BE49-F238E27FC236}">
                <a16:creationId xmlns:a16="http://schemas.microsoft.com/office/drawing/2014/main" id="{CFE3CF60-E95E-5FB4-0CB3-E6E92231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3" y="7635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Ирина Максимова Ганчева</cp:lastModifiedBy>
  <cp:revision>37</cp:revision>
  <dcterms:created xsi:type="dcterms:W3CDTF">2023-04-18T13:25:54Z</dcterms:created>
  <dcterms:modified xsi:type="dcterms:W3CDTF">2023-06-02T11:43:14Z</dcterms:modified>
</cp:coreProperties>
</file>