
<file path=[Content_Types].xml><?xml version="1.0" encoding="utf-8"?>
<Types xmlns="http://schemas.openxmlformats.org/package/2006/content-types">
  <Default Extension="3i4" ContentType="image/pn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9"/>
  </p:notes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E345C"/>
    <a:srgbClr val="66FFFF"/>
    <a:srgbClr val="ACA782"/>
    <a:srgbClr val="182C4E"/>
    <a:srgbClr val="1C3355"/>
    <a:srgbClr val="182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32"/>
    <p:restoredTop sz="92941" autoAdjust="0"/>
  </p:normalViewPr>
  <p:slideViewPr>
    <p:cSldViewPr snapToGrid="0">
      <p:cViewPr varScale="1">
        <p:scale>
          <a:sx n="115" d="100"/>
          <a:sy n="115" d="100"/>
        </p:scale>
        <p:origin x="103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Purtschert" userId="cdad25f8f73bef55" providerId="LiveId" clId="{866B149C-318A-463D-A4E0-30CE6CAA876E}"/>
    <pc:docChg chg="custSel modSld">
      <pc:chgData name="Roland Purtschert" userId="cdad25f8f73bef55" providerId="LiveId" clId="{866B149C-318A-463D-A4E0-30CE6CAA876E}" dt="2023-06-09T08:52:09.735" v="180" actId="20577"/>
      <pc:docMkLst>
        <pc:docMk/>
      </pc:docMkLst>
      <pc:sldChg chg="modSp mod">
        <pc:chgData name="Roland Purtschert" userId="cdad25f8f73bef55" providerId="LiveId" clId="{866B149C-318A-463D-A4E0-30CE6CAA876E}" dt="2023-06-09T08:51:38.199" v="164" actId="20577"/>
        <pc:sldMkLst>
          <pc:docMk/>
          <pc:sldMk cId="607453612" sldId="256"/>
        </pc:sldMkLst>
        <pc:spChg chg="mod">
          <ac:chgData name="Roland Purtschert" userId="cdad25f8f73bef55" providerId="LiveId" clId="{866B149C-318A-463D-A4E0-30CE6CAA876E}" dt="2023-06-09T08:51:38.199" v="164" actId="20577"/>
          <ac:spMkLst>
            <pc:docMk/>
            <pc:sldMk cId="607453612" sldId="256"/>
            <ac:spMk id="7" creationId="{49922F0B-1586-C5C9-5799-0BA2D9F3F16F}"/>
          </ac:spMkLst>
        </pc:spChg>
        <pc:spChg chg="mod">
          <ac:chgData name="Roland Purtschert" userId="cdad25f8f73bef55" providerId="LiveId" clId="{866B149C-318A-463D-A4E0-30CE6CAA876E}" dt="2023-06-09T08:37:36.020" v="140" actId="20577"/>
          <ac:spMkLst>
            <pc:docMk/>
            <pc:sldMk cId="607453612" sldId="256"/>
            <ac:spMk id="9" creationId="{48139E6E-23AD-5E4F-DA86-E50C850C0936}"/>
          </ac:spMkLst>
        </pc:spChg>
      </pc:sldChg>
      <pc:sldChg chg="modSp mod">
        <pc:chgData name="Roland Purtschert" userId="cdad25f8f73bef55" providerId="LiveId" clId="{866B149C-318A-463D-A4E0-30CE6CAA876E}" dt="2023-06-09T08:51:27.815" v="160" actId="20577"/>
        <pc:sldMkLst>
          <pc:docMk/>
          <pc:sldMk cId="2536716417" sldId="261"/>
        </pc:sldMkLst>
        <pc:spChg chg="mod">
          <ac:chgData name="Roland Purtschert" userId="cdad25f8f73bef55" providerId="LiveId" clId="{866B149C-318A-463D-A4E0-30CE6CAA876E}" dt="2023-06-08T12:40:05.497" v="6" actId="13926"/>
          <ac:spMkLst>
            <pc:docMk/>
            <pc:sldMk cId="2536716417" sldId="261"/>
            <ac:spMk id="2" creationId="{6A554C68-8F60-5BAE-2899-01FF4F782708}"/>
          </ac:spMkLst>
        </pc:spChg>
        <pc:spChg chg="mod">
          <ac:chgData name="Roland Purtschert" userId="cdad25f8f73bef55" providerId="LiveId" clId="{866B149C-318A-463D-A4E0-30CE6CAA876E}" dt="2023-06-09T08:51:27.815" v="160" actId="20577"/>
          <ac:spMkLst>
            <pc:docMk/>
            <pc:sldMk cId="2536716417" sldId="261"/>
            <ac:spMk id="3" creationId="{9046321D-4DFA-7CD5-1C74-CE4A75C696CA}"/>
          </ac:spMkLst>
        </pc:spChg>
      </pc:sldChg>
      <pc:sldChg chg="modSp mod">
        <pc:chgData name="Roland Purtschert" userId="cdad25f8f73bef55" providerId="LiveId" clId="{866B149C-318A-463D-A4E0-30CE6CAA876E}" dt="2023-06-09T08:51:45.159" v="168" actId="20577"/>
        <pc:sldMkLst>
          <pc:docMk/>
          <pc:sldMk cId="2229705584" sldId="262"/>
        </pc:sldMkLst>
        <pc:spChg chg="mod">
          <ac:chgData name="Roland Purtschert" userId="cdad25f8f73bef55" providerId="LiveId" clId="{866B149C-318A-463D-A4E0-30CE6CAA876E}" dt="2023-06-09T08:51:45.159" v="168" actId="20577"/>
          <ac:spMkLst>
            <pc:docMk/>
            <pc:sldMk cId="2229705584" sldId="262"/>
            <ac:spMk id="6" creationId="{0EE6463D-C745-9B54-4D33-67949EA3BB46}"/>
          </ac:spMkLst>
        </pc:spChg>
        <pc:spChg chg="mod">
          <ac:chgData name="Roland Purtschert" userId="cdad25f8f73bef55" providerId="LiveId" clId="{866B149C-318A-463D-A4E0-30CE6CAA876E}" dt="2023-06-08T13:58:33.338" v="15" actId="20577"/>
          <ac:spMkLst>
            <pc:docMk/>
            <pc:sldMk cId="2229705584" sldId="262"/>
            <ac:spMk id="10" creationId="{0AD1B835-D37B-A8D8-72FF-BF2924360389}"/>
          </ac:spMkLst>
        </pc:spChg>
      </pc:sldChg>
      <pc:sldChg chg="addSp delSp modSp mod">
        <pc:chgData name="Roland Purtschert" userId="cdad25f8f73bef55" providerId="LiveId" clId="{866B149C-318A-463D-A4E0-30CE6CAA876E}" dt="2023-06-09T08:51:52.790" v="172" actId="20577"/>
        <pc:sldMkLst>
          <pc:docMk/>
          <pc:sldMk cId="732286599" sldId="263"/>
        </pc:sldMkLst>
        <pc:spChg chg="mod">
          <ac:chgData name="Roland Purtschert" userId="cdad25f8f73bef55" providerId="LiveId" clId="{866B149C-318A-463D-A4E0-30CE6CAA876E}" dt="2023-06-09T08:51:52.790" v="172" actId="20577"/>
          <ac:spMkLst>
            <pc:docMk/>
            <pc:sldMk cId="732286599" sldId="263"/>
            <ac:spMk id="6" creationId="{DBA6E9A0-04A9-1F29-F239-4E9CDDDE29AF}"/>
          </ac:spMkLst>
        </pc:spChg>
        <pc:spChg chg="add mod">
          <ac:chgData name="Roland Purtschert" userId="cdad25f8f73bef55" providerId="LiveId" clId="{866B149C-318A-463D-A4E0-30CE6CAA876E}" dt="2023-06-09T08:39:30.656" v="146" actId="1076"/>
          <ac:spMkLst>
            <pc:docMk/>
            <pc:sldMk cId="732286599" sldId="263"/>
            <ac:spMk id="7" creationId="{DC45492C-EB25-9BBB-DA80-14AAAF2562DC}"/>
          </ac:spMkLst>
        </pc:spChg>
        <pc:spChg chg="mod">
          <ac:chgData name="Roland Purtschert" userId="cdad25f8f73bef55" providerId="LiveId" clId="{866B149C-318A-463D-A4E0-30CE6CAA876E}" dt="2023-06-08T14:01:14.814" v="30" actId="20577"/>
          <ac:spMkLst>
            <pc:docMk/>
            <pc:sldMk cId="732286599" sldId="263"/>
            <ac:spMk id="46" creationId="{3F2139E0-A218-F726-4392-1621FF107107}"/>
          </ac:spMkLst>
        </pc:spChg>
        <pc:spChg chg="mod">
          <ac:chgData name="Roland Purtschert" userId="cdad25f8f73bef55" providerId="LiveId" clId="{866B149C-318A-463D-A4E0-30CE6CAA876E}" dt="2023-06-08T12:39:30.708" v="5" actId="14100"/>
          <ac:spMkLst>
            <pc:docMk/>
            <pc:sldMk cId="732286599" sldId="263"/>
            <ac:spMk id="68" creationId="{5C1676C9-4D31-63C6-F771-4EEB946E01ED}"/>
          </ac:spMkLst>
        </pc:spChg>
        <pc:spChg chg="del mod">
          <ac:chgData name="Roland Purtschert" userId="cdad25f8f73bef55" providerId="LiveId" clId="{866B149C-318A-463D-A4E0-30CE6CAA876E}" dt="2023-06-08T12:39:24.637" v="4" actId="478"/>
          <ac:spMkLst>
            <pc:docMk/>
            <pc:sldMk cId="732286599" sldId="263"/>
            <ac:spMk id="78" creationId="{576E1369-B872-8389-87D0-0E7735DFEB6E}"/>
          </ac:spMkLst>
        </pc:spChg>
        <pc:graphicFrameChg chg="modGraphic">
          <ac:chgData name="Roland Purtschert" userId="cdad25f8f73bef55" providerId="LiveId" clId="{866B149C-318A-463D-A4E0-30CE6CAA876E}" dt="2023-06-08T14:00:20.058" v="28" actId="20577"/>
          <ac:graphicFrameMkLst>
            <pc:docMk/>
            <pc:sldMk cId="732286599" sldId="263"/>
            <ac:graphicFrameMk id="67" creationId="{C86D1B88-2CA7-4BF6-F29D-E0AC4537FF52}"/>
          </ac:graphicFrameMkLst>
        </pc:graphicFrameChg>
      </pc:sldChg>
      <pc:sldChg chg="modSp mod">
        <pc:chgData name="Roland Purtschert" userId="cdad25f8f73bef55" providerId="LiveId" clId="{866B149C-318A-463D-A4E0-30CE6CAA876E}" dt="2023-06-09T08:52:01.838" v="176" actId="20577"/>
        <pc:sldMkLst>
          <pc:docMk/>
          <pc:sldMk cId="1598445577" sldId="264"/>
        </pc:sldMkLst>
        <pc:spChg chg="mod">
          <ac:chgData name="Roland Purtschert" userId="cdad25f8f73bef55" providerId="LiveId" clId="{866B149C-318A-463D-A4E0-30CE6CAA876E}" dt="2023-06-09T08:52:01.838" v="176" actId="20577"/>
          <ac:spMkLst>
            <pc:docMk/>
            <pc:sldMk cId="1598445577" sldId="264"/>
            <ac:spMk id="6" creationId="{C8D44082-17FA-6E7D-2B88-0AE62611BEE5}"/>
          </ac:spMkLst>
        </pc:spChg>
        <pc:spChg chg="mod">
          <ac:chgData name="Roland Purtschert" userId="cdad25f8f73bef55" providerId="LiveId" clId="{866B149C-318A-463D-A4E0-30CE6CAA876E}" dt="2023-06-08T14:04:14.326" v="73" actId="20577"/>
          <ac:spMkLst>
            <pc:docMk/>
            <pc:sldMk cId="1598445577" sldId="264"/>
            <ac:spMk id="29" creationId="{5BBAE55C-D3CC-3968-EE91-DB33794EEB11}"/>
          </ac:spMkLst>
        </pc:spChg>
      </pc:sldChg>
      <pc:sldChg chg="modSp mod">
        <pc:chgData name="Roland Purtschert" userId="cdad25f8f73bef55" providerId="LiveId" clId="{866B149C-318A-463D-A4E0-30CE6CAA876E}" dt="2023-06-09T08:52:09.735" v="180" actId="20577"/>
        <pc:sldMkLst>
          <pc:docMk/>
          <pc:sldMk cId="632205300" sldId="265"/>
        </pc:sldMkLst>
        <pc:spChg chg="mod">
          <ac:chgData name="Roland Purtschert" userId="cdad25f8f73bef55" providerId="LiveId" clId="{866B149C-318A-463D-A4E0-30CE6CAA876E}" dt="2023-06-09T08:52:09.735" v="180" actId="20577"/>
          <ac:spMkLst>
            <pc:docMk/>
            <pc:sldMk cId="632205300" sldId="265"/>
            <ac:spMk id="6" creationId="{A8C265B7-8CC9-C945-6901-364B5B6546C6}"/>
          </ac:spMkLst>
        </pc:spChg>
        <pc:spChg chg="mod">
          <ac:chgData name="Roland Purtschert" userId="cdad25f8f73bef55" providerId="LiveId" clId="{866B149C-318A-463D-A4E0-30CE6CAA876E}" dt="2023-06-08T14:05:18.783" v="98" actId="6549"/>
          <ac:spMkLst>
            <pc:docMk/>
            <pc:sldMk cId="632205300" sldId="265"/>
            <ac:spMk id="8" creationId="{9475A93D-4D22-E057-5711-56EB507AE100}"/>
          </ac:spMkLst>
        </pc:spChg>
        <pc:spChg chg="mod">
          <ac:chgData name="Roland Purtschert" userId="cdad25f8f73bef55" providerId="LiveId" clId="{866B149C-318A-463D-A4E0-30CE6CAA876E}" dt="2023-06-09T08:40:53.869" v="156" actId="20577"/>
          <ac:spMkLst>
            <pc:docMk/>
            <pc:sldMk cId="632205300" sldId="265"/>
            <ac:spMk id="9" creationId="{BCA99F39-ED4A-E5E7-125F-3E5889910B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8FBF-87A6-46C7-8AC6-B4E11305C1D5}" type="datetimeFigureOut">
              <a:rPr lang="de-CH" smtClean="0"/>
              <a:t>09.06.2023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C167-A9F4-472A-819E-23F1D18E71D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998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C167-A9F4-472A-819E-23F1D18E71D2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850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3i4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3i4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3i4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3i4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3i4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3i4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7056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and artificial Ar-37/Ar-39 signatures in the underground</a:t>
            </a:r>
          </a:p>
          <a:p>
            <a:pPr algn="ctr"/>
            <a:r>
              <a:rPr lang="de-CH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Roland Purtschert &amp; Stéphanie Musy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and Environmental Physics and 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Oeschger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for Climate Change Research,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Bern,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Sidlerstrasse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3012, Bern, Switzerland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case of a UNE,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and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are produced by activation reactions on rocks. Because of their different half-lives, the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Ar/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ratio is a function of the timescale of production (pulsed vs. continuous), the depth-dependent production mechanisms, and the Ca/K ratio of the rock</a:t>
            </a:r>
            <a:r>
              <a:rPr lang="en-US" sz="1200" strike="sngStrik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P3.3-458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and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measurements of 80 groundwater samples in different lithologies were compiled [1]. The measured ratios were compared with theoretical calculations including neutron and muon reactions [2]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Calculated production - and measured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Ar/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activity ratios for different rock types agree reasonably well, indicating secular production-decay-equilibrium. Pulsed UNE production would result in activity ratios that are three orders of magnitude higher.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Ar/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activity ratios after an UNE in different rock types can now be better estimated and assessed.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7387F85-F133-FB3D-1D6E-DAE04D6280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25" y="278271"/>
            <a:ext cx="1443446" cy="114487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9D06C9E-8E4A-4854-2C8D-DC24A468BBA2}"/>
              </a:ext>
            </a:extLst>
          </p:cNvPr>
          <p:cNvSpPr txBox="1">
            <a:spLocks/>
          </p:cNvSpPr>
          <p:nvPr/>
        </p:nvSpPr>
        <p:spPr>
          <a:xfrm>
            <a:off x="2682931" y="2958858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and 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 measurements of 80 groundwater samples in different lithologies were compiled [1]. The measured ratios were compared with theoretical calculations including neutron and muon reactions [2]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BEFCDED-2DC6-1F41-1290-71308FD39796}"/>
              </a:ext>
            </a:extLst>
          </p:cNvPr>
          <p:cNvGrpSpPr/>
          <p:nvPr/>
        </p:nvGrpSpPr>
        <p:grpSpPr>
          <a:xfrm>
            <a:off x="0" y="1066801"/>
            <a:ext cx="10855035" cy="5791200"/>
            <a:chOff x="0" y="1066801"/>
            <a:chExt cx="10855035" cy="5791200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094EA82-93AF-7241-E8EF-BABE298C6AD6}"/>
                </a:ext>
              </a:extLst>
            </p:cNvPr>
            <p:cNvSpPr/>
            <p:nvPr/>
          </p:nvSpPr>
          <p:spPr>
            <a:xfrm>
              <a:off x="0" y="1066801"/>
              <a:ext cx="10307782" cy="5791200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BC7A83A5-F558-FB9B-9196-3609EE9CA34C}"/>
                </a:ext>
              </a:extLst>
            </p:cNvPr>
            <p:cNvSpPr/>
            <p:nvPr/>
          </p:nvSpPr>
          <p:spPr>
            <a:xfrm>
              <a:off x="9566562" y="1066801"/>
              <a:ext cx="1288473" cy="4551217"/>
            </a:xfrm>
            <a:prstGeom prst="roundRect">
              <a:avLst>
                <a:gd name="adj" fmla="val 41398"/>
              </a:avLst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8B12CF2-0FC5-6767-91F2-C34D55283302}"/>
                </a:ext>
              </a:extLst>
            </p:cNvPr>
            <p:cNvSpPr/>
            <p:nvPr/>
          </p:nvSpPr>
          <p:spPr>
            <a:xfrm>
              <a:off x="9566561" y="5157170"/>
              <a:ext cx="1288474" cy="1700829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BE894D-9DBD-7438-8132-B1EAA002DF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F327000-3FA5-067F-B56C-87DC1C3226F2}"/>
              </a:ext>
            </a:extLst>
          </p:cNvPr>
          <p:cNvSpPr txBox="1">
            <a:spLocks/>
          </p:cNvSpPr>
          <p:nvPr/>
        </p:nvSpPr>
        <p:spPr>
          <a:xfrm>
            <a:off x="3514205" y="3429000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Natural soil samples were collected from a drill core from an alluvial valley in Switzerland. The samples were irradiated with a known neutron flux and emanated Ar-37 was determined 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48139E6E-23AD-5E4F-DA86-E50C850C0936}"/>
              </a:ext>
            </a:extLst>
          </p:cNvPr>
          <p:cNvSpPr/>
          <p:nvPr/>
        </p:nvSpPr>
        <p:spPr>
          <a:xfrm>
            <a:off x="212351" y="1248221"/>
            <a:ext cx="9998447" cy="4188381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case of a UNE,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and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are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produced in the rock matrix by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neutron activation of Ca and K, respectively [1]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natural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and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production rates in rocks are dominated by the same reactions but are also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affected by muon-induced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reactions.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hey depend therefore on the depth below the surface [2]. 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Calculated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Ar/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natural activity ratios were compared to ratios measured in groundwater samples [3] in different rock formations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Ar/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ratio in the subsurface is a function of the timing of the production (i.e. pulsed vs. continuous), production mechanisms, and the rock composition (mainly Ca/K ratio)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Ar/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ratio can therefore be used as a conclusive indicator of whether a measured 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Ar/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signature is from a recent or ancient UNE, or is from natural origin. 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F3475E-80B5-754A-E1D7-194F74B4C1CC}"/>
              </a:ext>
            </a:extLst>
          </p:cNvPr>
          <p:cNvGrpSpPr/>
          <p:nvPr/>
        </p:nvGrpSpPr>
        <p:grpSpPr>
          <a:xfrm>
            <a:off x="0" y="1066801"/>
            <a:ext cx="10855035" cy="5791200"/>
            <a:chOff x="0" y="1066801"/>
            <a:chExt cx="10855035" cy="579120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E0416B5-FFB5-BC2B-2B82-EB467AA43EA3}"/>
                </a:ext>
              </a:extLst>
            </p:cNvPr>
            <p:cNvSpPr/>
            <p:nvPr/>
          </p:nvSpPr>
          <p:spPr>
            <a:xfrm>
              <a:off x="0" y="1066801"/>
              <a:ext cx="10307782" cy="5791200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C2B4A6A4-5815-2D9A-7FCF-86AFD6C2D0CC}"/>
                </a:ext>
              </a:extLst>
            </p:cNvPr>
            <p:cNvSpPr/>
            <p:nvPr/>
          </p:nvSpPr>
          <p:spPr>
            <a:xfrm>
              <a:off x="9566562" y="1066801"/>
              <a:ext cx="1288473" cy="4551217"/>
            </a:xfrm>
            <a:prstGeom prst="roundRect">
              <a:avLst>
                <a:gd name="adj" fmla="val 41398"/>
              </a:avLst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4FCFAAB-6EF2-8286-369A-B12DB52F0DCC}"/>
                </a:ext>
              </a:extLst>
            </p:cNvPr>
            <p:cNvSpPr/>
            <p:nvPr/>
          </p:nvSpPr>
          <p:spPr>
            <a:xfrm>
              <a:off x="9566561" y="5157170"/>
              <a:ext cx="1288474" cy="1700829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762086" y="173197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AD1B835-D37B-A8D8-72FF-BF2924360389}"/>
              </a:ext>
            </a:extLst>
          </p:cNvPr>
          <p:cNvSpPr/>
          <p:nvPr/>
        </p:nvSpPr>
        <p:spPr>
          <a:xfrm>
            <a:off x="3638492" y="4375610"/>
            <a:ext cx="3106897" cy="1830574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Comparison and differentiation of natural </a:t>
            </a:r>
            <a:r>
              <a:rPr lang="en-GB" baseline="30000" dirty="0"/>
              <a:t>37</a:t>
            </a:r>
            <a:r>
              <a:rPr lang="en-GB" dirty="0"/>
              <a:t>Ar/</a:t>
            </a:r>
            <a:r>
              <a:rPr lang="en-GB" baseline="30000" dirty="0"/>
              <a:t>39</a:t>
            </a:r>
            <a:r>
              <a:rPr lang="en-GB" dirty="0"/>
              <a:t>Ar ratios with expected UNE signatures 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8A0F321-C2AA-4D06-CE1E-8F41CCE8200B}"/>
              </a:ext>
            </a:extLst>
          </p:cNvPr>
          <p:cNvSpPr/>
          <p:nvPr/>
        </p:nvSpPr>
        <p:spPr>
          <a:xfrm>
            <a:off x="5657457" y="1595398"/>
            <a:ext cx="2947736" cy="1830574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Verification of the calculated </a:t>
            </a:r>
            <a:r>
              <a:rPr lang="en-GB" baseline="30000" dirty="0"/>
              <a:t>37</a:t>
            </a:r>
            <a:r>
              <a:rPr lang="en-GB" dirty="0"/>
              <a:t>Ar/</a:t>
            </a:r>
            <a:r>
              <a:rPr lang="en-GB" baseline="30000" dirty="0"/>
              <a:t>39</a:t>
            </a:r>
            <a:r>
              <a:rPr lang="en-GB" dirty="0"/>
              <a:t>Ar ratios by means of measured ratios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10FB1394-5DFE-53A4-126D-91EF0C5F054D}"/>
              </a:ext>
            </a:extLst>
          </p:cNvPr>
          <p:cNvSpPr/>
          <p:nvPr/>
        </p:nvSpPr>
        <p:spPr>
          <a:xfrm>
            <a:off x="1407123" y="1595398"/>
            <a:ext cx="3106898" cy="1830574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Characterisation of natural </a:t>
            </a:r>
            <a:r>
              <a:rPr lang="en-GB" baseline="30000" dirty="0"/>
              <a:t>37</a:t>
            </a:r>
            <a:r>
              <a:rPr lang="en-GB" dirty="0"/>
              <a:t>Ar/</a:t>
            </a:r>
            <a:r>
              <a:rPr lang="en-GB" baseline="30000" dirty="0"/>
              <a:t>39</a:t>
            </a:r>
            <a:r>
              <a:rPr lang="en-GB" dirty="0"/>
              <a:t>Ar signatures in different rocks as function of depth underground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BD8F364-1A6A-3D4E-28D2-3846DA5A06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18" name="Pfeil: nach unten gekrümmt 17">
            <a:extLst>
              <a:ext uri="{FF2B5EF4-FFF2-40B4-BE49-F238E27FC236}">
                <a16:creationId xmlns:a16="http://schemas.microsoft.com/office/drawing/2014/main" id="{8117CA4F-890A-C91F-C3B3-ABE5E288DADA}"/>
              </a:ext>
            </a:extLst>
          </p:cNvPr>
          <p:cNvSpPr/>
          <p:nvPr/>
        </p:nvSpPr>
        <p:spPr>
          <a:xfrm>
            <a:off x="4749957" y="1302753"/>
            <a:ext cx="720494" cy="292645"/>
          </a:xfrm>
          <a:prstGeom prst="curvedDownArrow">
            <a:avLst/>
          </a:prstGeom>
          <a:solidFill>
            <a:srgbClr val="ACA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9" name="Pfeil: nach unten gekrümmt 18">
            <a:extLst>
              <a:ext uri="{FF2B5EF4-FFF2-40B4-BE49-F238E27FC236}">
                <a16:creationId xmlns:a16="http://schemas.microsoft.com/office/drawing/2014/main" id="{8662EE37-2AB3-77F6-38E3-651E5936B215}"/>
              </a:ext>
            </a:extLst>
          </p:cNvPr>
          <p:cNvSpPr/>
          <p:nvPr/>
        </p:nvSpPr>
        <p:spPr>
          <a:xfrm rot="7780213">
            <a:off x="6745389" y="3894976"/>
            <a:ext cx="720494" cy="292645"/>
          </a:xfrm>
          <a:prstGeom prst="curvedDownArrow">
            <a:avLst/>
          </a:prstGeom>
          <a:solidFill>
            <a:srgbClr val="ACA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0" name="Pfeil: nach unten gekrümmt 19">
            <a:extLst>
              <a:ext uri="{FF2B5EF4-FFF2-40B4-BE49-F238E27FC236}">
                <a16:creationId xmlns:a16="http://schemas.microsoft.com/office/drawing/2014/main" id="{451C1962-59BA-3586-BEFE-3A767D36D651}"/>
              </a:ext>
            </a:extLst>
          </p:cNvPr>
          <p:cNvSpPr/>
          <p:nvPr/>
        </p:nvSpPr>
        <p:spPr>
          <a:xfrm rot="14065066">
            <a:off x="3029885" y="3851166"/>
            <a:ext cx="720494" cy="292645"/>
          </a:xfrm>
          <a:prstGeom prst="curvedDownArrow">
            <a:avLst/>
          </a:prstGeom>
          <a:solidFill>
            <a:srgbClr val="ACA7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fik 76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53CC8D4E-3B7F-165C-B46F-34831F533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52" y="1643410"/>
            <a:ext cx="4796410" cy="5079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059FFAD-4B0F-6EA5-4AA5-D30DC27B6A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7F69682B-7D12-9DBB-3D6E-CEF6EA106A42}"/>
              </a:ext>
            </a:extLst>
          </p:cNvPr>
          <p:cNvSpPr/>
          <p:nvPr/>
        </p:nvSpPr>
        <p:spPr>
          <a:xfrm>
            <a:off x="435961" y="1159298"/>
            <a:ext cx="3776000" cy="491710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Relevant  production reactions:</a:t>
            </a:r>
          </a:p>
          <a:p>
            <a:pPr algn="ctr"/>
            <a:r>
              <a:rPr lang="en-GB" sz="1400" dirty="0"/>
              <a:t> </a:t>
            </a:r>
            <a:r>
              <a:rPr lang="en-GB" sz="1400" baseline="30000" dirty="0"/>
              <a:t>39</a:t>
            </a:r>
            <a:r>
              <a:rPr lang="en-GB" sz="1400" dirty="0"/>
              <a:t>Ar in sandstone as an example </a:t>
            </a:r>
          </a:p>
        </p:txBody>
      </p:sp>
      <p:sp>
        <p:nvSpPr>
          <p:cNvPr id="45" name="Rechteck: abgerundete Ecken 44">
            <a:extLst>
              <a:ext uri="{FF2B5EF4-FFF2-40B4-BE49-F238E27FC236}">
                <a16:creationId xmlns:a16="http://schemas.microsoft.com/office/drawing/2014/main" id="{7B7274C5-3C47-207F-F879-AC8700F78B71}"/>
              </a:ext>
            </a:extLst>
          </p:cNvPr>
          <p:cNvSpPr/>
          <p:nvPr/>
        </p:nvSpPr>
        <p:spPr>
          <a:xfrm>
            <a:off x="4866152" y="1159298"/>
            <a:ext cx="3776000" cy="491709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Depth depended production ratios </a:t>
            </a: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3F2139E0-A218-F726-4392-1621FF107107}"/>
              </a:ext>
            </a:extLst>
          </p:cNvPr>
          <p:cNvSpPr/>
          <p:nvPr/>
        </p:nvSpPr>
        <p:spPr>
          <a:xfrm>
            <a:off x="8628055" y="2153324"/>
            <a:ext cx="2208173" cy="3556179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1E345C"/>
                </a:solidFill>
              </a:rPr>
              <a:t>b) The Ca/K normalized natural  production ratios: 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1E345C"/>
                </a:solidFill>
              </a:rPr>
              <a:t>-vary mostly where </a:t>
            </a:r>
            <a:r>
              <a:rPr lang="en-GB" sz="1600" dirty="0">
                <a:solidFill>
                  <a:srgbClr val="1E345C"/>
                </a:solidFill>
                <a:latin typeface="Symbol" panose="05050102010706020507" pitchFamily="18" charset="2"/>
              </a:rPr>
              <a:t>m</a:t>
            </a:r>
            <a:r>
              <a:rPr lang="en-GB" sz="1600" baseline="30000" dirty="0">
                <a:solidFill>
                  <a:srgbClr val="1E345C"/>
                </a:solidFill>
                <a:latin typeface="Symbol" panose="05050102010706020507" pitchFamily="18" charset="2"/>
              </a:rPr>
              <a:t>-</a:t>
            </a:r>
            <a:r>
              <a:rPr lang="en-GB" sz="1600" dirty="0">
                <a:solidFill>
                  <a:srgbClr val="1E345C"/>
                </a:solidFill>
              </a:rPr>
              <a:t> capture reactions are relevant </a:t>
            </a:r>
          </a:p>
          <a:p>
            <a:pPr marL="133350" indent="-133350">
              <a:spcAft>
                <a:spcPts val="600"/>
              </a:spcAft>
              <a:buFont typeface="System Font Regular"/>
              <a:buChar char="-"/>
            </a:pPr>
            <a:r>
              <a:rPr lang="en-GB" sz="1600" dirty="0">
                <a:solidFill>
                  <a:srgbClr val="1E345C"/>
                </a:solidFill>
              </a:rPr>
              <a:t>are relatively uniform in greater depths (0.2-0.5) </a:t>
            </a:r>
          </a:p>
          <a:p>
            <a:pPr marL="133350" indent="-133350">
              <a:spcAft>
                <a:spcPts val="600"/>
              </a:spcAft>
              <a:buFont typeface="System Font Regular"/>
              <a:buChar char="-"/>
            </a:pPr>
            <a:r>
              <a:rPr lang="en-GB" sz="1600" dirty="0">
                <a:solidFill>
                  <a:srgbClr val="1E345C"/>
                </a:solidFill>
              </a:rPr>
              <a:t>are similar to ratios resulting from a Watt neutron spectra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2E51DFFE-AE29-9E4C-9FE6-801A8E1D7C59}"/>
              </a:ext>
            </a:extLst>
          </p:cNvPr>
          <p:cNvSpPr/>
          <p:nvPr/>
        </p:nvSpPr>
        <p:spPr>
          <a:xfrm>
            <a:off x="-3120393" y="473813"/>
            <a:ext cx="1269462" cy="229152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Dominance of </a:t>
            </a:r>
          </a:p>
        </p:txBody>
      </p:sp>
      <p:pic>
        <p:nvPicPr>
          <p:cNvPr id="58" name="Grafik 57" descr="Ein Bild, das Text, Reihe, Diagramm, Screenshot enthält.&#10;&#10;Automatisch generierte Beschreibung">
            <a:extLst>
              <a:ext uri="{FF2B5EF4-FFF2-40B4-BE49-F238E27FC236}">
                <a16:creationId xmlns:a16="http://schemas.microsoft.com/office/drawing/2014/main" id="{A42DE86D-F5FC-3DD8-AAE2-4F4E1D3E0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61" y="1805631"/>
            <a:ext cx="3247396" cy="3723634"/>
          </a:xfrm>
          <a:prstGeom prst="rect">
            <a:avLst/>
          </a:prstGeom>
        </p:spPr>
      </p:pic>
      <p:graphicFrame>
        <p:nvGraphicFramePr>
          <p:cNvPr id="67" name="Tabelle 66">
            <a:extLst>
              <a:ext uri="{FF2B5EF4-FFF2-40B4-BE49-F238E27FC236}">
                <a16:creationId xmlns:a16="http://schemas.microsoft.com/office/drawing/2014/main" id="{C86D1B88-2CA7-4BF6-F29D-E0AC4537F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36568"/>
              </p:ext>
            </p:extLst>
          </p:nvPr>
        </p:nvGraphicFramePr>
        <p:xfrm>
          <a:off x="890831" y="5453065"/>
          <a:ext cx="2520950" cy="1200150"/>
        </p:xfrm>
        <a:graphic>
          <a:graphicData uri="http://schemas.openxmlformats.org/drawingml/2006/table">
            <a:tbl>
              <a:tblPr firstRow="1" firstCol="1" bandRow="1"/>
              <a:tblGrid>
                <a:gridCol w="1260475">
                  <a:extLst>
                    <a:ext uri="{9D8B030D-6E8A-4147-A177-3AD203B41FA5}">
                      <a16:colId xmlns:a16="http://schemas.microsoft.com/office/drawing/2014/main" val="2648540701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469148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57097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Neutron (N) 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activation </a:t>
                      </a: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reactions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7464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u="none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K(</a:t>
                      </a:r>
                      <a:r>
                        <a:rPr lang="en-US" sz="1100" u="non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N,p</a:t>
                      </a:r>
                      <a:r>
                        <a:rPr lang="en-US" sz="11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100" u="none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u="none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US" sz="11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Ca(N,α)</a:t>
                      </a:r>
                      <a:r>
                        <a:rPr lang="en-US" sz="1100" u="none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en-US" sz="110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88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Ca(N,α)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K(N,P2N)</a:t>
                      </a:r>
                      <a:r>
                        <a:rPr lang="en-US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03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Muon capture reactions</a:t>
                      </a:r>
                      <a:endParaRPr lang="de-C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75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Ca(µ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,p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K(µ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,2N)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843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K(µ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,γ)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Ca(µ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,p2N)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</a:t>
                      </a:r>
                      <a:endParaRPr lang="de-CH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062745"/>
                  </a:ext>
                </a:extLst>
              </a:tr>
            </a:tbl>
          </a:graphicData>
        </a:graphic>
      </p:graphicFrame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9B1427A6-71C6-B4C8-1F33-477CC6B9031D}"/>
              </a:ext>
            </a:extLst>
          </p:cNvPr>
          <p:cNvSpPr/>
          <p:nvPr/>
        </p:nvSpPr>
        <p:spPr>
          <a:xfrm>
            <a:off x="2361136" y="2519182"/>
            <a:ext cx="1071334" cy="262957"/>
          </a:xfrm>
          <a:prstGeom prst="roundRect">
            <a:avLst>
              <a:gd name="adj" fmla="val 8916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Stopping </a:t>
            </a:r>
            <a:r>
              <a:rPr lang="en-GB" sz="1100" dirty="0">
                <a:solidFill>
                  <a:srgbClr val="1E345C"/>
                </a:solidFill>
                <a:latin typeface="Symbol" panose="05050102010706020507" pitchFamily="18" charset="2"/>
              </a:rPr>
              <a:t>m</a:t>
            </a:r>
            <a:r>
              <a:rPr lang="en-GB" sz="1100" baseline="30000" dirty="0">
                <a:solidFill>
                  <a:srgbClr val="1E345C"/>
                </a:solidFill>
                <a:latin typeface="Symbol" panose="05050102010706020507" pitchFamily="18" charset="2"/>
              </a:rPr>
              <a:t>-</a:t>
            </a:r>
            <a:r>
              <a:rPr lang="en-GB" sz="1100" dirty="0">
                <a:solidFill>
                  <a:srgbClr val="1E345C"/>
                </a:solidFill>
                <a:latin typeface="Symbol" panose="05050102010706020507" pitchFamily="18" charset="2"/>
              </a:rPr>
              <a:t> </a:t>
            </a:r>
            <a:r>
              <a:rPr lang="en-GB" sz="1100" dirty="0">
                <a:solidFill>
                  <a:srgbClr val="1E345C"/>
                </a:solidFill>
              </a:rPr>
              <a:t>reactions</a:t>
            </a: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AFD3F361-A818-E74E-5BFF-BA5C9F4EEBB0}"/>
              </a:ext>
            </a:extLst>
          </p:cNvPr>
          <p:cNvSpPr/>
          <p:nvPr/>
        </p:nvSpPr>
        <p:spPr>
          <a:xfrm>
            <a:off x="2405576" y="3210255"/>
            <a:ext cx="873894" cy="262957"/>
          </a:xfrm>
          <a:prstGeom prst="roundRect">
            <a:avLst>
              <a:gd name="adj" fmla="val 8916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Fast </a:t>
            </a:r>
            <a:r>
              <a:rPr lang="en-GB" sz="1100" dirty="0">
                <a:solidFill>
                  <a:srgbClr val="1E345C"/>
                </a:solidFill>
                <a:latin typeface="Symbol" panose="05050102010706020507" pitchFamily="18" charset="2"/>
              </a:rPr>
              <a:t>m </a:t>
            </a:r>
            <a:r>
              <a:rPr lang="en-GB" sz="1100" dirty="0">
                <a:solidFill>
                  <a:srgbClr val="1E345C"/>
                </a:solidFill>
              </a:rPr>
              <a:t>induced neurons</a:t>
            </a: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5C1676C9-4D31-63C6-F771-4EEB946E01ED}"/>
              </a:ext>
            </a:extLst>
          </p:cNvPr>
          <p:cNvSpPr/>
          <p:nvPr/>
        </p:nvSpPr>
        <p:spPr>
          <a:xfrm>
            <a:off x="4049761" y="5948360"/>
            <a:ext cx="4796410" cy="708800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1E345C"/>
                </a:solidFill>
              </a:rPr>
              <a:t>a) The production ratios </a:t>
            </a:r>
            <a:r>
              <a:rPr lang="en-GB" sz="1600" baseline="30000" dirty="0">
                <a:solidFill>
                  <a:srgbClr val="1E345C"/>
                </a:solidFill>
              </a:rPr>
              <a:t>37</a:t>
            </a:r>
            <a:r>
              <a:rPr lang="en-GB" sz="1600" dirty="0">
                <a:solidFill>
                  <a:srgbClr val="1E345C"/>
                </a:solidFill>
              </a:rPr>
              <a:t>Ar/</a:t>
            </a:r>
            <a:r>
              <a:rPr lang="en-GB" sz="1600" baseline="30000" dirty="0">
                <a:solidFill>
                  <a:srgbClr val="1E345C"/>
                </a:solidFill>
              </a:rPr>
              <a:t>39</a:t>
            </a:r>
            <a:r>
              <a:rPr lang="en-GB" sz="1600" dirty="0">
                <a:solidFill>
                  <a:srgbClr val="1E345C"/>
                </a:solidFill>
              </a:rPr>
              <a:t>Ar</a:t>
            </a:r>
            <a:r>
              <a:rPr lang="en-GB" sz="1600" baseline="-25000" dirty="0">
                <a:solidFill>
                  <a:srgbClr val="1E345C"/>
                </a:solidFill>
              </a:rPr>
              <a:t>(prod)</a:t>
            </a:r>
            <a:r>
              <a:rPr lang="en-GB" sz="1600" dirty="0">
                <a:solidFill>
                  <a:srgbClr val="1E345C"/>
                </a:solidFill>
              </a:rPr>
              <a:t> depend on rock composition and vary as function of depth. Colours indicate main production reaction vs. depth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1E345C"/>
                </a:solidFill>
              </a:rPr>
              <a:t> </a:t>
            </a:r>
          </a:p>
        </p:txBody>
      </p:sp>
      <p:sp>
        <p:nvSpPr>
          <p:cNvPr id="73" name="Rechteck: abgerundete Ecken 72">
            <a:extLst>
              <a:ext uri="{FF2B5EF4-FFF2-40B4-BE49-F238E27FC236}">
                <a16:creationId xmlns:a16="http://schemas.microsoft.com/office/drawing/2014/main" id="{D0E1A5E3-C580-6B85-2494-7B9C041EDEBD}"/>
              </a:ext>
            </a:extLst>
          </p:cNvPr>
          <p:cNvSpPr/>
          <p:nvPr/>
        </p:nvSpPr>
        <p:spPr>
          <a:xfrm>
            <a:off x="8724597" y="-1258066"/>
            <a:ext cx="5619591" cy="1371599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GB" sz="1100" dirty="0">
                <a:solidFill>
                  <a:srgbClr val="1E345C"/>
                </a:solidFill>
              </a:rPr>
              <a:t>39Ar production in a Sandstone as function of depth for the production reactions considered (Left side). 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0FC20DA-6D9D-88E3-2346-F7EFCAFF5A86}"/>
              </a:ext>
            </a:extLst>
          </p:cNvPr>
          <p:cNvSpPr/>
          <p:nvPr/>
        </p:nvSpPr>
        <p:spPr>
          <a:xfrm>
            <a:off x="6088340" y="2448947"/>
            <a:ext cx="366549" cy="333192"/>
          </a:xfrm>
          <a:prstGeom prst="roundRect">
            <a:avLst>
              <a:gd name="adj" fmla="val 8916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1E345C"/>
                </a:solidFill>
              </a:rPr>
              <a:t>a)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5BD7F32-C6B7-BCBC-1E3C-857146A96469}"/>
              </a:ext>
            </a:extLst>
          </p:cNvPr>
          <p:cNvSpPr/>
          <p:nvPr/>
        </p:nvSpPr>
        <p:spPr>
          <a:xfrm>
            <a:off x="8176922" y="2460320"/>
            <a:ext cx="451133" cy="333192"/>
          </a:xfrm>
          <a:prstGeom prst="roundRect">
            <a:avLst>
              <a:gd name="adj" fmla="val 8916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rgbClr val="1E345C"/>
                </a:solidFill>
              </a:rPr>
              <a:t>b)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45492C-EB25-9BBB-DA80-14AAAF2562DC}"/>
              </a:ext>
            </a:extLst>
          </p:cNvPr>
          <p:cNvSpPr txBox="1"/>
          <p:nvPr/>
        </p:nvSpPr>
        <p:spPr>
          <a:xfrm>
            <a:off x="2973493" y="4680373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B8F6E0E-F15D-A32D-A4B9-E161F62A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" y="1230105"/>
            <a:ext cx="7614685" cy="47012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1581172" y="896717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data from groundwater</a:t>
            </a:r>
          </a:p>
          <a:p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B5287986-8F6D-1632-C8F3-2B57B2A665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BBAE55C-D3CC-3968-EE91-DB33794EEB11}"/>
              </a:ext>
            </a:extLst>
          </p:cNvPr>
          <p:cNvSpPr/>
          <p:nvPr/>
        </p:nvSpPr>
        <p:spPr>
          <a:xfrm>
            <a:off x="6894559" y="1176363"/>
            <a:ext cx="3887410" cy="5599759"/>
          </a:xfrm>
          <a:prstGeom prst="roundRect">
            <a:avLst>
              <a:gd name="adj" fmla="val 891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System Font Regular"/>
              <a:buChar char="-"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Measured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Ar/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 activity concentrations in old  groundwater samples agree reasonably well with the calculated productions activities (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i.e.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production-decay equilibrium due to the prolonged residence- and production time underground)</a:t>
            </a:r>
            <a:endParaRPr kumimoji="0" lang="en-US" sz="1600" b="0" i="0" u="none" strike="sngStrike" kern="1200" cap="none" spc="0" normalizeH="0" noProof="0" dirty="0">
              <a:ln>
                <a:noFill/>
              </a:ln>
              <a:solidFill>
                <a:srgbClr val="1E345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System Font Regular"/>
              <a:buChar char="-"/>
            </a:pPr>
            <a:r>
              <a:rPr lang="en-US" sz="1600" dirty="0">
                <a:solidFill>
                  <a:srgbClr val="1E345C"/>
                </a:solidFill>
                <a:latin typeface="Calibri" panose="020F0502020204030204"/>
              </a:rPr>
              <a:t>The highest natural </a:t>
            </a:r>
            <a:r>
              <a:rPr lang="en-US" sz="1600" baseline="30000" dirty="0">
                <a:solidFill>
                  <a:srgbClr val="1E345C"/>
                </a:solidFill>
                <a:latin typeface="Calibri" panose="020F0502020204030204"/>
              </a:rPr>
              <a:t>39</a:t>
            </a:r>
            <a:r>
              <a:rPr lang="en-US" sz="1600" dirty="0">
                <a:solidFill>
                  <a:srgbClr val="1E345C"/>
                </a:solidFill>
                <a:latin typeface="Calibri" panose="020F0502020204030204"/>
              </a:rPr>
              <a:t>Ar activities </a:t>
            </a:r>
            <a:r>
              <a:rPr lang="en-US" sz="1600" dirty="0">
                <a:solidFill>
                  <a:srgbClr val="1E345C"/>
                </a:solidFill>
              </a:rPr>
              <a:t>observed in groundwater are about 5 dpm/</a:t>
            </a:r>
            <a:r>
              <a:rPr lang="en-US" sz="1600" dirty="0" err="1">
                <a:solidFill>
                  <a:srgbClr val="1E345C"/>
                </a:solidFill>
              </a:rPr>
              <a:t>L</a:t>
            </a:r>
            <a:r>
              <a:rPr lang="en-US" sz="1600" baseline="-25000" dirty="0" err="1">
                <a:solidFill>
                  <a:srgbClr val="1E345C"/>
                </a:solidFill>
              </a:rPr>
              <a:t>Ar</a:t>
            </a:r>
            <a:r>
              <a:rPr lang="en-US" sz="1600" dirty="0">
                <a:solidFill>
                  <a:srgbClr val="1E345C"/>
                </a:solidFill>
              </a:rPr>
              <a:t> </a:t>
            </a:r>
            <a:endParaRPr lang="en-US" sz="1600" dirty="0">
              <a:solidFill>
                <a:srgbClr val="1E345C"/>
              </a:solidFill>
              <a:latin typeface="Calibri" panose="020F0502020204030204"/>
            </a:endParaRPr>
          </a:p>
          <a:p>
            <a:pPr marL="285750" indent="-285750">
              <a:spcAft>
                <a:spcPts val="600"/>
              </a:spcAft>
              <a:buFont typeface="System Font Regular"/>
              <a:buChar char="-"/>
            </a:pPr>
            <a:r>
              <a:rPr lang="en-US" sz="1600" dirty="0">
                <a:solidFill>
                  <a:srgbClr val="1E345C"/>
                </a:solidFill>
                <a:latin typeface="Calibri" panose="020F0502020204030204"/>
              </a:rPr>
              <a:t>Pulsed production (i.e. UNE) results in </a:t>
            </a:r>
            <a:r>
              <a:rPr lang="en-US" sz="1600" baseline="30000" dirty="0">
                <a:solidFill>
                  <a:srgbClr val="1E345C"/>
                </a:solidFill>
                <a:latin typeface="Calibri" panose="020F0502020204030204"/>
              </a:rPr>
              <a:t>37</a:t>
            </a:r>
            <a:r>
              <a:rPr lang="en-US" sz="1600" dirty="0">
                <a:solidFill>
                  <a:srgbClr val="1E345C"/>
                </a:solidFill>
                <a:latin typeface="Calibri" panose="020F0502020204030204"/>
              </a:rPr>
              <a:t>Ar/</a:t>
            </a:r>
            <a:r>
              <a:rPr lang="en-US" sz="1600" baseline="30000" dirty="0">
                <a:solidFill>
                  <a:srgbClr val="1E345C"/>
                </a:solidFill>
                <a:latin typeface="Calibri" panose="020F0502020204030204"/>
              </a:rPr>
              <a:t>39</a:t>
            </a:r>
            <a:r>
              <a:rPr lang="en-US" sz="1600" dirty="0">
                <a:solidFill>
                  <a:srgbClr val="1E345C"/>
                </a:solidFill>
                <a:latin typeface="Calibri" panose="020F0502020204030204"/>
              </a:rPr>
              <a:t>Ar activity ratios three order of magnitude higher (f</a:t>
            </a:r>
            <a:r>
              <a:rPr lang="en-US" sz="1600" dirty="0">
                <a:solidFill>
                  <a:srgbClr val="1E345C"/>
                </a:solidFill>
              </a:rPr>
              <a:t>actor </a:t>
            </a:r>
            <a:r>
              <a:rPr lang="en-US" sz="1600" dirty="0">
                <a:solidFill>
                  <a:srgbClr val="1E345C"/>
                </a:solidFill>
                <a:latin typeface="Symbol" panose="05050102010706020507" pitchFamily="18" charset="2"/>
              </a:rPr>
              <a:t>l</a:t>
            </a:r>
            <a:r>
              <a:rPr lang="en-US" sz="1600" baseline="-25000" dirty="0">
                <a:solidFill>
                  <a:srgbClr val="1E345C"/>
                </a:solidFill>
                <a:latin typeface="Calibri" panose="020F0502020204030204"/>
              </a:rPr>
              <a:t>37</a:t>
            </a:r>
            <a:r>
              <a:rPr lang="en-US" sz="1600" dirty="0">
                <a:solidFill>
                  <a:srgbClr val="1E345C"/>
                </a:solidFill>
                <a:latin typeface="Calibri" panose="020F0502020204030204"/>
              </a:rPr>
              <a:t>/</a:t>
            </a:r>
            <a:r>
              <a:rPr lang="en-US" sz="1600" dirty="0">
                <a:solidFill>
                  <a:srgbClr val="1E345C"/>
                </a:solidFill>
                <a:latin typeface="Symbol" panose="05050102010706020507" pitchFamily="18" charset="2"/>
              </a:rPr>
              <a:t>l</a:t>
            </a:r>
            <a:r>
              <a:rPr lang="en-US" sz="1600" baseline="-25000" dirty="0">
                <a:solidFill>
                  <a:srgbClr val="1E345C"/>
                </a:solidFill>
                <a:latin typeface="Calibri" panose="020F0502020204030204"/>
              </a:rPr>
              <a:t>39</a:t>
            </a:r>
            <a:r>
              <a:rPr lang="en-US" sz="1600" dirty="0">
                <a:solidFill>
                  <a:srgbClr val="1E345C"/>
                </a:solidFill>
                <a:latin typeface="Calibri" panose="020F0502020204030204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System Font Regular"/>
              <a:buChar char="-"/>
            </a:pPr>
            <a:r>
              <a:rPr lang="en-US" sz="1600" dirty="0">
                <a:solidFill>
                  <a:srgbClr val="1E345C"/>
                </a:solidFill>
                <a:latin typeface="Calibri" panose="020F0502020204030204"/>
              </a:rPr>
              <a:t> </a:t>
            </a:r>
            <a:r>
              <a:rPr lang="en-US" sz="1600" dirty="0">
                <a:solidFill>
                  <a:srgbClr val="1E345C"/>
                </a:solidFill>
              </a:rPr>
              <a:t>UNE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Ar/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 activity ratios decay to natural values as a function of time but with residual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 compared to natural levels (&gt; 5dpm/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E34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System Font Regular"/>
              <a:buChar char="-"/>
            </a:pPr>
            <a:r>
              <a:rPr lang="en-US" sz="1600" baseline="30000" dirty="0">
                <a:solidFill>
                  <a:srgbClr val="1E345C"/>
                </a:solidFill>
              </a:rPr>
              <a:t>37</a:t>
            </a:r>
            <a:r>
              <a:rPr lang="en-US" sz="1600" dirty="0">
                <a:solidFill>
                  <a:srgbClr val="1E345C"/>
                </a:solidFill>
              </a:rPr>
              <a:t>Ar/</a:t>
            </a:r>
            <a:r>
              <a:rPr lang="en-US" sz="1600" baseline="30000" dirty="0">
                <a:solidFill>
                  <a:srgbClr val="1E345C"/>
                </a:solidFill>
              </a:rPr>
              <a:t>39</a:t>
            </a:r>
            <a:r>
              <a:rPr lang="en-US" sz="1600" dirty="0">
                <a:solidFill>
                  <a:srgbClr val="1E345C"/>
                </a:solidFill>
              </a:rPr>
              <a:t>Ar activity ratios that are above natural ratios at sites with elevated </a:t>
            </a:r>
            <a:r>
              <a:rPr lang="en-US" sz="1600" baseline="30000" dirty="0">
                <a:solidFill>
                  <a:srgbClr val="1E345C"/>
                </a:solidFill>
              </a:rPr>
              <a:t>39</a:t>
            </a:r>
            <a:r>
              <a:rPr lang="en-US" sz="1600" dirty="0">
                <a:solidFill>
                  <a:srgbClr val="1E345C"/>
                </a:solidFill>
              </a:rPr>
              <a:t>Ar activities inform about the timing of the test carried on.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E345C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4E00D66-4678-A154-7078-452B04397CAA}"/>
              </a:ext>
            </a:extLst>
          </p:cNvPr>
          <p:cNvSpPr txBox="1"/>
          <p:nvPr/>
        </p:nvSpPr>
        <p:spPr>
          <a:xfrm>
            <a:off x="248727" y="5899420"/>
            <a:ext cx="680407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aseline="30000" dirty="0">
                <a:solidFill>
                  <a:srgbClr val="1E345C"/>
                </a:solidFill>
              </a:rPr>
              <a:t>37</a:t>
            </a:r>
            <a:r>
              <a:rPr lang="en-GB" sz="1400" dirty="0">
                <a:solidFill>
                  <a:srgbClr val="1E345C"/>
                </a:solidFill>
              </a:rPr>
              <a:t>Ar -</a:t>
            </a:r>
            <a:r>
              <a:rPr lang="en-GB" sz="1400" baseline="30000" dirty="0">
                <a:solidFill>
                  <a:srgbClr val="1E345C"/>
                </a:solidFill>
              </a:rPr>
              <a:t>39</a:t>
            </a:r>
            <a:r>
              <a:rPr lang="en-GB" sz="1400" dirty="0">
                <a:solidFill>
                  <a:srgbClr val="1E345C"/>
                </a:solidFill>
              </a:rPr>
              <a:t>Ar activity concentrations (</a:t>
            </a:r>
            <a:r>
              <a:rPr lang="en-GB" sz="1400" b="1" dirty="0">
                <a:solidFill>
                  <a:srgbClr val="1E345C"/>
                </a:solidFill>
              </a:rPr>
              <a:t>d</a:t>
            </a:r>
            <a:r>
              <a:rPr lang="en-GB" sz="1400" dirty="0">
                <a:solidFill>
                  <a:srgbClr val="1E345C"/>
                </a:solidFill>
              </a:rPr>
              <a:t>ecays </a:t>
            </a:r>
            <a:r>
              <a:rPr lang="en-GB" sz="1400" b="1" dirty="0">
                <a:solidFill>
                  <a:srgbClr val="1E345C"/>
                </a:solidFill>
              </a:rPr>
              <a:t>p</a:t>
            </a:r>
            <a:r>
              <a:rPr lang="en-GB" sz="1400" dirty="0">
                <a:solidFill>
                  <a:srgbClr val="1E345C"/>
                </a:solidFill>
              </a:rPr>
              <a:t>er </a:t>
            </a:r>
            <a:r>
              <a:rPr lang="en-GB" sz="1400" b="1" dirty="0">
                <a:solidFill>
                  <a:srgbClr val="1E345C"/>
                </a:solidFill>
              </a:rPr>
              <a:t>m</a:t>
            </a:r>
            <a:r>
              <a:rPr lang="en-GB" sz="1400" dirty="0">
                <a:solidFill>
                  <a:srgbClr val="1E345C"/>
                </a:solidFill>
              </a:rPr>
              <a:t>in per</a:t>
            </a:r>
            <a:r>
              <a:rPr lang="en-GB" sz="1400" b="1" dirty="0">
                <a:solidFill>
                  <a:srgbClr val="1E345C"/>
                </a:solidFill>
              </a:rPr>
              <a:t> L Argon</a:t>
            </a:r>
            <a:r>
              <a:rPr lang="en-GB" sz="1400" dirty="0">
                <a:solidFill>
                  <a:srgbClr val="1E345C"/>
                </a:solidFill>
              </a:rPr>
              <a:t>) measured in deep ( &gt; 100 m) groundwaters. </a:t>
            </a:r>
            <a:r>
              <a:rPr lang="en-GB" sz="1400" dirty="0">
                <a:solidFill>
                  <a:srgbClr val="00B050"/>
                </a:solidFill>
              </a:rPr>
              <a:t>Green area</a:t>
            </a:r>
            <a:r>
              <a:rPr lang="en-GB" sz="1400" dirty="0">
                <a:solidFill>
                  <a:srgbClr val="1E345C"/>
                </a:solidFill>
              </a:rPr>
              <a:t>: calculated production ratios [2] ; </a:t>
            </a:r>
            <a:r>
              <a:rPr lang="en-GB" sz="1400" dirty="0">
                <a:solidFill>
                  <a:srgbClr val="FFC000"/>
                </a:solidFill>
              </a:rPr>
              <a:t>Orange area</a:t>
            </a:r>
            <a:r>
              <a:rPr lang="en-GB" sz="1400" dirty="0">
                <a:solidFill>
                  <a:srgbClr val="1E345C"/>
                </a:solidFill>
              </a:rPr>
              <a:t>: elevated activity concentration after a UNE as a function of time (red labels). 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255D5B9-CD6D-8F7A-EC35-149D7C50D3A9}"/>
              </a:ext>
            </a:extLst>
          </p:cNvPr>
          <p:cNvSpPr txBox="1"/>
          <p:nvPr/>
        </p:nvSpPr>
        <p:spPr>
          <a:xfrm>
            <a:off x="1308652" y="1540264"/>
            <a:ext cx="1870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High-Ca rocks (Limestones)</a:t>
            </a:r>
          </a:p>
          <a:p>
            <a:r>
              <a:rPr lang="en-GB" sz="1200" dirty="0"/>
              <a:t>Sandstones</a:t>
            </a:r>
          </a:p>
          <a:p>
            <a:r>
              <a:rPr lang="en-GB" sz="1200" dirty="0"/>
              <a:t>Crystalline rocks </a:t>
            </a:r>
            <a:endParaRPr lang="de-CH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90FF351-D741-82F3-012E-4D4B7FD208F7}"/>
              </a:ext>
            </a:extLst>
          </p:cNvPr>
          <p:cNvSpPr/>
          <p:nvPr/>
        </p:nvSpPr>
        <p:spPr>
          <a:xfrm>
            <a:off x="1209260" y="1643270"/>
            <a:ext cx="99392" cy="1060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D665EE-FCCF-DA04-1754-1A67BA28CA23}"/>
              </a:ext>
            </a:extLst>
          </p:cNvPr>
          <p:cNvSpPr/>
          <p:nvPr/>
        </p:nvSpPr>
        <p:spPr>
          <a:xfrm>
            <a:off x="1209260" y="1827102"/>
            <a:ext cx="99392" cy="106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81B0BDC-52D7-910F-1204-03832A309458}"/>
              </a:ext>
            </a:extLst>
          </p:cNvPr>
          <p:cNvSpPr/>
          <p:nvPr/>
        </p:nvSpPr>
        <p:spPr>
          <a:xfrm>
            <a:off x="1209260" y="2010933"/>
            <a:ext cx="99392" cy="1060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2536ACD-7671-91CB-BE5A-9BB0A62F9290}"/>
              </a:ext>
            </a:extLst>
          </p:cNvPr>
          <p:cNvGrpSpPr/>
          <p:nvPr/>
        </p:nvGrpSpPr>
        <p:grpSpPr>
          <a:xfrm>
            <a:off x="0" y="1066801"/>
            <a:ext cx="10855035" cy="5791200"/>
            <a:chOff x="0" y="1066801"/>
            <a:chExt cx="10855035" cy="57912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4FB6378-ACF7-6F0D-CD3C-28C997D09260}"/>
                </a:ext>
              </a:extLst>
            </p:cNvPr>
            <p:cNvSpPr/>
            <p:nvPr/>
          </p:nvSpPr>
          <p:spPr>
            <a:xfrm>
              <a:off x="0" y="1066801"/>
              <a:ext cx="10307782" cy="5791200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59DCAA0E-E757-8403-10DC-68E9EF2672C4}"/>
                </a:ext>
              </a:extLst>
            </p:cNvPr>
            <p:cNvSpPr/>
            <p:nvPr/>
          </p:nvSpPr>
          <p:spPr>
            <a:xfrm>
              <a:off x="9566562" y="1066801"/>
              <a:ext cx="1288473" cy="4551217"/>
            </a:xfrm>
            <a:prstGeom prst="roundRect">
              <a:avLst>
                <a:gd name="adj" fmla="val 41398"/>
              </a:avLst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2F601DE-1350-A949-8CD9-7C31C98BA87D}"/>
                </a:ext>
              </a:extLst>
            </p:cNvPr>
            <p:cNvSpPr/>
            <p:nvPr/>
          </p:nvSpPr>
          <p:spPr>
            <a:xfrm>
              <a:off x="9566561" y="5157170"/>
              <a:ext cx="1288474" cy="1700829"/>
            </a:xfrm>
            <a:prstGeom prst="rect">
              <a:avLst/>
            </a:prstGeom>
            <a:solidFill>
              <a:srgbClr val="182C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P3.3-458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CF99FA-9EF4-3D26-0ED1-851324CB82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73197"/>
            <a:ext cx="1019444" cy="74135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475A93D-4D22-E057-5711-56EB507AE100}"/>
              </a:ext>
            </a:extLst>
          </p:cNvPr>
          <p:cNvSpPr/>
          <p:nvPr/>
        </p:nvSpPr>
        <p:spPr>
          <a:xfrm>
            <a:off x="371520" y="1474338"/>
            <a:ext cx="9998447" cy="2826306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Ar/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production rate ratios in different rock types and as a function of depth have been calculated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results are in accordance with activity ratios values measured in gas extracted from old groundwater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ratios after a UNE are expected to be three orders of magnitude higher than natural levels (i.e. ~5000), depending on the rock type surrounding the cavity.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comparison of measured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Ar/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ratios and </a:t>
            </a:r>
            <a:r>
              <a:rPr lang="en-US" sz="2000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activity concentrations with calculated values might be a diagnostic tool for OSI measurements. 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CA99F39-ED4A-E5E7-125F-3E5889910B88}"/>
              </a:ext>
            </a:extLst>
          </p:cNvPr>
          <p:cNvSpPr/>
          <p:nvPr/>
        </p:nvSpPr>
        <p:spPr>
          <a:xfrm>
            <a:off x="371520" y="4601769"/>
            <a:ext cx="9998447" cy="1702594"/>
          </a:xfrm>
          <a:prstGeom prst="roundRect">
            <a:avLst/>
          </a:prstGeom>
          <a:solidFill>
            <a:srgbClr val="1C3355"/>
          </a:solidFill>
          <a:ln w="28575">
            <a:solidFill>
              <a:srgbClr val="ACA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[1] McIntyre, J.I</a:t>
            </a:r>
            <a:r>
              <a:rPr lang="de-CH" sz="1000">
                <a:latin typeface="Segoe UI" panose="020B0502040204020203" pitchFamily="34" charset="0"/>
              </a:rPr>
              <a:t>., et al., </a:t>
            </a:r>
            <a:r>
              <a:rPr lang="de-CH" sz="1000" dirty="0">
                <a:latin typeface="Segoe UI" panose="020B0502040204020203" pitchFamily="34" charset="0"/>
              </a:rPr>
              <a:t>(2017) </a:t>
            </a:r>
            <a:r>
              <a:rPr lang="de-CH" sz="1000" dirty="0" err="1">
                <a:latin typeface="Segoe UI" panose="020B0502040204020203" pitchFamily="34" charset="0"/>
              </a:rPr>
              <a:t>Measurements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of</a:t>
            </a:r>
            <a:r>
              <a:rPr lang="de-CH" sz="1000" dirty="0">
                <a:latin typeface="Segoe UI" panose="020B0502040204020203" pitchFamily="34" charset="0"/>
              </a:rPr>
              <a:t> Argon-39 at </a:t>
            </a:r>
            <a:r>
              <a:rPr lang="de-CH" sz="1000" dirty="0" err="1">
                <a:latin typeface="Segoe UI" panose="020B0502040204020203" pitchFamily="34" charset="0"/>
              </a:rPr>
              <a:t>the</a:t>
            </a:r>
            <a:r>
              <a:rPr lang="de-CH" sz="1000" dirty="0">
                <a:latin typeface="Segoe UI" panose="020B0502040204020203" pitchFamily="34" charset="0"/>
              </a:rPr>
              <a:t> U20az </a:t>
            </a:r>
            <a:r>
              <a:rPr lang="de-CH" sz="1000" dirty="0" err="1">
                <a:latin typeface="Segoe UI" panose="020B0502040204020203" pitchFamily="34" charset="0"/>
              </a:rPr>
              <a:t>underground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nuclear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explosion</a:t>
            </a:r>
            <a:r>
              <a:rPr lang="de-CH" sz="1000" dirty="0">
                <a:latin typeface="Segoe UI" panose="020B0502040204020203" pitchFamily="34" charset="0"/>
              </a:rPr>
              <a:t> </a:t>
            </a:r>
            <a:r>
              <a:rPr lang="de-CH" sz="1000" dirty="0" err="1">
                <a:latin typeface="Segoe UI" panose="020B0502040204020203" pitchFamily="34" charset="0"/>
              </a:rPr>
              <a:t>site</a:t>
            </a:r>
            <a:r>
              <a:rPr lang="de-CH" sz="1000" dirty="0">
                <a:latin typeface="Segoe UI" panose="020B0502040204020203" pitchFamily="34" charset="0"/>
              </a:rPr>
              <a:t>. Journal </a:t>
            </a:r>
            <a:r>
              <a:rPr lang="de-CH" sz="1000" dirty="0" err="1">
                <a:latin typeface="Segoe UI" panose="020B0502040204020203" pitchFamily="34" charset="0"/>
              </a:rPr>
              <a:t>of</a:t>
            </a:r>
            <a:r>
              <a:rPr lang="de-CH" sz="1000" dirty="0">
                <a:latin typeface="Segoe UI" panose="020B0502040204020203" pitchFamily="34" charset="0"/>
              </a:rPr>
              <a:t> Environmental </a:t>
            </a:r>
            <a:r>
              <a:rPr lang="de-CH" sz="1000" dirty="0" err="1">
                <a:latin typeface="Segoe UI" panose="020B0502040204020203" pitchFamily="34" charset="0"/>
              </a:rPr>
              <a:t>Radioactivity</a:t>
            </a:r>
            <a:r>
              <a:rPr lang="de-CH" sz="1000" dirty="0">
                <a:latin typeface="Segoe UI" panose="020B0502040204020203" pitchFamily="34" charset="0"/>
              </a:rPr>
              <a:t> 178-179, 28-35.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[2] </a:t>
            </a:r>
            <a:r>
              <a:rPr lang="en-US" sz="1000" dirty="0">
                <a:latin typeface="Segoe UI" panose="020B0502040204020203" pitchFamily="34" charset="0"/>
              </a:rPr>
              <a:t>Musy, S. and Purtschert, R. (2023) Reviewing Ar-39 and Ar-37 underground production in shallow depths with implications for groundwater dating. Science of The Total Environment, 163868.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CH" sz="1000" dirty="0">
                <a:latin typeface="Segoe UI" panose="020B0502040204020203" pitchFamily="34" charset="0"/>
              </a:rPr>
              <a:t>[3] </a:t>
            </a:r>
            <a:r>
              <a:rPr lang="en-US" sz="1000" dirty="0">
                <a:latin typeface="Segoe UI" panose="020B0502040204020203" pitchFamily="34" charset="0"/>
              </a:rPr>
              <a:t>Purtschert, R. and Althaus, R. (2012) Ar-39 dating of groundwater: How limiting is underground production?, Goldschmidt Conference, Montreal, p. p22f.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latin typeface="Segoe UI" panose="020B0502040204020203" pitchFamily="34" charset="0"/>
              </a:rPr>
              <a:t>[4] </a:t>
            </a:r>
            <a:r>
              <a:rPr lang="en-US" sz="1000" dirty="0" err="1">
                <a:latin typeface="Segoe UI" panose="020B0502040204020203" pitchFamily="34" charset="0"/>
              </a:rPr>
              <a:t>Šrámek</a:t>
            </a:r>
            <a:r>
              <a:rPr lang="en-US" sz="1000" dirty="0">
                <a:latin typeface="Segoe UI" panose="020B0502040204020203" pitchFamily="34" charset="0"/>
              </a:rPr>
              <a:t>, O., Stevens, L., McDonough, W.F., Mukhopadhyay, S. and Peterson, R.J. (2017) Subterranean production of neutrons, Ar-39 and Ne-21: Rates and uncertainties. </a:t>
            </a:r>
            <a:r>
              <a:rPr lang="en-US" sz="1000" dirty="0" err="1">
                <a:latin typeface="Segoe UI" panose="020B0502040204020203" pitchFamily="34" charset="0"/>
              </a:rPr>
              <a:t>Geochimica</a:t>
            </a:r>
            <a:r>
              <a:rPr lang="en-US" sz="1000" dirty="0">
                <a:latin typeface="Segoe UI" panose="020B0502040204020203" pitchFamily="34" charset="0"/>
              </a:rPr>
              <a:t> et </a:t>
            </a:r>
            <a:r>
              <a:rPr lang="en-US" sz="1000" dirty="0" err="1">
                <a:latin typeface="Segoe UI" panose="020B0502040204020203" pitchFamily="34" charset="0"/>
              </a:rPr>
              <a:t>Cosmochimica</a:t>
            </a:r>
            <a:r>
              <a:rPr lang="en-US" sz="1000" dirty="0">
                <a:latin typeface="Segoe UI" panose="020B0502040204020203" pitchFamily="34" charset="0"/>
              </a:rPr>
              <a:t> Acta 196, 370-387.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Office PowerPoint</Application>
  <PresentationFormat>Breitbild</PresentationFormat>
  <Paragraphs>84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Symbol</vt:lpstr>
      <vt:lpstr>System Font Regular</vt:lpstr>
      <vt:lpstr>Custom Design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Roland Purtschert</cp:lastModifiedBy>
  <cp:revision>48</cp:revision>
  <dcterms:created xsi:type="dcterms:W3CDTF">2023-04-18T13:25:54Z</dcterms:created>
  <dcterms:modified xsi:type="dcterms:W3CDTF">2023-06-09T08:52:16Z</dcterms:modified>
</cp:coreProperties>
</file>