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0" d="100"/>
          <a:sy n="70" d="100"/>
        </p:scale>
        <p:origin x="6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7D587943-F1D9-8786-3B6B-A512B2346619}"/>
              </a:ext>
            </a:extLst>
          </p:cNvPr>
          <p:cNvSpPr/>
          <p:nvPr/>
        </p:nvSpPr>
        <p:spPr>
          <a:xfrm>
            <a:off x="0" y="1083576"/>
            <a:ext cx="12192000" cy="57698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n>
                <a:solidFill>
                  <a:schemeClr val="tx1"/>
                </a:solidFill>
              </a:ln>
              <a:latin typeface="Daytona Condensed Light" panose="020B0306030503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P3.3-471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Portable Radioisotope Identification Device for Special Nuclear Material Detection and Characterization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Corbo, G.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Mangiagalli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Morichi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I.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Bonesso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CAEN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Italy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D5F2FB0-E7B9-BBA2-9399-E10D33415DA8}"/>
              </a:ext>
            </a:extLst>
          </p:cNvPr>
          <p:cNvSpPr/>
          <p:nvPr/>
        </p:nvSpPr>
        <p:spPr>
          <a:xfrm>
            <a:off x="219456" y="1220876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>
              <a:tabLst>
                <a:tab pos="540385" algn="l"/>
              </a:tabLst>
            </a:pPr>
            <a:r>
              <a:rPr lang="en-US" sz="2000" b="1" dirty="0">
                <a:solidFill>
                  <a:schemeClr val="bg1"/>
                </a:solidFill>
                <a:latin typeface="Arial "/>
              </a:rPr>
              <a:t>NEUTRONS identification (FAST NEUTRONS) was not implemented until today</a:t>
            </a:r>
            <a:endParaRPr lang="en-US" sz="2000" dirty="0">
              <a:solidFill>
                <a:schemeClr val="bg1"/>
              </a:solidFill>
              <a:latin typeface="Arial 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BCEDB51-A1B2-6283-A2CC-E066F8445A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56"/>
          <a:stretch/>
        </p:blipFill>
        <p:spPr>
          <a:xfrm>
            <a:off x="6717410" y="2168875"/>
            <a:ext cx="5286758" cy="321287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BEDE87-B385-4329-4023-F1FFB1F9258E}"/>
              </a:ext>
            </a:extLst>
          </p:cNvPr>
          <p:cNvSpPr txBox="1"/>
          <p:nvPr/>
        </p:nvSpPr>
        <p:spPr>
          <a:xfrm>
            <a:off x="433578" y="2087926"/>
            <a:ext cx="6096000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NEUTRON SOURCE IDENTIFICATION</a:t>
            </a: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conditions:</a:t>
            </a:r>
          </a:p>
          <a:p>
            <a:endParaRPr lang="en-US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Moderated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Shielded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Masked </a:t>
            </a: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Am/Be (red) area is discriminated through a 3</a:t>
            </a:r>
            <a:r>
              <a:rPr lang="en-US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parameter</a:t>
            </a:r>
            <a:endParaRPr lang="en-US" sz="18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07ABF4F-5663-0AE6-22BB-0641859D9F7F}"/>
              </a:ext>
            </a:extLst>
          </p:cNvPr>
          <p:cNvSpPr txBox="1"/>
          <p:nvPr/>
        </p:nvSpPr>
        <p:spPr>
          <a:xfrm>
            <a:off x="7357930" y="4376926"/>
            <a:ext cx="3760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Patent Pending</a:t>
            </a:r>
          </a:p>
          <a:p>
            <a:r>
              <a:rPr lang="en-US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PCT/IB2021/056349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2C3B9A5-ECC1-FDDB-F999-B6D8F3E2C18E}"/>
              </a:ext>
            </a:extLst>
          </p:cNvPr>
          <p:cNvSpPr txBox="1"/>
          <p:nvPr/>
        </p:nvSpPr>
        <p:spPr>
          <a:xfrm>
            <a:off x="433578" y="4287367"/>
            <a:ext cx="58818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kern="1200" dirty="0">
                <a:solidFill>
                  <a:srgbClr val="FF0000"/>
                </a:solidFill>
                <a:effectLst/>
                <a:latin typeface="Arial "/>
                <a:ea typeface="Times New Roman" panose="02020603050405020304" pitchFamily="18" charset="0"/>
              </a:rPr>
              <a:t>UNIQUE CAPABILITIES</a:t>
            </a:r>
          </a:p>
          <a:p>
            <a:pPr marL="0" marR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kern="1200" dirty="0">
                <a:solidFill>
                  <a:schemeClr val="bg1"/>
                </a:solidFill>
                <a:effectLst/>
                <a:latin typeface="Arial "/>
                <a:ea typeface="Times New Roman" panose="02020603050405020304" pitchFamily="18" charset="0"/>
              </a:rPr>
              <a:t>Identification of mainly n emitting SNM (</a:t>
            </a:r>
            <a:r>
              <a:rPr lang="en-US" sz="1800" i="0" u="none" strike="noStrike" kern="1200" dirty="0" err="1">
                <a:solidFill>
                  <a:schemeClr val="bg1"/>
                </a:solidFill>
                <a:effectLst/>
                <a:latin typeface="Arial "/>
                <a:ea typeface="Times New Roman" panose="02020603050405020304" pitchFamily="18" charset="0"/>
              </a:rPr>
              <a:t>WGPu</a:t>
            </a:r>
            <a:r>
              <a:rPr lang="en-US" sz="1800" i="0" u="none" strike="noStrike" kern="1200" dirty="0">
                <a:solidFill>
                  <a:schemeClr val="bg1"/>
                </a:solidFill>
                <a:effectLst/>
                <a:latin typeface="Arial "/>
                <a:ea typeface="Times New Roman" panose="02020603050405020304" pitchFamily="18" charset="0"/>
              </a:rPr>
              <a:t> in a lead box) + common gamma masking source (I-131)</a:t>
            </a:r>
            <a:endParaRPr lang="en-US" sz="2000" i="0" u="none" strike="noStrike" dirty="0">
              <a:solidFill>
                <a:schemeClr val="bg1"/>
              </a:solidFill>
              <a:effectLst/>
              <a:latin typeface="Arial 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A608481-502F-A82E-AF8D-10CEFCB0839C}"/>
              </a:ext>
            </a:extLst>
          </p:cNvPr>
          <p:cNvSpPr txBox="1"/>
          <p:nvPr/>
        </p:nvSpPr>
        <p:spPr>
          <a:xfrm>
            <a:off x="433578" y="5295094"/>
            <a:ext cx="8346186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bg1"/>
                </a:solidFill>
                <a:latin typeface="Arial "/>
              </a:rPr>
              <a:t>FAST ASSAY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bg1"/>
                </a:solidFill>
                <a:latin typeface="Arial "/>
              </a:rPr>
              <a:t>PROMPT PREPARATION TO ACTION IN CASE OF SNM DETECTION</a:t>
            </a:r>
          </a:p>
        </p:txBody>
      </p:sp>
      <p:pic>
        <p:nvPicPr>
          <p:cNvPr id="2" name="Immagine 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600F6F50-65CF-AFCF-FC1C-102F386A2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6867" y="1184935"/>
            <a:ext cx="2543428" cy="7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105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Daytona Condensed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Matteo Corbo</cp:lastModifiedBy>
  <cp:revision>24</cp:revision>
  <dcterms:created xsi:type="dcterms:W3CDTF">2023-04-18T13:25:54Z</dcterms:created>
  <dcterms:modified xsi:type="dcterms:W3CDTF">2023-06-11T20:50:31Z</dcterms:modified>
</cp:coreProperties>
</file>