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4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89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280/ijsse.11041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10967-017-5412-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3" y="278271"/>
            <a:ext cx="64976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Portable Radioisotope Identification Device for Special Nuclear Material Detection and Characterization 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Corbo, G.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Mangiagalli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Morichi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Bonesso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Italy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NUCLEAR SECURITY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INSPECTION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TECHNOLOGY OVERVIEW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NEUTRON IDENTIFICATION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EXCEEDING THE REFERENCE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CASE SCENARIOS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BB8051B7-410E-A0E2-3B8B-4B642D88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77" y="366331"/>
            <a:ext cx="2899572" cy="8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7989075-F261-0F92-56E4-04E0AE473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491ED6F8-C131-F537-3795-01F330E5C512}"/>
              </a:ext>
            </a:extLst>
          </p:cNvPr>
          <p:cNvSpPr/>
          <p:nvPr/>
        </p:nvSpPr>
        <p:spPr>
          <a:xfrm>
            <a:off x="2528" y="1088440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7F734C-CEE6-AECB-86E8-C15F9DED73AA}"/>
              </a:ext>
            </a:extLst>
          </p:cNvPr>
          <p:cNvSpPr txBox="1">
            <a:spLocks/>
          </p:cNvSpPr>
          <p:nvPr/>
        </p:nvSpPr>
        <p:spPr>
          <a:xfrm>
            <a:off x="2085246" y="252902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NUCLEAR SECURITY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INSPECTION</a:t>
            </a:r>
          </a:p>
        </p:txBody>
      </p:sp>
      <p:sp>
        <p:nvSpPr>
          <p:cNvPr id="25" name="Segnaposto testo 3">
            <a:extLst>
              <a:ext uri="{FF2B5EF4-FFF2-40B4-BE49-F238E27FC236}">
                <a16:creationId xmlns:a16="http://schemas.microsoft.com/office/drawing/2014/main" id="{8C3BF5CF-A905-02B3-50DD-FA9268F8D256}"/>
              </a:ext>
            </a:extLst>
          </p:cNvPr>
          <p:cNvSpPr txBox="1">
            <a:spLocks/>
          </p:cNvSpPr>
          <p:nvPr/>
        </p:nvSpPr>
        <p:spPr>
          <a:xfrm>
            <a:off x="399564" y="1167324"/>
            <a:ext cx="8140932" cy="3319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Arial "/>
              </a:rPr>
              <a:t>Passive detection </a:t>
            </a:r>
            <a:r>
              <a:rPr lang="en-US" sz="2000" dirty="0">
                <a:solidFill>
                  <a:schemeClr val="bg1"/>
                </a:solidFill>
                <a:latin typeface="Arial "/>
              </a:rPr>
              <a:t>systems are needed for </a:t>
            </a:r>
            <a:r>
              <a:rPr lang="en-US" sz="2000" dirty="0" err="1">
                <a:solidFill>
                  <a:schemeClr val="bg1"/>
                </a:solidFill>
                <a:latin typeface="Arial "/>
              </a:rPr>
              <a:t>nucelar</a:t>
            </a:r>
            <a:r>
              <a:rPr lang="en-US" sz="2000" dirty="0">
                <a:solidFill>
                  <a:schemeClr val="bg1"/>
                </a:solidFill>
                <a:latin typeface="Arial "/>
              </a:rPr>
              <a:t> security use, to maintain safety conditions and to avoid any interference with working procedures:</a:t>
            </a:r>
          </a:p>
          <a:p>
            <a:endParaRPr lang="en-US" sz="1800" dirty="0">
              <a:solidFill>
                <a:schemeClr val="bg1"/>
              </a:solidFill>
              <a:latin typeface="Arial 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 "/>
              </a:rPr>
              <a:t>Fast response and short time measurement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 "/>
              </a:rPr>
              <a:t>Versatile and simple to use</a:t>
            </a:r>
          </a:p>
          <a:p>
            <a:r>
              <a:rPr lang="en-US" sz="2000" dirty="0">
                <a:solidFill>
                  <a:schemeClr val="bg1"/>
                </a:solidFill>
                <a:latin typeface="Arial "/>
              </a:rPr>
              <a:t>Gamma detection/counting is the minimum requirement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 "/>
              </a:rPr>
              <a:t>Gamma Spectroscopy identification is an added value</a:t>
            </a:r>
          </a:p>
          <a:p>
            <a:r>
              <a:rPr lang="en-US" sz="2000" dirty="0">
                <a:solidFill>
                  <a:schemeClr val="bg1"/>
                </a:solidFill>
                <a:latin typeface="Arial "/>
              </a:rPr>
              <a:t>Neutron</a:t>
            </a:r>
            <a:r>
              <a:rPr lang="en-US" sz="2000" b="1" dirty="0">
                <a:solidFill>
                  <a:schemeClr val="bg1"/>
                </a:solidFill>
                <a:latin typeface="Arial 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"/>
              </a:rPr>
              <a:t>detection/counting is a plus</a:t>
            </a:r>
            <a:endParaRPr lang="en-US" sz="2000" b="1" dirty="0">
              <a:solidFill>
                <a:schemeClr val="bg1"/>
              </a:solidFill>
              <a:latin typeface="Arial "/>
            </a:endParaRPr>
          </a:p>
          <a:p>
            <a:endParaRPr lang="en-US" sz="1400" dirty="0">
              <a:latin typeface="Arial "/>
            </a:endParaRPr>
          </a:p>
          <a:p>
            <a:endParaRPr lang="en-US" dirty="0">
              <a:latin typeface="Arial 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0629708-88A3-54EF-BBFF-B4F7F3E59562}"/>
              </a:ext>
            </a:extLst>
          </p:cNvPr>
          <p:cNvSpPr/>
          <p:nvPr/>
        </p:nvSpPr>
        <p:spPr>
          <a:xfrm>
            <a:off x="399564" y="5143970"/>
            <a:ext cx="89090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228600">
              <a:tabLst>
                <a:tab pos="54038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 "/>
              </a:rPr>
              <a:t>Neutrons identification (Fast Neutrons) was not implemented until today</a:t>
            </a:r>
            <a:endParaRPr lang="en-US" sz="2000" dirty="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F9C799FD-D6FC-7F9F-E96E-B3E9B924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21" name="Sottotitolo 20">
            <a:extLst>
              <a:ext uri="{FF2B5EF4-FFF2-40B4-BE49-F238E27FC236}">
                <a16:creationId xmlns:a16="http://schemas.microsoft.com/office/drawing/2014/main" id="{74DD0CFD-8C47-3AFD-4EA2-502A7F425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CF099C69-4755-E042-20AC-0E5090D6F47E}"/>
              </a:ext>
            </a:extLst>
          </p:cNvPr>
          <p:cNvSpPr txBox="1">
            <a:spLocks/>
          </p:cNvSpPr>
          <p:nvPr/>
        </p:nvSpPr>
        <p:spPr>
          <a:xfrm>
            <a:off x="399564" y="1167324"/>
            <a:ext cx="5318374" cy="3319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Passive detection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systems used for security control in safety conditions and to avoid any interference with working procedures: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Fast response and Short time measurement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Versatile and simple to use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GAMMA detection/counting is the minimum requirement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GAMMA Spectroscopy identification is an added value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detection/counting is a plus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04278ED-EDA3-78DA-77FC-CF6DAD7556C4}"/>
              </a:ext>
            </a:extLst>
          </p:cNvPr>
          <p:cNvSpPr/>
          <p:nvPr/>
        </p:nvSpPr>
        <p:spPr>
          <a:xfrm>
            <a:off x="542121" y="4766041"/>
            <a:ext cx="5033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>
              <a:tabLst>
                <a:tab pos="540385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NEUTRONS identification (FAST NEUTRONS) was not implemented until today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7474727-F5F5-579F-9267-2F1868AE19FA}"/>
              </a:ext>
            </a:extLst>
          </p:cNvPr>
          <p:cNvSpPr/>
          <p:nvPr/>
        </p:nvSpPr>
        <p:spPr>
          <a:xfrm>
            <a:off x="0" y="1089425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7D34BC-9223-9545-FE84-59C50E1FBDCA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TECHNOLOGY OVERVIEW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id="{0426597F-47D3-63F2-49F0-111F162E6DE6}"/>
              </a:ext>
            </a:extLst>
          </p:cNvPr>
          <p:cNvSpPr txBox="1">
            <a:spLocks/>
          </p:cNvSpPr>
          <p:nvPr/>
        </p:nvSpPr>
        <p:spPr>
          <a:xfrm>
            <a:off x="392544" y="1357174"/>
            <a:ext cx="5114430" cy="13768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tabLst>
                <a:tab pos="540385" algn="l"/>
              </a:tabLs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GAMMA/NEUTRON COUNTING</a:t>
            </a:r>
          </a:p>
          <a:p>
            <a:pPr marL="0" lvl="1" indent="0">
              <a:buNone/>
              <a:tabLst>
                <a:tab pos="540385" algn="l"/>
              </a:tabLst>
            </a:pP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540385" algn="l"/>
              </a:tabLst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High-efficiency gamma/neutron organic detector</a:t>
            </a:r>
          </a:p>
          <a:p>
            <a:pPr marL="0" lvl="1" indent="0">
              <a:buNone/>
              <a:tabLst>
                <a:tab pos="540385" algn="l"/>
              </a:tabLst>
            </a:pPr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540385" algn="l"/>
              </a:tabLst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Shape Discrimination algorithm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tabLst>
                <a:tab pos="540385" algn="l"/>
              </a:tabLst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BD5EC4-F4A8-A32B-2D2F-B37A542F5E99}"/>
              </a:ext>
            </a:extLst>
          </p:cNvPr>
          <p:cNvSpPr/>
          <p:nvPr/>
        </p:nvSpPr>
        <p:spPr>
          <a:xfrm>
            <a:off x="451312" y="5085327"/>
            <a:ext cx="4339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 same Pulse Shape Discrimination (PSD) implemented in the IAEA Fast Neutron Collar Monitor (fresh fuel verification) [2]</a:t>
            </a:r>
          </a:p>
        </p:txBody>
      </p:sp>
      <p:pic>
        <p:nvPicPr>
          <p:cNvPr id="30" name="Picture 6" descr="Description: fig1b.png">
            <a:extLst>
              <a:ext uri="{FF2B5EF4-FFF2-40B4-BE49-F238E27FC236}">
                <a16:creationId xmlns:a16="http://schemas.microsoft.com/office/drawing/2014/main" id="{D60E32BD-896E-075D-6278-876F5037A02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r="8603" b="2019"/>
          <a:stretch/>
        </p:blipFill>
        <p:spPr bwMode="auto">
          <a:xfrm>
            <a:off x="1037448" y="2842113"/>
            <a:ext cx="3235450" cy="2213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FAA2938-F845-E895-09CF-09A2973A480C}"/>
              </a:ext>
            </a:extLst>
          </p:cNvPr>
          <p:cNvSpPr txBox="1"/>
          <p:nvPr/>
        </p:nvSpPr>
        <p:spPr>
          <a:xfrm>
            <a:off x="5506974" y="1256628"/>
            <a:ext cx="51144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l">
              <a:tabLst>
                <a:tab pos="540385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SPECTROSCOPY</a:t>
            </a:r>
          </a:p>
          <a:p>
            <a:pPr marL="228600" lvl="1" algn="l">
              <a:tabLst>
                <a:tab pos="540385" algn="l"/>
              </a:tabLs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l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mid-resolution (&lt;4,0% @662 keV) gamma detector</a:t>
            </a:r>
          </a:p>
          <a:p>
            <a:pPr marL="228600" lvl="1" algn="l">
              <a:tabLst>
                <a:tab pos="540385" algn="l"/>
              </a:tabLs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l">
              <a:tabLst>
                <a:tab pos="540385" algn="l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Peaks search in the spectrum to identify gamma nuclides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9837780-0C18-0B7A-8D21-A1F50A513EF7}"/>
              </a:ext>
            </a:extLst>
          </p:cNvPr>
          <p:cNvSpPr/>
          <p:nvPr/>
        </p:nvSpPr>
        <p:spPr>
          <a:xfrm>
            <a:off x="5706131" y="3520796"/>
            <a:ext cx="4915273" cy="1077218"/>
          </a:xfrm>
          <a:prstGeom prst="rect">
            <a:avLst/>
          </a:prstGeom>
          <a:gradFill>
            <a:gsLst>
              <a:gs pos="25000">
                <a:srgbClr val="B70026"/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86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Gamma peak search is used also in neutron source identification algorithm</a:t>
            </a:r>
          </a:p>
          <a:p>
            <a:pPr marL="57150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540385" algn="l"/>
              </a:tabLst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/correct the SNM identification</a:t>
            </a:r>
          </a:p>
          <a:p>
            <a:pPr marL="57150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54038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Enrichment level estimation</a:t>
            </a:r>
          </a:p>
        </p:txBody>
      </p:sp>
      <p:pic>
        <p:nvPicPr>
          <p:cNvPr id="33" name="Immagine 32" descr="Immagine che contiene elettronico, sedendo, fotocamera, computer&#10;&#10;Descrizione generata automaticamente">
            <a:extLst>
              <a:ext uri="{FF2B5EF4-FFF2-40B4-BE49-F238E27FC236}">
                <a16:creationId xmlns:a16="http://schemas.microsoft.com/office/drawing/2014/main" id="{24B9AAA2-CF6A-0928-CE7D-B8EF2D2FD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5" y="4728059"/>
            <a:ext cx="2014892" cy="161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NEUTRON IDENTIFICATION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2A48FC-F515-B4C6-42C1-D98D5927A4FF}"/>
              </a:ext>
            </a:extLst>
          </p:cNvPr>
          <p:cNvSpPr txBox="1">
            <a:spLocks/>
          </p:cNvSpPr>
          <p:nvPr/>
        </p:nvSpPr>
        <p:spPr>
          <a:xfrm>
            <a:off x="399564" y="1167324"/>
            <a:ext cx="5318374" cy="3319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Passive detection </a:t>
            </a:r>
            <a:r>
              <a:rPr lang="en-US" sz="19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systems used for security control in safety conditions and to avoid any interference with working procedures:</a:t>
            </a:r>
          </a:p>
          <a:p>
            <a:endParaRPr lang="en-US" sz="1900" dirty="0">
              <a:solidFill>
                <a:schemeClr val="bg1"/>
              </a:solidFill>
              <a:latin typeface="Daytona Condensed" panose="020B050603050304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Fast response and Short time measurement</a:t>
            </a:r>
          </a:p>
          <a:p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Versatile and simple to use</a:t>
            </a:r>
          </a:p>
          <a:p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GAMMA detection/counting is the minimum requirement</a:t>
            </a:r>
          </a:p>
          <a:p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GAMMA Spectroscopy identification is an added value</a:t>
            </a:r>
          </a:p>
          <a:p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NEUTRON</a:t>
            </a:r>
            <a:r>
              <a:rPr lang="en-US" sz="1800" b="1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detection/counting is a plus</a:t>
            </a:r>
            <a:endParaRPr lang="en-US" sz="1800" b="1" dirty="0">
              <a:solidFill>
                <a:schemeClr val="bg1"/>
              </a:solidFill>
              <a:latin typeface="Daytona Condensed Light" panose="020B0306030503040204" pitchFamily="34" charset="0"/>
            </a:endParaRP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A83E49-F529-6682-C094-644D3ABE240D}"/>
              </a:ext>
            </a:extLst>
          </p:cNvPr>
          <p:cNvSpPr/>
          <p:nvPr/>
        </p:nvSpPr>
        <p:spPr>
          <a:xfrm>
            <a:off x="542121" y="4766041"/>
            <a:ext cx="5033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>
              <a:tabLst>
                <a:tab pos="540385" algn="l"/>
              </a:tabLst>
            </a:pPr>
            <a:r>
              <a:rPr lang="en-US" sz="3200" b="1" dirty="0">
                <a:solidFill>
                  <a:schemeClr val="bg1"/>
                </a:solidFill>
                <a:latin typeface="Daytona Condensed Light" panose="020B0306030503040204" pitchFamily="34" charset="0"/>
              </a:rPr>
              <a:t>NEUTRONS identification (FAST NEUTRONS) was not implemented until today</a:t>
            </a:r>
            <a:endParaRPr lang="en-US" sz="3200" dirty="0">
              <a:solidFill>
                <a:schemeClr val="bg1"/>
              </a:solidFill>
              <a:latin typeface="Daytona Condensed Light" panose="020B0306030503040204" pitchFamily="34" charset="0"/>
            </a:endParaRPr>
          </a:p>
        </p:txBody>
      </p:sp>
      <p:pic>
        <p:nvPicPr>
          <p:cNvPr id="9" name="Immagine 8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47B6B26-5271-2AEE-06B8-B20AE758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B76CA09-F542-81FF-2F7B-AE0747E32863}"/>
              </a:ext>
            </a:extLst>
          </p:cNvPr>
          <p:cNvSpPr/>
          <p:nvPr/>
        </p:nvSpPr>
        <p:spPr>
          <a:xfrm>
            <a:off x="0" y="1090465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2D4D8E-3CF0-D874-4820-5F80E7F8A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6"/>
          <a:stretch/>
        </p:blipFill>
        <p:spPr>
          <a:xfrm>
            <a:off x="5943881" y="1245225"/>
            <a:ext cx="4608410" cy="28006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0D985B-6DB0-2691-D2A6-F88F6B9BD40D}"/>
              </a:ext>
            </a:extLst>
          </p:cNvPr>
          <p:cNvSpPr txBox="1"/>
          <p:nvPr/>
        </p:nvSpPr>
        <p:spPr>
          <a:xfrm>
            <a:off x="360435" y="1123155"/>
            <a:ext cx="5647339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SOURCE IDENTIFICATION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conditions:</a:t>
            </a:r>
          </a:p>
          <a:p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Moderated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Masked 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Am/Be (red) area is discriminated through a 3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</a:t>
            </a:r>
            <a:endParaRPr lang="en-US" sz="1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02FC2B8-974E-FF6F-FF05-5469A6EAC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13"/>
          <a:stretch/>
        </p:blipFill>
        <p:spPr>
          <a:xfrm>
            <a:off x="4899428" y="4154185"/>
            <a:ext cx="4142444" cy="257184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27E9BEF-406B-78BE-4AE9-0918AA5CADF0}"/>
              </a:ext>
            </a:extLst>
          </p:cNvPr>
          <p:cNvSpPr txBox="1"/>
          <p:nvPr/>
        </p:nvSpPr>
        <p:spPr>
          <a:xfrm>
            <a:off x="7474248" y="3216965"/>
            <a:ext cx="376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Patent Pending</a:t>
            </a:r>
          </a:p>
          <a:p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PCT/IB2021/056349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203A408-0097-2433-1A10-6CD476A1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393" y="3738522"/>
            <a:ext cx="4306145" cy="25022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5236DC-2F99-06F2-9A1F-18A7479F7D3E}"/>
              </a:ext>
            </a:extLst>
          </p:cNvPr>
          <p:cNvSpPr txBox="1"/>
          <p:nvPr/>
        </p:nvSpPr>
        <p:spPr>
          <a:xfrm>
            <a:off x="254184" y="3917843"/>
            <a:ext cx="3978417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Identification of </a:t>
            </a:r>
            <a:r>
              <a:rPr lang="it-IT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mainly</a:t>
            </a:r>
            <a:r>
              <a:rPr lang="it-IT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</a:t>
            </a:r>
            <a:r>
              <a:rPr lang="it-IT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emitting</a:t>
            </a:r>
            <a:r>
              <a:rPr lang="it-IT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SNM (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WGPu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lead box) + common gamma masking sources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EXCEEDING THE REFERENCE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E1DB2E7-D9FB-5CEF-9C11-B11DDF40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2B7FF70-E497-84CA-331F-490D920E6FDC}"/>
              </a:ext>
            </a:extLst>
          </p:cNvPr>
          <p:cNvSpPr/>
          <p:nvPr/>
        </p:nvSpPr>
        <p:spPr>
          <a:xfrm>
            <a:off x="0" y="1088136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9CB3039-3A49-E87C-C9B9-B2774F18D1EE}"/>
              </a:ext>
            </a:extLst>
          </p:cNvPr>
          <p:cNvSpPr/>
          <p:nvPr/>
        </p:nvSpPr>
        <p:spPr>
          <a:xfrm>
            <a:off x="512064" y="1345980"/>
            <a:ext cx="9827000" cy="1384995"/>
          </a:xfrm>
          <a:prstGeom prst="rect">
            <a:avLst/>
          </a:prstGeom>
          <a:solidFill>
            <a:srgbClr val="C00000">
              <a:alpha val="83000"/>
            </a:srgbClr>
          </a:solidFill>
          <a:ln>
            <a:solidFill>
              <a:srgbClr val="F0E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 N42.53 – 2013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Backpack Based Radiation Detection Systems Used for Homeland 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± 5%)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/(cm</a:t>
            </a:r>
            <a:r>
              <a:rPr lang="it-IT" sz="1600" baseline="300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m/s @ 1m)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 for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baseline="300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20.000 n/s)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m/s @1,5 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 or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ID </a:t>
            </a:r>
            <a:r>
              <a:rPr lang="it-IT" sz="1600" dirty="0" err="1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isotopes</a:t>
            </a:r>
            <a:r>
              <a:rPr lang="it-IT" sz="1600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F0E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ONLY)</a:t>
            </a:r>
            <a:endParaRPr lang="en-GB" sz="1600" b="1" dirty="0">
              <a:solidFill>
                <a:srgbClr val="F0E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A80E64A-17F3-6117-53B4-9FB1CD7B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9" y="3906085"/>
            <a:ext cx="4760391" cy="131630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B4C397-3718-E8E3-1D91-DA0F917C4AF8}"/>
              </a:ext>
            </a:extLst>
          </p:cNvPr>
          <p:cNvSpPr txBox="1"/>
          <p:nvPr/>
        </p:nvSpPr>
        <p:spPr>
          <a:xfrm>
            <a:off x="14284" y="3458906"/>
            <a:ext cx="5264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SOURCES: PU-239 75% ENRICHED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EFD15A-289C-257F-7CB6-2D43EE23CCF1}"/>
              </a:ext>
            </a:extLst>
          </p:cNvPr>
          <p:cNvSpPr txBox="1"/>
          <p:nvPr/>
        </p:nvSpPr>
        <p:spPr>
          <a:xfrm>
            <a:off x="5888736" y="2968059"/>
            <a:ext cx="428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SOURCES: Cf-252, Am-Be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DFA6170-CFD1-4C33-06D1-93C29D3BE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96" y="3429000"/>
            <a:ext cx="5517138" cy="11365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16988B7-3695-165C-55C2-F3862E905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659" y="4713348"/>
            <a:ext cx="5504075" cy="111039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F7AA69-28A8-EF67-CDDF-DBFC0C404DA5}"/>
              </a:ext>
            </a:extLst>
          </p:cNvPr>
          <p:cNvSpPr txBox="1"/>
          <p:nvPr/>
        </p:nvSpPr>
        <p:spPr>
          <a:xfrm>
            <a:off x="4493143" y="6086256"/>
            <a:ext cx="19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reference [1]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 "/>
                <a:cs typeface="Arial" panose="020B0604020202020204" pitchFamily="34" charset="0"/>
              </a:rPr>
              <a:t>CONCLUSION: USE CASE </a:t>
            </a:r>
            <a:r>
              <a:rPr lang="en-US" sz="2000" dirty="0">
                <a:solidFill>
                  <a:schemeClr val="bg1"/>
                </a:solidFill>
                <a:latin typeface="Arial "/>
              </a:rPr>
              <a:t>SCENARIOS</a:t>
            </a:r>
            <a:endParaRPr lang="en-AT" sz="5400" dirty="0">
              <a:solidFill>
                <a:schemeClr val="bg1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056E87F-49BF-B211-EFA4-E15AE1CD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0E7DA7A-EABF-2D67-A787-8F31FC22AA39}"/>
              </a:ext>
            </a:extLst>
          </p:cNvPr>
          <p:cNvSpPr/>
          <p:nvPr/>
        </p:nvSpPr>
        <p:spPr>
          <a:xfrm>
            <a:off x="0" y="1088136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F2FFA8-15E4-3491-A889-0446649668AD}"/>
              </a:ext>
            </a:extLst>
          </p:cNvPr>
          <p:cNvSpPr txBox="1"/>
          <p:nvPr/>
        </p:nvSpPr>
        <p:spPr>
          <a:xfrm>
            <a:off x="271885" y="1242896"/>
            <a:ext cx="9287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Daytona Condensed Light" panose="020B0306030503040204" pitchFamily="34" charset="0"/>
              </a:defRPr>
            </a:lvl1pPr>
          </a:lstStyle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kern="1200" dirty="0">
                <a:solidFill>
                  <a:srgbClr val="FF0000"/>
                </a:solidFill>
                <a:effectLst/>
                <a:latin typeface="Arial "/>
                <a:ea typeface="Times New Roman" panose="02020603050405020304" pitchFamily="18" charset="0"/>
              </a:rPr>
              <a:t>UNIQUE CAPABILITIES</a:t>
            </a: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kern="1200" dirty="0">
                <a:effectLst/>
                <a:latin typeface="Arial "/>
                <a:ea typeface="Times New Roman" panose="02020603050405020304" pitchFamily="18" charset="0"/>
              </a:rPr>
              <a:t>Identification  of mainly n emitting SNM (</a:t>
            </a:r>
            <a:r>
              <a:rPr lang="en-US" sz="2000" i="0" u="none" strike="noStrike" kern="1200" dirty="0" err="1">
                <a:effectLst/>
                <a:latin typeface="Arial "/>
                <a:ea typeface="Times New Roman" panose="02020603050405020304" pitchFamily="18" charset="0"/>
              </a:rPr>
              <a:t>WGPu</a:t>
            </a:r>
            <a:r>
              <a:rPr lang="en-US" sz="2000" i="0" u="none" strike="noStrike" kern="1200" dirty="0">
                <a:effectLst/>
                <a:latin typeface="Arial "/>
                <a:ea typeface="Times New Roman" panose="02020603050405020304" pitchFamily="18" charset="0"/>
              </a:rPr>
              <a:t> in a lead box) + common gamma masking source (I-131)</a:t>
            </a:r>
            <a:endParaRPr lang="en-US" sz="2400" i="0" u="none" strike="noStrike" dirty="0">
              <a:effectLst/>
              <a:latin typeface="Arial "/>
            </a:endParaRPr>
          </a:p>
          <a:p>
            <a:endParaRPr lang="en-US" dirty="0">
              <a:latin typeface="Arial 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"/>
              </a:rPr>
              <a:t>SCENARIOSES</a:t>
            </a:r>
          </a:p>
          <a:p>
            <a:r>
              <a:rPr lang="en-US" dirty="0">
                <a:latin typeface="Arial "/>
              </a:rPr>
              <a:t>Orphan source characterization </a:t>
            </a:r>
          </a:p>
          <a:p>
            <a:r>
              <a:rPr lang="en-US" dirty="0">
                <a:latin typeface="Arial "/>
              </a:rPr>
              <a:t>Search and ID of SNM in industrial facilities</a:t>
            </a:r>
          </a:p>
          <a:p>
            <a:r>
              <a:rPr lang="en-US" dirty="0">
                <a:latin typeface="Arial "/>
              </a:rPr>
              <a:t>Characterization of suspicious goods Characterization of legacy samples for destructive analysis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2A9E2D-33EB-6901-C955-BC4CE3932007}"/>
              </a:ext>
            </a:extLst>
          </p:cNvPr>
          <p:cNvSpPr txBox="1"/>
          <p:nvPr/>
        </p:nvSpPr>
        <p:spPr>
          <a:xfrm>
            <a:off x="271885" y="4494405"/>
            <a:ext cx="83461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Arial "/>
              </a:rPr>
              <a:t>FAST ASSAY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Arial "/>
              </a:rPr>
              <a:t>PROMPT PREPARATION TO ACTION IN CASE OF SNM DETECTION</a:t>
            </a: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P3.3-471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45A3C5D-3C5A-6AE6-2D52-8FC3A4FA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72" y="111568"/>
            <a:ext cx="2899572" cy="86881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9BBF5A8-EBD8-B390-FE65-F456F96FDB19}"/>
              </a:ext>
            </a:extLst>
          </p:cNvPr>
          <p:cNvSpPr/>
          <p:nvPr/>
        </p:nvSpPr>
        <p:spPr>
          <a:xfrm>
            <a:off x="0" y="1088136"/>
            <a:ext cx="10835640" cy="57698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Daytona Condensed Light" panose="020B0306030503040204" pitchFamily="34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latin typeface="Daytona Condensed Light" panose="020B0306030503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0D1911-C727-9F88-3970-19FCA1C974D5}"/>
              </a:ext>
            </a:extLst>
          </p:cNvPr>
          <p:cNvSpPr txBox="1"/>
          <p:nvPr/>
        </p:nvSpPr>
        <p:spPr>
          <a:xfrm>
            <a:off x="0" y="1191274"/>
            <a:ext cx="10835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[1] Special Nuclear Material Identification Through One-Minute Measurement with a New Backpack Radiation Device in Real Scenario Conditions, </a:t>
            </a:r>
            <a:r>
              <a:rPr lang="en-US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https://doi.org/10.18280/ijsse.110416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[2] Beaumont, J.S., Lee, T.H.,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Mayorov</a:t>
            </a:r>
            <a:r>
              <a:rPr lang="en-GB" sz="1800" dirty="0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, M. et al. A fast-neutron coincidence collar using liquid scintillators for fresh fuel verification. J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Radioanal</a:t>
            </a:r>
            <a:r>
              <a:rPr lang="en-GB" sz="1800" dirty="0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Nucl</a:t>
            </a:r>
            <a:r>
              <a:rPr lang="en-GB" sz="1800" dirty="0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</a:rPr>
              <a:t> Chem 314, 803–812 (2017). </a:t>
            </a:r>
            <a:r>
              <a:rPr lang="en-GB" sz="1800" dirty="0">
                <a:solidFill>
                  <a:schemeClr val="bg1"/>
                </a:solidFill>
                <a:effectLst/>
                <a:latin typeface="Calibri  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https://doi.org/10.1007/s10967-017-5412-x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728</Words>
  <Application>Microsoft Office PowerPoint</Application>
  <PresentationFormat>Widescreen</PresentationFormat>
  <Paragraphs>108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Arial</vt:lpstr>
      <vt:lpstr>Arial </vt:lpstr>
      <vt:lpstr>Calibri</vt:lpstr>
      <vt:lpstr>Calibri  </vt:lpstr>
      <vt:lpstr>Calibri Light</vt:lpstr>
      <vt:lpstr>Daytona Condensed</vt:lpstr>
      <vt:lpstr>Daytona Condensed Light</vt:lpstr>
      <vt:lpstr>Times New Roman</vt:lpstr>
      <vt:lpstr>Wingdings</vt:lpstr>
      <vt:lpstr>Custom Design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Matteo Corbo</cp:lastModifiedBy>
  <cp:revision>38</cp:revision>
  <dcterms:created xsi:type="dcterms:W3CDTF">2023-04-18T13:25:54Z</dcterms:created>
  <dcterms:modified xsi:type="dcterms:W3CDTF">2023-06-11T20:47:02Z</dcterms:modified>
</cp:coreProperties>
</file>