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4" r:id="rId5"/>
    <p:sldId id="266" r:id="rId6"/>
    <p:sldId id="267" r:id="rId7"/>
    <p:sldId id="268" r:id="rId8"/>
    <p:sldId id="269" r:id="rId9"/>
    <p:sldId id="270" r:id="rId10"/>
    <p:sldId id="265"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4"/>
            <p14:sldId id="266"/>
            <p14:sldId id="267"/>
            <p14:sldId id="268"/>
            <p14:sldId id="269"/>
            <p14:sldId id="270"/>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70" d="100"/>
          <a:sy n="70" d="100"/>
        </p:scale>
        <p:origin x="11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6/3/2023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3.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slide" Target="../slides/slide9.xml"/><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9.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7"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19"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19"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2"/>
          <a:stretch>
            <a:fillRect/>
          </a:stretch>
        </p:blipFill>
        <p:spPr>
          <a:xfrm>
            <a:off x="11060217" y="3568486"/>
            <a:ext cx="933450" cy="184150"/>
          </a:xfrm>
          <a:prstGeom prst="rect">
            <a:avLst/>
          </a:prstGeom>
        </p:spPr>
      </p:pic>
      <p:pic>
        <p:nvPicPr>
          <p:cNvPr id="20" name="Picture 19">
            <a:hlinkClick r:id="rId23"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4"/>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Investigation of Nuclear Test Sites by Satellite </a:t>
            </a:r>
            <a:r>
              <a:rPr lang="en-US" b="1" dirty="0" smtClean="0">
                <a:solidFill>
                  <a:schemeClr val="bg1"/>
                </a:solidFill>
                <a:latin typeface="Arial" panose="020B0604020202020204" pitchFamily="34" charset="0"/>
                <a:cs typeface="Arial" panose="020B0604020202020204" pitchFamily="34" charset="0"/>
              </a:rPr>
              <a:t>Imagery</a:t>
            </a:r>
            <a:endParaRPr lang="x-none" b="1" dirty="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Enton Bedini</a:t>
            </a:r>
            <a:endParaRPr lang="x-none"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Email: bedini07607@itc.nl</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Satellite imagery is a powerful tool to monitor compliance of States Parties with the Comprehensive Nuclear-Test Ban Treaty (CTBT). Satellite imagery can be used by the States Parties as one of the national technical means of CTBT verification. </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P3.3-144</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In this study, </a:t>
            </a:r>
            <a:r>
              <a:rPr lang="en-US" sz="1200" dirty="0" smtClean="0">
                <a:latin typeface="Arial" panose="020B0604020202020204" pitchFamily="34" charset="0"/>
                <a:cs typeface="Arial" panose="020B0604020202020204" pitchFamily="34" charset="0"/>
              </a:rPr>
              <a:t>satellite imagery </a:t>
            </a:r>
            <a:r>
              <a:rPr lang="en-US" sz="1200" dirty="0">
                <a:latin typeface="Arial" panose="020B0604020202020204" pitchFamily="34" charset="0"/>
                <a:cs typeface="Arial" panose="020B0604020202020204" pitchFamily="34" charset="0"/>
              </a:rPr>
              <a:t>of a number of sites of underground nuclear tests that have been carried out by USA, ex-USSR, </a:t>
            </a:r>
            <a:r>
              <a:rPr lang="en-US" sz="1200" dirty="0" smtClean="0">
                <a:latin typeface="Arial" panose="020B0604020202020204" pitchFamily="34" charset="0"/>
                <a:cs typeface="Arial" panose="020B0604020202020204" pitchFamily="34" charset="0"/>
              </a:rPr>
              <a:t>China</a:t>
            </a:r>
            <a:r>
              <a:rPr lang="en-US" sz="1200" dirty="0">
                <a:latin typeface="Arial" panose="020B0604020202020204" pitchFamily="34" charset="0"/>
                <a:cs typeface="Arial" panose="020B0604020202020204" pitchFamily="34" charset="0"/>
              </a:rPr>
              <a:t>, India, Pakistan, and People's Republic of Korea are </a:t>
            </a:r>
            <a:r>
              <a:rPr lang="en-US" sz="1200" dirty="0" smtClean="0">
                <a:latin typeface="Arial" panose="020B0604020202020204" pitchFamily="34" charset="0"/>
                <a:cs typeface="Arial" panose="020B0604020202020204" pitchFamily="34" charset="0"/>
              </a:rPr>
              <a:t>analyzed. </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moderate spatial resolution imagery </a:t>
            </a:r>
            <a:r>
              <a:rPr lang="en-US" sz="1200" dirty="0" smtClean="0">
                <a:latin typeface="Arial" panose="020B0604020202020204" pitchFamily="34" charset="0"/>
                <a:cs typeface="Arial" panose="020B0604020202020204" pitchFamily="34" charset="0"/>
              </a:rPr>
              <a:t>accurately detected </a:t>
            </a:r>
            <a:r>
              <a:rPr lang="en-US" sz="1200" dirty="0">
                <a:latin typeface="Arial" panose="020B0604020202020204" pitchFamily="34" charset="0"/>
                <a:cs typeface="Arial" panose="020B0604020202020204" pitchFamily="34" charset="0"/>
              </a:rPr>
              <a:t>areas of surface disturbance due to the nuclear </a:t>
            </a:r>
            <a:r>
              <a:rPr lang="en-US" sz="1200" dirty="0" smtClean="0">
                <a:latin typeface="Arial" panose="020B0604020202020204" pitchFamily="34" charset="0"/>
                <a:cs typeface="Arial" panose="020B0604020202020204" pitchFamily="34" charset="0"/>
              </a:rPr>
              <a:t>tests.</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However, low yield tests may not produce surface expression detectable by the satellite imagery. In these cases, high spatial resolution imagery is useful to monitor activities that may be related to a nuclear testing event.</a:t>
            </a: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9468123" y="1733263"/>
            <a:ext cx="541465" cy="923330"/>
          </a:xfrm>
          <a:prstGeom prst="rect">
            <a:avLst/>
          </a:prstGeom>
          <a:noFill/>
        </p:spPr>
        <p:txBody>
          <a:bodyPr wrap="square" lIns="91440" tIns="45720" rIns="91440" bIns="45720">
            <a:spAutoFit/>
          </a:bodyPr>
          <a:lstStyle/>
          <a:p>
            <a:pPr algn="ctr"/>
            <a:r>
              <a:rPr lang="en-US" sz="2800" b="0" cap="none" spc="0" dirty="0" smtClean="0">
                <a:ln w="0"/>
                <a:solidFill>
                  <a:schemeClr val="bg1"/>
                </a:solidFill>
                <a:effectLst>
                  <a:outerShdw blurRad="38100" dist="19050" dir="2700000" algn="tl" rotWithShape="0">
                    <a:schemeClr val="dk1">
                      <a:alpha val="40000"/>
                    </a:schemeClr>
                  </a:outerShdw>
                </a:effectLst>
              </a:rPr>
              <a:t>&amp;</a:t>
            </a:r>
            <a:r>
              <a:rPr lang="en-US" sz="5400" b="0" cap="none" spc="0" dirty="0" smtClean="0">
                <a:ln w="0"/>
                <a:solidFill>
                  <a:schemeClr val="bg1"/>
                </a:solidFill>
                <a:effectLst>
                  <a:outerShdw blurRad="38100" dist="19050" dir="2700000" algn="tl" rotWithShape="0">
                    <a:schemeClr val="dk1">
                      <a:alpha val="40000"/>
                    </a:schemeClr>
                  </a:outerShdw>
                </a:effectLst>
              </a:rPr>
              <a:t> </a:t>
            </a: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4736344" y="4714401"/>
            <a:ext cx="5376648" cy="738664"/>
          </a:xfrm>
          <a:prstGeom prst="rect">
            <a:avLst/>
          </a:prstGeom>
        </p:spPr>
        <p:txBody>
          <a:bodyPr wrap="square">
            <a:spAutoFit/>
          </a:bodyPr>
          <a:lstStyle/>
          <a:p>
            <a:pPr>
              <a:spcBef>
                <a:spcPct val="50000"/>
              </a:spcBef>
            </a:pPr>
            <a:r>
              <a:rPr lang="en-US" sz="1400" i="1" dirty="0"/>
              <a:t>Pokhran I was a single underground nuclear test conducted by India on </a:t>
            </a:r>
            <a:r>
              <a:rPr lang="en-US" sz="1400" i="1" dirty="0" smtClean="0"/>
              <a:t> </a:t>
            </a:r>
            <a:r>
              <a:rPr lang="en-US" sz="1400" i="1" dirty="0"/>
              <a:t>May </a:t>
            </a:r>
            <a:r>
              <a:rPr lang="en-US" sz="1400" i="1" dirty="0" smtClean="0"/>
              <a:t>18, 1974</a:t>
            </a:r>
            <a:r>
              <a:rPr lang="en-US" sz="1400" i="1" dirty="0"/>
              <a:t>. The crater created by the explosion is still visible today on high spatial resolution satellite imagery.</a:t>
            </a:r>
            <a:endParaRPr lang="en-GB" sz="1400" b="1" i="1" dirty="0">
              <a:solidFill>
                <a:srgbClr val="CC3300"/>
              </a:solidFill>
            </a:endParaRPr>
          </a:p>
        </p:txBody>
      </p:sp>
      <p:sp>
        <p:nvSpPr>
          <p:cNvPr id="10" name="Rectangle 9"/>
          <p:cNvSpPr/>
          <p:nvPr/>
        </p:nvSpPr>
        <p:spPr>
          <a:xfrm>
            <a:off x="318449" y="1299428"/>
            <a:ext cx="3832668" cy="4801314"/>
          </a:xfrm>
          <a:prstGeom prst="rect">
            <a:avLst/>
          </a:prstGeom>
        </p:spPr>
        <p:txBody>
          <a:bodyPr wrap="square">
            <a:spAutoFit/>
          </a:bodyPr>
          <a:lstStyle/>
          <a:p>
            <a:endParaRPr lang="en-US" dirty="0"/>
          </a:p>
          <a:p>
            <a:r>
              <a:rPr lang="en-US" dirty="0"/>
              <a:t>The Comprehensive Nuclear-Test-Ban Treaty (CTBT) that has not yet entered into force, recognizes the use of remote sensing technology for the CTBT verification as part of the National Technical Means and during On-Site Inspection activities. </a:t>
            </a:r>
          </a:p>
          <a:p>
            <a:endParaRPr lang="en-US" dirty="0"/>
          </a:p>
          <a:p>
            <a:r>
              <a:rPr lang="en-US" dirty="0"/>
              <a:t>Very high spatial resolution satellite imagery is usually used to investigate an area of an alleged nuclear test explosion. However, because the precise location of this area may not be known, the use of medium spatial resolution imagery could initially be helpful for a wider "view". </a:t>
            </a:r>
          </a:p>
        </p:txBody>
      </p:sp>
      <p:pic>
        <p:nvPicPr>
          <p:cNvPr id="11" name="Picture 10"/>
          <p:cNvPicPr>
            <a:picLocks noChangeAspect="1"/>
          </p:cNvPicPr>
          <p:nvPr/>
        </p:nvPicPr>
        <p:blipFill>
          <a:blip r:embed="rId2"/>
          <a:stretch>
            <a:fillRect/>
          </a:stretch>
        </p:blipFill>
        <p:spPr>
          <a:xfrm>
            <a:off x="4954707" y="1810261"/>
            <a:ext cx="4925055" cy="2743200"/>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030638" y="103960"/>
            <a:ext cx="8506325"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(1): examples of Landsat images of USA and ex-USSR nuclear test sites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547668" y="1634783"/>
            <a:ext cx="4720842" cy="2668523"/>
          </a:xfrm>
          <a:prstGeom prst="rect">
            <a:avLst/>
          </a:prstGeom>
        </p:spPr>
      </p:pic>
      <p:pic>
        <p:nvPicPr>
          <p:cNvPr id="4" name="Picture 3"/>
          <p:cNvPicPr>
            <a:picLocks noChangeAspect="1"/>
          </p:cNvPicPr>
          <p:nvPr/>
        </p:nvPicPr>
        <p:blipFill>
          <a:blip r:embed="rId3"/>
          <a:stretch>
            <a:fillRect/>
          </a:stretch>
        </p:blipFill>
        <p:spPr>
          <a:xfrm>
            <a:off x="5881100" y="1634782"/>
            <a:ext cx="4122035" cy="2668523"/>
          </a:xfrm>
          <a:prstGeom prst="rect">
            <a:avLst/>
          </a:prstGeom>
        </p:spPr>
      </p:pic>
      <p:sp>
        <p:nvSpPr>
          <p:cNvPr id="8" name="Rectangle 7"/>
          <p:cNvSpPr/>
          <p:nvPr/>
        </p:nvSpPr>
        <p:spPr>
          <a:xfrm>
            <a:off x="547668" y="4437402"/>
            <a:ext cx="4720842" cy="1815882"/>
          </a:xfrm>
          <a:prstGeom prst="rect">
            <a:avLst/>
          </a:prstGeom>
        </p:spPr>
        <p:txBody>
          <a:bodyPr wrap="square">
            <a:spAutoFit/>
          </a:bodyPr>
          <a:lstStyle/>
          <a:p>
            <a:pPr algn="just"/>
            <a:r>
              <a:rPr lang="en-US" sz="1400" i="1" dirty="0">
                <a:latin typeface="Arial" panose="020B0604020202020204" pitchFamily="34" charset="0"/>
                <a:cs typeface="Arial" panose="020B0604020202020204" pitchFamily="34" charset="0"/>
              </a:rPr>
              <a:t>Color composite of Landsat TM images acquired on 26 June 1985 and 22 August 1991 over Nevada Test Site, Areas 19 and 20. The Landsat bands color composite shows in red color the zones of major surface disturbance related to the nuclear tests or to the preparation for the nuclear tests between the time span covered by the two images (1985-1991). Note that not all nuclear tests are indicated.   </a:t>
            </a:r>
          </a:p>
        </p:txBody>
      </p:sp>
      <p:sp>
        <p:nvSpPr>
          <p:cNvPr id="9" name="Rectangle 8"/>
          <p:cNvSpPr/>
          <p:nvPr/>
        </p:nvSpPr>
        <p:spPr>
          <a:xfrm>
            <a:off x="5881100" y="4437401"/>
            <a:ext cx="4122035" cy="954107"/>
          </a:xfrm>
          <a:prstGeom prst="rect">
            <a:avLst/>
          </a:prstGeom>
        </p:spPr>
        <p:txBody>
          <a:bodyPr wrap="square">
            <a:spAutoFit/>
          </a:bodyPr>
          <a:lstStyle/>
          <a:p>
            <a:pPr algn="just"/>
            <a:r>
              <a:rPr lang="en-US" sz="1400" i="1" dirty="0">
                <a:latin typeface="Arial" panose="020B0604020202020204" pitchFamily="34" charset="0"/>
                <a:cs typeface="Arial" panose="020B0604020202020204" pitchFamily="34" charset="0"/>
              </a:rPr>
              <a:t>Color composite of Landsat TM imagery (bands 432 = RGB) acquired on 6 August 1993 over part of </a:t>
            </a:r>
            <a:r>
              <a:rPr lang="en-US" sz="1400" i="1" dirty="0" err="1">
                <a:latin typeface="Arial" panose="020B0604020202020204" pitchFamily="34" charset="0"/>
                <a:cs typeface="Arial" panose="020B0604020202020204" pitchFamily="34" charset="0"/>
              </a:rPr>
              <a:t>Balapan</a:t>
            </a:r>
            <a:r>
              <a:rPr lang="en-US" sz="1400" i="1" dirty="0">
                <a:latin typeface="Arial" panose="020B0604020202020204" pitchFamily="34" charset="0"/>
                <a:cs typeface="Arial" panose="020B0604020202020204" pitchFamily="34" charset="0"/>
              </a:rPr>
              <a:t>, Semipalatinsk, Kazakhstan, ex-USSR former nuclear test site.  </a:t>
            </a:r>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(2): Landsat images before and after Indian Pokhran II nuclear tests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7668" y="1311616"/>
            <a:ext cx="10577846" cy="369332"/>
          </a:xfrm>
          <a:prstGeom prst="rect">
            <a:avLst/>
          </a:prstGeom>
        </p:spPr>
        <p:txBody>
          <a:bodyPr wrap="square">
            <a:spAutoFit/>
          </a:bodyPr>
          <a:lstStyle/>
          <a:p>
            <a:pPr>
              <a:spcBef>
                <a:spcPct val="50000"/>
              </a:spcBef>
            </a:pPr>
            <a:r>
              <a:rPr lang="en-US" dirty="0"/>
              <a:t>Pokhran II was a  group of underground nuclear tests  conducted by India on 11 May and 13 May 1998.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19" y="2061369"/>
            <a:ext cx="5075435" cy="2415419"/>
          </a:xfrm>
          <a:prstGeom prst="rect">
            <a:avLst/>
          </a:prstGeom>
          <a:ln>
            <a:solidFill>
              <a:schemeClr val="tx1"/>
            </a:solidFill>
          </a:ln>
        </p:spPr>
      </p:pic>
      <p:sp>
        <p:nvSpPr>
          <p:cNvPr id="13" name="Rectangle 12"/>
          <p:cNvSpPr/>
          <p:nvPr/>
        </p:nvSpPr>
        <p:spPr>
          <a:xfrm>
            <a:off x="547668" y="4620693"/>
            <a:ext cx="5276663" cy="1384995"/>
          </a:xfrm>
          <a:prstGeom prst="rect">
            <a:avLst/>
          </a:prstGeom>
        </p:spPr>
        <p:txBody>
          <a:bodyPr wrap="square">
            <a:spAutoFit/>
          </a:bodyPr>
          <a:lstStyle/>
          <a:p>
            <a:pPr algn="just">
              <a:spcBef>
                <a:spcPct val="50000"/>
              </a:spcBef>
            </a:pPr>
            <a:r>
              <a:rPr lang="en-US" sz="1400" i="1" dirty="0"/>
              <a:t>Color composite of Landsat TM bands (752=RGB) of the Landsat scenes  acquired </a:t>
            </a:r>
            <a:r>
              <a:rPr lang="en-US" sz="1400" i="1" dirty="0" smtClean="0"/>
              <a:t>on April 14, 1998 (before the nuclear tests) and on May 16, 1998 few days after the nuclear tests event. </a:t>
            </a:r>
            <a:r>
              <a:rPr lang="en-US" sz="1400" i="1" dirty="0"/>
              <a:t>Arrows (1-3) show locations of surface disturbance presumably linked with the nuclear testing. Arrow (4) indicates a surface feature which was not in the previous image. It may convey a </a:t>
            </a:r>
            <a:r>
              <a:rPr lang="en-US" sz="1400" i="1" dirty="0" smtClean="0"/>
              <a:t>message </a:t>
            </a:r>
            <a:r>
              <a:rPr lang="en-US" sz="1400" i="1" dirty="0"/>
              <a:t>to image </a:t>
            </a:r>
            <a:r>
              <a:rPr lang="en-US" sz="1400" i="1" dirty="0" smtClean="0"/>
              <a:t>interpreters!</a:t>
            </a:r>
          </a:p>
        </p:txBody>
      </p:sp>
      <p:pic>
        <p:nvPicPr>
          <p:cNvPr id="15" name="Picture 2" descr="D:\Data\Albania\CTBTO_paper\India_1998\processing\Untitled-1.gif"/>
          <p:cNvPicPr>
            <a:picLocks noChangeAspect="1" noChangeArrowheads="1" noCrop="1"/>
          </p:cNvPicPr>
          <p:nvPr/>
        </p:nvPicPr>
        <p:blipFill>
          <a:blip r:embed="rId3"/>
          <a:srcRect/>
          <a:stretch>
            <a:fillRect/>
          </a:stretch>
        </p:blipFill>
        <p:spPr bwMode="auto">
          <a:xfrm>
            <a:off x="5983568" y="1929188"/>
            <a:ext cx="4367516" cy="3275637"/>
          </a:xfrm>
          <a:prstGeom prst="rect">
            <a:avLst/>
          </a:prstGeom>
          <a:noFill/>
          <a:ln>
            <a:solidFill>
              <a:schemeClr val="tx1"/>
            </a:solidFill>
          </a:ln>
        </p:spPr>
      </p:pic>
      <p:sp>
        <p:nvSpPr>
          <p:cNvPr id="16" name="TextBox 15"/>
          <p:cNvSpPr txBox="1"/>
          <p:nvPr/>
        </p:nvSpPr>
        <p:spPr>
          <a:xfrm>
            <a:off x="5983568" y="5400580"/>
            <a:ext cx="4444702" cy="738664"/>
          </a:xfrm>
          <a:prstGeom prst="rect">
            <a:avLst/>
          </a:prstGeom>
          <a:noFill/>
        </p:spPr>
        <p:txBody>
          <a:bodyPr wrap="square" rtlCol="0">
            <a:spAutoFit/>
          </a:bodyPr>
          <a:lstStyle/>
          <a:p>
            <a:r>
              <a:rPr lang="da-DK" sz="1400" i="1" dirty="0" smtClean="0">
                <a:latin typeface="Arial" panose="020B0604020202020204" pitchFamily="34" charset="0"/>
                <a:cs typeface="Arial" panose="020B0604020202020204" pitchFamily="34" charset="0"/>
              </a:rPr>
              <a:t>Animation using the same Landsat images acquired over the  the area before and after the nuclear tests event.</a:t>
            </a:r>
            <a:endParaRPr lang="da-DK"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615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(3): Landsat images of Pakistan Chagai-1 underground nuclear test</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67434" y="1238892"/>
            <a:ext cx="5406189" cy="4057318"/>
          </a:xfrm>
          <a:prstGeom prst="rect">
            <a:avLst/>
          </a:prstGeom>
        </p:spPr>
      </p:pic>
      <p:sp>
        <p:nvSpPr>
          <p:cNvPr id="12" name="Rectangle 11"/>
          <p:cNvSpPr/>
          <p:nvPr/>
        </p:nvSpPr>
        <p:spPr>
          <a:xfrm>
            <a:off x="48126" y="5380672"/>
            <a:ext cx="6044807" cy="1477328"/>
          </a:xfrm>
          <a:prstGeom prst="rect">
            <a:avLst/>
          </a:prstGeom>
        </p:spPr>
        <p:txBody>
          <a:bodyPr wrap="square">
            <a:spAutoFit/>
          </a:bodyPr>
          <a:lstStyle/>
          <a:p>
            <a:pPr algn="just">
              <a:spcBef>
                <a:spcPct val="50000"/>
              </a:spcBef>
            </a:pPr>
            <a:r>
              <a:rPr lang="en-US" i="1" dirty="0"/>
              <a:t>Color composite of Landsat TM imagery acquired </a:t>
            </a:r>
            <a:r>
              <a:rPr lang="en-US" i="1" dirty="0" smtClean="0"/>
              <a:t>few hours before (May 28, 1998) </a:t>
            </a:r>
            <a:r>
              <a:rPr lang="en-US" i="1" dirty="0"/>
              <a:t>and after the event </a:t>
            </a:r>
            <a:r>
              <a:rPr lang="en-US" i="1" dirty="0" smtClean="0"/>
              <a:t>(</a:t>
            </a:r>
            <a:r>
              <a:rPr lang="en-US" i="1" dirty="0"/>
              <a:t>J</a:t>
            </a:r>
            <a:r>
              <a:rPr lang="en-US" i="1" dirty="0" smtClean="0"/>
              <a:t>une 13, 1998) arranged </a:t>
            </a:r>
            <a:r>
              <a:rPr lang="en-US" i="1" dirty="0"/>
              <a:t>in a way to better visualize (red colour) the surface disturbance produced by the </a:t>
            </a:r>
            <a:r>
              <a:rPr lang="en-US" i="1" dirty="0" smtClean="0"/>
              <a:t>Pakistan </a:t>
            </a:r>
            <a:r>
              <a:rPr lang="en-US" i="1" dirty="0"/>
              <a:t>Chagai-1 nuclear test explosion carried out on </a:t>
            </a:r>
            <a:r>
              <a:rPr lang="en-US" i="1" dirty="0" smtClean="0"/>
              <a:t>May 28, 1998</a:t>
            </a:r>
            <a:r>
              <a:rPr lang="en-US" i="1" dirty="0"/>
              <a:t>. </a:t>
            </a:r>
          </a:p>
        </p:txBody>
      </p:sp>
      <p:pic>
        <p:nvPicPr>
          <p:cNvPr id="13" name="Picture 12" descr="D:\Data\Albania\CTBTO_paper\Pakistan_28may1998\processing\Untitled-1.gif"/>
          <p:cNvPicPr>
            <a:picLocks noChangeAspect="1" noChangeArrowheads="1" noCrop="1"/>
          </p:cNvPicPr>
          <p:nvPr/>
        </p:nvPicPr>
        <p:blipFill>
          <a:blip r:embed="rId3"/>
          <a:srcRect/>
          <a:stretch>
            <a:fillRect/>
          </a:stretch>
        </p:blipFill>
        <p:spPr bwMode="auto">
          <a:xfrm>
            <a:off x="6502481" y="1658663"/>
            <a:ext cx="3637547" cy="3637547"/>
          </a:xfrm>
          <a:prstGeom prst="rect">
            <a:avLst/>
          </a:prstGeom>
          <a:noFill/>
          <a:ln>
            <a:solidFill>
              <a:schemeClr val="tx1"/>
            </a:solidFill>
          </a:ln>
        </p:spPr>
      </p:pic>
      <p:sp>
        <p:nvSpPr>
          <p:cNvPr id="14" name="Rectangle 13"/>
          <p:cNvSpPr/>
          <p:nvPr/>
        </p:nvSpPr>
        <p:spPr>
          <a:xfrm>
            <a:off x="6348074" y="5380672"/>
            <a:ext cx="4063251" cy="1200329"/>
          </a:xfrm>
          <a:prstGeom prst="rect">
            <a:avLst/>
          </a:prstGeom>
        </p:spPr>
        <p:txBody>
          <a:bodyPr wrap="square">
            <a:spAutoFit/>
          </a:bodyPr>
          <a:lstStyle/>
          <a:p>
            <a:r>
              <a:rPr lang="da-DK" i="1" dirty="0">
                <a:latin typeface="Arial" panose="020B0604020202020204" pitchFamily="34" charset="0"/>
                <a:cs typeface="Arial" panose="020B0604020202020204" pitchFamily="34" charset="0"/>
              </a:rPr>
              <a:t>Animation using the same Landsat images acquired over the  the area before and after the </a:t>
            </a:r>
            <a:r>
              <a:rPr lang="da-DK" i="1" dirty="0" smtClean="0">
                <a:latin typeface="Arial" panose="020B0604020202020204" pitchFamily="34" charset="0"/>
                <a:cs typeface="Arial" panose="020B0604020202020204" pitchFamily="34" charset="0"/>
              </a:rPr>
              <a:t>Chagai-1 underground nuclear test.</a:t>
            </a:r>
            <a:endParaRPr lang="da-DK"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38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(4): </a:t>
            </a:r>
            <a:r>
              <a:rPr lang="en-US" sz="1800" dirty="0">
                <a:solidFill>
                  <a:schemeClr val="bg1"/>
                </a:solidFill>
                <a:latin typeface="Arial" panose="020B0604020202020204" pitchFamily="34" charset="0"/>
                <a:cs typeface="Arial" panose="020B0604020202020204" pitchFamily="34" charset="0"/>
              </a:rPr>
              <a:t>Landsat </a:t>
            </a:r>
            <a:r>
              <a:rPr lang="en-US" sz="1800" dirty="0" smtClean="0">
                <a:solidFill>
                  <a:schemeClr val="bg1"/>
                </a:solidFill>
                <a:latin typeface="Arial" panose="020B0604020202020204" pitchFamily="34" charset="0"/>
                <a:cs typeface="Arial" panose="020B0604020202020204" pitchFamily="34" charset="0"/>
              </a:rPr>
              <a:t>images animation of Pakistan Chagai-2 underground nuclear test (continued..)</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983705" y="2252366"/>
            <a:ext cx="3497178" cy="3231654"/>
          </a:xfrm>
          <a:prstGeom prst="rect">
            <a:avLst/>
          </a:prstGeom>
        </p:spPr>
        <p:txBody>
          <a:bodyPr wrap="square">
            <a:spAutoFit/>
          </a:bodyPr>
          <a:lstStyle/>
          <a:p>
            <a:r>
              <a:rPr lang="da-DK" i="1" dirty="0">
                <a:latin typeface="Arial" panose="020B0604020202020204" pitchFamily="34" charset="0"/>
                <a:cs typeface="Arial" panose="020B0604020202020204" pitchFamily="34" charset="0"/>
              </a:rPr>
              <a:t>Animation </a:t>
            </a:r>
            <a:r>
              <a:rPr lang="da-DK" i="1" dirty="0" smtClean="0">
                <a:latin typeface="Arial" panose="020B0604020202020204" pitchFamily="34" charset="0"/>
                <a:cs typeface="Arial" panose="020B0604020202020204" pitchFamily="34" charset="0"/>
              </a:rPr>
              <a:t>of Landsat images of </a:t>
            </a:r>
            <a:r>
              <a:rPr lang="en-GB" i="1" dirty="0" smtClean="0"/>
              <a:t>May 19, and June 4, 1998 over </a:t>
            </a:r>
            <a:r>
              <a:rPr lang="en-GB" i="1" dirty="0"/>
              <a:t>parts of </a:t>
            </a:r>
            <a:r>
              <a:rPr lang="en-GB" i="1" dirty="0" err="1"/>
              <a:t>Kharan</a:t>
            </a:r>
            <a:r>
              <a:rPr lang="en-GB" i="1" dirty="0"/>
              <a:t> Desert, </a:t>
            </a:r>
            <a:r>
              <a:rPr lang="en-GB" i="1" dirty="0" smtClean="0"/>
              <a:t>Pakistan,</a:t>
            </a:r>
            <a:r>
              <a:rPr lang="da-DK" i="1" dirty="0" smtClean="0">
                <a:latin typeface="Arial" panose="020B0604020202020204" pitchFamily="34" charset="0"/>
                <a:cs typeface="Arial" panose="020B0604020202020204" pitchFamily="34" charset="0"/>
              </a:rPr>
              <a:t> </a:t>
            </a:r>
            <a:r>
              <a:rPr lang="da-DK" i="1" dirty="0">
                <a:latin typeface="Arial" panose="020B0604020202020204" pitchFamily="34" charset="0"/>
                <a:cs typeface="Arial" panose="020B0604020202020204" pitchFamily="34" charset="0"/>
              </a:rPr>
              <a:t>acquired </a:t>
            </a:r>
            <a:r>
              <a:rPr lang="da-DK" i="1" dirty="0" smtClean="0">
                <a:latin typeface="Arial" panose="020B0604020202020204" pitchFamily="34" charset="0"/>
                <a:cs typeface="Arial" panose="020B0604020202020204" pitchFamily="34" charset="0"/>
              </a:rPr>
              <a:t>before </a:t>
            </a:r>
            <a:r>
              <a:rPr lang="da-DK" i="1" dirty="0">
                <a:latin typeface="Arial" panose="020B0604020202020204" pitchFamily="34" charset="0"/>
                <a:cs typeface="Arial" panose="020B0604020202020204" pitchFamily="34" charset="0"/>
              </a:rPr>
              <a:t>and after the </a:t>
            </a:r>
            <a:r>
              <a:rPr lang="da-DK" i="1" dirty="0" smtClean="0">
                <a:latin typeface="Arial" panose="020B0604020202020204" pitchFamily="34" charset="0"/>
                <a:cs typeface="Arial" panose="020B0604020202020204" pitchFamily="34" charset="0"/>
              </a:rPr>
              <a:t>Chagai-2 underground nuclear test that occurred on May 30, 1998.</a:t>
            </a:r>
          </a:p>
          <a:p>
            <a:endParaRPr lang="da-DK" i="1" dirty="0">
              <a:latin typeface="Arial" panose="020B0604020202020204" pitchFamily="34" charset="0"/>
              <a:cs typeface="Arial" panose="020B0604020202020204" pitchFamily="34" charset="0"/>
            </a:endParaRPr>
          </a:p>
          <a:p>
            <a:r>
              <a:rPr lang="da-DK" sz="2000" b="1" i="1" dirty="0" smtClean="0">
                <a:solidFill>
                  <a:schemeClr val="accent1">
                    <a:lumMod val="50000"/>
                  </a:schemeClr>
                </a:solidFill>
                <a:latin typeface="Arial" panose="020B0604020202020204" pitchFamily="34" charset="0"/>
                <a:cs typeface="Arial" panose="020B0604020202020204" pitchFamily="34" charset="0"/>
              </a:rPr>
              <a:t>Can you find the presumed location of the nuclear test in the animation image?</a:t>
            </a:r>
            <a:endParaRPr lang="da-DK" sz="2000" b="1" i="1" dirty="0">
              <a:solidFill>
                <a:schemeClr val="accent1">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497304" y="1186592"/>
            <a:ext cx="10042359" cy="646331"/>
          </a:xfrm>
          <a:prstGeom prst="rect">
            <a:avLst/>
          </a:prstGeom>
        </p:spPr>
        <p:txBody>
          <a:bodyPr wrap="square">
            <a:spAutoFit/>
          </a:bodyPr>
          <a:lstStyle/>
          <a:p>
            <a:pPr>
              <a:spcBef>
                <a:spcPct val="50000"/>
              </a:spcBef>
            </a:pPr>
            <a:r>
              <a:rPr lang="en-US" dirty="0" err="1"/>
              <a:t>Chagai</a:t>
            </a:r>
            <a:r>
              <a:rPr lang="en-US" dirty="0"/>
              <a:t>-II is the name assigned to the second atomic test conducted by </a:t>
            </a:r>
            <a:r>
              <a:rPr lang="en-US" dirty="0" smtClean="0"/>
              <a:t>Pakistan </a:t>
            </a:r>
            <a:r>
              <a:rPr lang="en-US" dirty="0"/>
              <a:t>on </a:t>
            </a:r>
            <a:r>
              <a:rPr lang="en-US" dirty="0" smtClean="0"/>
              <a:t>May 30, 1998 </a:t>
            </a:r>
            <a:r>
              <a:rPr lang="en-US" dirty="0"/>
              <a:t>in the </a:t>
            </a:r>
            <a:r>
              <a:rPr lang="en-US" dirty="0" err="1"/>
              <a:t>Kharan</a:t>
            </a:r>
            <a:r>
              <a:rPr lang="en-US" dirty="0"/>
              <a:t> Desert in </a:t>
            </a:r>
            <a:r>
              <a:rPr lang="en-US" dirty="0" err="1"/>
              <a:t>Balochistan</a:t>
            </a:r>
            <a:r>
              <a:rPr lang="en-US" dirty="0"/>
              <a:t> Province of Pakistan.</a:t>
            </a:r>
            <a:r>
              <a:rPr lang="en-GB" dirty="0"/>
              <a:t> </a:t>
            </a:r>
          </a:p>
        </p:txBody>
      </p:sp>
      <p:pic>
        <p:nvPicPr>
          <p:cNvPr id="10" name="Picture 3" descr="D:\Data\Albania\CTBTO_paper\Pakistan_30may1998\processing\Untitled-1.gif"/>
          <p:cNvPicPr>
            <a:picLocks noChangeAspect="1" noChangeArrowheads="1" noCrop="1"/>
          </p:cNvPicPr>
          <p:nvPr/>
        </p:nvPicPr>
        <p:blipFill>
          <a:blip r:embed="rId2"/>
          <a:srcRect/>
          <a:stretch>
            <a:fillRect/>
          </a:stretch>
        </p:blipFill>
        <p:spPr bwMode="auto">
          <a:xfrm>
            <a:off x="850229" y="1947955"/>
            <a:ext cx="4671475" cy="4671475"/>
          </a:xfrm>
          <a:prstGeom prst="rect">
            <a:avLst/>
          </a:prstGeom>
          <a:noFill/>
          <a:ln>
            <a:solidFill>
              <a:schemeClr val="tx1"/>
            </a:solidFill>
          </a:ln>
        </p:spPr>
      </p:pic>
    </p:spTree>
    <p:extLst>
      <p:ext uri="{BB962C8B-B14F-4D97-AF65-F5344CB8AC3E}">
        <p14:creationId xmlns:p14="http://schemas.microsoft.com/office/powerpoint/2010/main" val="1826720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(4): </a:t>
            </a:r>
            <a:r>
              <a:rPr lang="en-US" sz="1800" dirty="0">
                <a:solidFill>
                  <a:schemeClr val="bg1"/>
                </a:solidFill>
                <a:latin typeface="Arial" panose="020B0604020202020204" pitchFamily="34" charset="0"/>
                <a:cs typeface="Arial" panose="020B0604020202020204" pitchFamily="34" charset="0"/>
              </a:rPr>
              <a:t>Landsat </a:t>
            </a:r>
            <a:r>
              <a:rPr lang="en-US" sz="1800" dirty="0" smtClean="0">
                <a:solidFill>
                  <a:schemeClr val="bg1"/>
                </a:solidFill>
                <a:latin typeface="Arial" panose="020B0604020202020204" pitchFamily="34" charset="0"/>
                <a:cs typeface="Arial" panose="020B0604020202020204" pitchFamily="34" charset="0"/>
              </a:rPr>
              <a:t>images </a:t>
            </a:r>
            <a:r>
              <a:rPr lang="en-US" sz="1800" dirty="0" smtClean="0">
                <a:solidFill>
                  <a:schemeClr val="bg1"/>
                </a:solidFill>
                <a:latin typeface="Arial" panose="020B0604020202020204" pitchFamily="34" charset="0"/>
                <a:cs typeface="Arial" panose="020B0604020202020204" pitchFamily="34" charset="0"/>
              </a:rPr>
              <a:t>of </a:t>
            </a:r>
            <a:r>
              <a:rPr lang="en-US" sz="1800" dirty="0" smtClean="0">
                <a:solidFill>
                  <a:schemeClr val="bg1"/>
                </a:solidFill>
                <a:latin typeface="Arial" panose="020B0604020202020204" pitchFamily="34" charset="0"/>
                <a:cs typeface="Arial" panose="020B0604020202020204" pitchFamily="34" charset="0"/>
              </a:rPr>
              <a:t>Pakistan Chagai-2 underground nuclear test</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97304" y="1186592"/>
            <a:ext cx="10042359" cy="646331"/>
          </a:xfrm>
          <a:prstGeom prst="rect">
            <a:avLst/>
          </a:prstGeom>
        </p:spPr>
        <p:txBody>
          <a:bodyPr wrap="square">
            <a:spAutoFit/>
          </a:bodyPr>
          <a:lstStyle/>
          <a:p>
            <a:pPr>
              <a:spcBef>
                <a:spcPct val="50000"/>
              </a:spcBef>
            </a:pPr>
            <a:r>
              <a:rPr lang="en-US" dirty="0" err="1"/>
              <a:t>Chagai</a:t>
            </a:r>
            <a:r>
              <a:rPr lang="en-US" dirty="0"/>
              <a:t>-II is the name assigned to the second atomic test conducted by </a:t>
            </a:r>
            <a:r>
              <a:rPr lang="en-US" dirty="0" smtClean="0"/>
              <a:t>Pakistan </a:t>
            </a:r>
            <a:r>
              <a:rPr lang="en-US" dirty="0"/>
              <a:t>on </a:t>
            </a:r>
            <a:r>
              <a:rPr lang="en-US" dirty="0" smtClean="0"/>
              <a:t>May 30, 1998 </a:t>
            </a:r>
            <a:r>
              <a:rPr lang="en-US" dirty="0"/>
              <a:t>in the </a:t>
            </a:r>
            <a:r>
              <a:rPr lang="en-US" dirty="0" err="1"/>
              <a:t>Kharan</a:t>
            </a:r>
            <a:r>
              <a:rPr lang="en-US" dirty="0"/>
              <a:t> Desert in </a:t>
            </a:r>
            <a:r>
              <a:rPr lang="en-US" dirty="0" err="1"/>
              <a:t>Balochistan</a:t>
            </a:r>
            <a:r>
              <a:rPr lang="en-US" dirty="0"/>
              <a:t> Province of Pakistan.</a:t>
            </a:r>
            <a:r>
              <a:rPr lang="en-GB" dirty="0"/>
              <a:t> </a:t>
            </a:r>
          </a:p>
        </p:txBody>
      </p:sp>
      <p:pic>
        <p:nvPicPr>
          <p:cNvPr id="4" name="Picture 3"/>
          <p:cNvPicPr>
            <a:picLocks noChangeAspect="1"/>
          </p:cNvPicPr>
          <p:nvPr/>
        </p:nvPicPr>
        <p:blipFill>
          <a:blip r:embed="rId2"/>
          <a:stretch>
            <a:fillRect/>
          </a:stretch>
        </p:blipFill>
        <p:spPr>
          <a:xfrm>
            <a:off x="1248613" y="1832923"/>
            <a:ext cx="3825240" cy="3825240"/>
          </a:xfrm>
          <a:prstGeom prst="rect">
            <a:avLst/>
          </a:prstGeom>
        </p:spPr>
      </p:pic>
      <p:pic>
        <p:nvPicPr>
          <p:cNvPr id="7" name="Picture 6"/>
          <p:cNvPicPr>
            <a:picLocks noChangeAspect="1"/>
          </p:cNvPicPr>
          <p:nvPr/>
        </p:nvPicPr>
        <p:blipFill>
          <a:blip r:embed="rId3"/>
          <a:stretch>
            <a:fillRect/>
          </a:stretch>
        </p:blipFill>
        <p:spPr>
          <a:xfrm>
            <a:off x="5434663" y="1801351"/>
            <a:ext cx="3825240" cy="3825240"/>
          </a:xfrm>
          <a:prstGeom prst="rect">
            <a:avLst/>
          </a:prstGeom>
        </p:spPr>
      </p:pic>
      <p:sp>
        <p:nvSpPr>
          <p:cNvPr id="14" name="Rectangle 13"/>
          <p:cNvSpPr/>
          <p:nvPr/>
        </p:nvSpPr>
        <p:spPr>
          <a:xfrm>
            <a:off x="5413381" y="4795594"/>
            <a:ext cx="3497178" cy="830997"/>
          </a:xfrm>
          <a:prstGeom prst="rect">
            <a:avLst/>
          </a:prstGeom>
        </p:spPr>
        <p:txBody>
          <a:bodyPr wrap="square">
            <a:spAutoFit/>
          </a:bodyPr>
          <a:lstStyle/>
          <a:p>
            <a:endParaRPr lang="da-DK" sz="1600" dirty="0">
              <a:latin typeface="Arial" panose="020B0604020202020204" pitchFamily="34" charset="0"/>
              <a:cs typeface="Arial" panose="020B0604020202020204" pitchFamily="34" charset="0"/>
            </a:endParaRPr>
          </a:p>
          <a:p>
            <a:r>
              <a:rPr lang="da-DK" sz="1600" b="1" dirty="0" smtClean="0">
                <a:solidFill>
                  <a:schemeClr val="accent1">
                    <a:lumMod val="50000"/>
                  </a:schemeClr>
                </a:solidFill>
                <a:latin typeface="Arial" panose="020B0604020202020204" pitchFamily="34" charset="0"/>
                <a:cs typeface="Arial" panose="020B0604020202020204" pitchFamily="34" charset="0"/>
              </a:rPr>
              <a:t>The location of the nuclear test shown by the arrow</a:t>
            </a:r>
            <a:endParaRPr lang="da-DK" sz="1600" b="1" dirty="0">
              <a:solidFill>
                <a:schemeClr val="accent1">
                  <a:lumMod val="50000"/>
                </a:schemeClr>
              </a:solidFill>
              <a:latin typeface="Arial" panose="020B0604020202020204" pitchFamily="34" charset="0"/>
              <a:cs typeface="Arial" panose="020B0604020202020204" pitchFamily="34" charset="0"/>
            </a:endParaRPr>
          </a:p>
        </p:txBody>
      </p:sp>
      <p:sp>
        <p:nvSpPr>
          <p:cNvPr id="9" name="Rectangle 8"/>
          <p:cNvSpPr/>
          <p:nvPr/>
        </p:nvSpPr>
        <p:spPr>
          <a:xfrm>
            <a:off x="753979" y="5704329"/>
            <a:ext cx="9460538" cy="1200329"/>
          </a:xfrm>
          <a:prstGeom prst="rect">
            <a:avLst/>
          </a:prstGeom>
        </p:spPr>
        <p:txBody>
          <a:bodyPr wrap="square">
            <a:spAutoFit/>
          </a:bodyPr>
          <a:lstStyle/>
          <a:p>
            <a:pPr>
              <a:spcBef>
                <a:spcPct val="50000"/>
              </a:spcBef>
            </a:pPr>
            <a:r>
              <a:rPr lang="en-GB" i="1" dirty="0" err="1"/>
              <a:t>Color</a:t>
            </a:r>
            <a:r>
              <a:rPr lang="en-GB" i="1" dirty="0"/>
              <a:t> composites (bands 543=RGB) of Landsat scenes of 19 May 1998 (left) and of 4 June 1998 (right) over parts of </a:t>
            </a:r>
            <a:r>
              <a:rPr lang="en-GB" i="1" dirty="0" err="1"/>
              <a:t>Kharan</a:t>
            </a:r>
            <a:r>
              <a:rPr lang="en-GB" i="1" dirty="0"/>
              <a:t> Desert, Pakistan. In the latter image shown by the black arrow the presumed site of the nuclear test. Note the changes on the earth surface in this area in the image of 4 June 1998 when compared with the image of 19 May 1998.</a:t>
            </a:r>
            <a:endParaRPr lang="en-GB" b="1" i="1" dirty="0">
              <a:solidFill>
                <a:srgbClr val="CC3300"/>
              </a:solidFill>
            </a:endParaRPr>
          </a:p>
        </p:txBody>
      </p:sp>
    </p:spTree>
    <p:extLst>
      <p:ext uri="{BB962C8B-B14F-4D97-AF65-F5344CB8AC3E}">
        <p14:creationId xmlns:p14="http://schemas.microsoft.com/office/powerpoint/2010/main" val="3478491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(5): Lop Nor nuclear test site, People's Republic of China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 y="1538114"/>
            <a:ext cx="4470666" cy="4463127"/>
          </a:xfrm>
          <a:prstGeom prst="rect">
            <a:avLst/>
          </a:prstGeom>
        </p:spPr>
      </p:pic>
      <p:pic>
        <p:nvPicPr>
          <p:cNvPr id="10" name="Picture 9"/>
          <p:cNvPicPr>
            <a:picLocks noChangeAspect="1"/>
          </p:cNvPicPr>
          <p:nvPr/>
        </p:nvPicPr>
        <p:blipFill>
          <a:blip r:embed="rId3"/>
          <a:stretch>
            <a:fillRect/>
          </a:stretch>
        </p:blipFill>
        <p:spPr>
          <a:xfrm>
            <a:off x="4470662" y="1538114"/>
            <a:ext cx="3058025" cy="2016995"/>
          </a:xfrm>
          <a:prstGeom prst="rect">
            <a:avLst/>
          </a:prstGeom>
        </p:spPr>
      </p:pic>
      <p:pic>
        <p:nvPicPr>
          <p:cNvPr id="11" name="Picture 10"/>
          <p:cNvPicPr>
            <a:picLocks noChangeAspect="1"/>
          </p:cNvPicPr>
          <p:nvPr/>
        </p:nvPicPr>
        <p:blipFill>
          <a:blip r:embed="rId4"/>
          <a:stretch>
            <a:fillRect/>
          </a:stretch>
        </p:blipFill>
        <p:spPr>
          <a:xfrm>
            <a:off x="4470663" y="3769677"/>
            <a:ext cx="3058025" cy="1847828"/>
          </a:xfrm>
          <a:prstGeom prst="rect">
            <a:avLst/>
          </a:prstGeom>
        </p:spPr>
      </p:pic>
      <p:sp>
        <p:nvSpPr>
          <p:cNvPr id="16" name="Rectangle 15"/>
          <p:cNvSpPr/>
          <p:nvPr/>
        </p:nvSpPr>
        <p:spPr>
          <a:xfrm>
            <a:off x="7630815" y="1476926"/>
            <a:ext cx="3188075" cy="4770537"/>
          </a:xfrm>
          <a:prstGeom prst="rect">
            <a:avLst/>
          </a:prstGeom>
        </p:spPr>
        <p:txBody>
          <a:bodyPr wrap="square">
            <a:spAutoFit/>
          </a:bodyPr>
          <a:lstStyle/>
          <a:p>
            <a:pPr algn="just">
              <a:spcBef>
                <a:spcPct val="50000"/>
              </a:spcBef>
            </a:pPr>
            <a:r>
              <a:rPr lang="en-GB" sz="1600" i="1" dirty="0" smtClean="0"/>
              <a:t>Colour </a:t>
            </a:r>
            <a:r>
              <a:rPr lang="en-GB" sz="1600" i="1" dirty="0"/>
              <a:t>composite of a Landsat image of </a:t>
            </a:r>
            <a:r>
              <a:rPr lang="en-GB" sz="1600" i="1" dirty="0" smtClean="0"/>
              <a:t>August </a:t>
            </a:r>
            <a:r>
              <a:rPr lang="en-GB" sz="1600" i="1" dirty="0"/>
              <a:t>1994 (band 7 = red) and of a Landsat image of </a:t>
            </a:r>
            <a:r>
              <a:rPr lang="en-GB" sz="1600" i="1" dirty="0" smtClean="0"/>
              <a:t>September </a:t>
            </a:r>
            <a:r>
              <a:rPr lang="en-GB" sz="1600" i="1" dirty="0"/>
              <a:t>1998 (bands 7, 5 = green, blue) over Area C of Lop Nor nuclear test </a:t>
            </a:r>
            <a:r>
              <a:rPr lang="en-GB" sz="1600" i="1" dirty="0" smtClean="0"/>
              <a:t>site, </a:t>
            </a:r>
            <a:r>
              <a:rPr lang="en-GB" sz="1600" i="1" dirty="0"/>
              <a:t>China. Arrow number (1) indicates the location of the nuclear test of 8 June 1996 of at least 50 </a:t>
            </a:r>
            <a:r>
              <a:rPr lang="en-GB" sz="1600" i="1" dirty="0" err="1"/>
              <a:t>kt</a:t>
            </a:r>
            <a:r>
              <a:rPr lang="en-GB" sz="1600" i="1" dirty="0"/>
              <a:t> yield. Arrow number (2) indicates a location showing a similar anomaly, although no nuclear test has been reported in this location between 1994-1998. The respective localities (1, 2) are shown in recent high spatial resolution imagery in the right. The anomalies may indicate surface preparations for an underground nuclear test.   </a:t>
            </a:r>
          </a:p>
        </p:txBody>
      </p:sp>
    </p:spTree>
    <p:extLst>
      <p:ext uri="{BB962C8B-B14F-4D97-AF65-F5344CB8AC3E}">
        <p14:creationId xmlns:p14="http://schemas.microsoft.com/office/powerpoint/2010/main" val="264163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P3.3-144</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23098" y="1139523"/>
            <a:ext cx="2497272" cy="5355312"/>
          </a:xfrm>
          <a:prstGeom prst="rect">
            <a:avLst/>
          </a:prstGeom>
        </p:spPr>
        <p:txBody>
          <a:bodyPr wrap="square">
            <a:spAutoFit/>
          </a:bodyPr>
          <a:lstStyle/>
          <a:p>
            <a:r>
              <a:rPr lang="en-US" dirty="0"/>
              <a:t>The moderate spatial resolution imagery can accurately detect areas of surface disturbance due to the nuclear tests, especially for tests carried out in desert regions. </a:t>
            </a:r>
            <a:endParaRPr lang="en-US" dirty="0" smtClean="0"/>
          </a:p>
          <a:p>
            <a:endParaRPr lang="en-US" dirty="0"/>
          </a:p>
          <a:p>
            <a:r>
              <a:rPr lang="en-US" dirty="0" smtClean="0"/>
              <a:t>However</a:t>
            </a:r>
            <a:r>
              <a:rPr lang="en-US" dirty="0"/>
              <a:t>, low yield tests may not produce surface expression detectable by the satellite imagery. In these cases, high spatial resolutio</a:t>
            </a:r>
            <a:r>
              <a:rPr lang="en-US" sz="1600" dirty="0"/>
              <a:t>n</a:t>
            </a:r>
            <a:r>
              <a:rPr lang="en-US" dirty="0"/>
              <a:t> imagery is useful to monitor activities that may be related to a nuclear testing event.</a:t>
            </a:r>
          </a:p>
        </p:txBody>
      </p:sp>
      <p:pic>
        <p:nvPicPr>
          <p:cNvPr id="7" name="Picture 6"/>
          <p:cNvPicPr>
            <a:picLocks noChangeAspect="1"/>
          </p:cNvPicPr>
          <p:nvPr/>
        </p:nvPicPr>
        <p:blipFill>
          <a:blip r:embed="rId2"/>
          <a:stretch>
            <a:fillRect/>
          </a:stretch>
        </p:blipFill>
        <p:spPr>
          <a:xfrm>
            <a:off x="2920621" y="1264567"/>
            <a:ext cx="7635808" cy="4009866"/>
          </a:xfrm>
          <a:prstGeom prst="rect">
            <a:avLst/>
          </a:prstGeom>
        </p:spPr>
      </p:pic>
      <p:sp>
        <p:nvSpPr>
          <p:cNvPr id="8" name="Rectangle 7"/>
          <p:cNvSpPr/>
          <p:nvPr/>
        </p:nvSpPr>
        <p:spPr>
          <a:xfrm>
            <a:off x="3091577" y="5346689"/>
            <a:ext cx="7293896" cy="954107"/>
          </a:xfrm>
          <a:prstGeom prst="rect">
            <a:avLst/>
          </a:prstGeom>
        </p:spPr>
        <p:txBody>
          <a:bodyPr wrap="square">
            <a:spAutoFit/>
          </a:bodyPr>
          <a:lstStyle/>
          <a:p>
            <a:pPr>
              <a:spcBef>
                <a:spcPct val="50000"/>
              </a:spcBef>
            </a:pPr>
            <a:r>
              <a:rPr lang="en-GB" sz="1400" i="1" dirty="0"/>
              <a:t>High spatial resolution satellite imagery of North </a:t>
            </a:r>
            <a:r>
              <a:rPr lang="en-GB" sz="1400" i="1" dirty="0" err="1"/>
              <a:t>Koreas’s</a:t>
            </a:r>
            <a:r>
              <a:rPr lang="en-GB" sz="1400" i="1" dirty="0"/>
              <a:t> </a:t>
            </a:r>
            <a:r>
              <a:rPr lang="en-GB" sz="1400" i="1" dirty="0" err="1"/>
              <a:t>Punggye-ri</a:t>
            </a:r>
            <a:r>
              <a:rPr lang="en-GB" sz="1400" i="1" dirty="0"/>
              <a:t> nuclear test site. The probable locations of 2006, 2009 and 2013 tests are indicated. This is an example when the low to moderate spatial resolution Landsat imagery will not be </a:t>
            </a:r>
            <a:r>
              <a:rPr lang="en-GB" sz="1400" i="1" dirty="0" smtClean="0"/>
              <a:t>useful, and </a:t>
            </a:r>
            <a:r>
              <a:rPr lang="en-GB" sz="1400" i="1" dirty="0"/>
              <a:t>high spatial resolution imagery is needed. </a:t>
            </a:r>
          </a:p>
        </p:txBody>
      </p:sp>
      <p:sp>
        <p:nvSpPr>
          <p:cNvPr id="3" name="Rectangle 2"/>
          <p:cNvSpPr/>
          <p:nvPr/>
        </p:nvSpPr>
        <p:spPr>
          <a:xfrm>
            <a:off x="4648626" y="6281003"/>
            <a:ext cx="6096000" cy="600164"/>
          </a:xfrm>
          <a:prstGeom prst="rect">
            <a:avLst/>
          </a:prstGeom>
        </p:spPr>
        <p:txBody>
          <a:bodyPr>
            <a:spAutoFit/>
          </a:bodyPr>
          <a:lstStyle/>
          <a:p>
            <a:pPr algn="just">
              <a:spcBef>
                <a:spcPct val="50000"/>
              </a:spcBef>
            </a:pPr>
            <a:r>
              <a:rPr lang="en-GB" sz="1100" b="1" dirty="0"/>
              <a:t>Acknowledgment:</a:t>
            </a:r>
            <a:r>
              <a:rPr lang="en-GB" sz="1100" dirty="0"/>
              <a:t> All the satellite data used in this poster are open source imagery. The Landsat data were obtained from USGS Global Visualization Viewer website. The high spatial resolution imagery is from Google Earth.</a:t>
            </a: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1271</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Enton</cp:lastModifiedBy>
  <cp:revision>67</cp:revision>
  <dcterms:created xsi:type="dcterms:W3CDTF">2023-04-18T13:25:54Z</dcterms:created>
  <dcterms:modified xsi:type="dcterms:W3CDTF">2023-06-03T17:30:21Z</dcterms:modified>
</cp:coreProperties>
</file>