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04" d="100"/>
          <a:sy n="104" d="100"/>
        </p:scale>
        <p:origin x="10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06/07/2023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06/07/2023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06/07/2023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06/07/2023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06/07/2023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06/07/2023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06/07/2023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06/07/2023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06/07/2023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06/07/2023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06/07/2023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P3.4-573</a:t>
            </a:r>
            <a:endParaRPr lang="en-AT" sz="3200" b="1"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B751449-FE7C-45B4-06E8-7A2C5BE255D7}"/>
              </a:ext>
            </a:extLst>
          </p:cNvPr>
          <p:cNvSpPr txBox="1"/>
          <p:nvPr/>
        </p:nvSpPr>
        <p:spPr>
          <a:xfrm>
            <a:off x="2491898" y="77744"/>
            <a:ext cx="7208200" cy="1000274"/>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CTBTO International Data Centre – Snapshot 2023</a:t>
            </a:r>
            <a:endParaRPr lang="en-AT" b="1" dirty="0">
              <a:solidFill>
                <a:schemeClr val="bg1"/>
              </a:solidFill>
              <a:latin typeface="Arial" panose="020B0604020202020204" pitchFamily="34" charset="0"/>
              <a:cs typeface="Arial" panose="020B0604020202020204" pitchFamily="34" charset="0"/>
            </a:endParaRPr>
          </a:p>
          <a:p>
            <a:pPr algn="ctr"/>
            <a:endParaRPr lang="en-AT" sz="800" b="1" dirty="0">
              <a:solidFill>
                <a:schemeClr val="bg1"/>
              </a:solidFill>
              <a:latin typeface="Arial" panose="020B0604020202020204" pitchFamily="34" charset="0"/>
              <a:cs typeface="Arial" panose="020B0604020202020204" pitchFamily="34" charset="0"/>
            </a:endParaRPr>
          </a:p>
          <a:p>
            <a:pPr algn="ctr"/>
            <a:r>
              <a:rPr lang="en-US" dirty="0">
                <a:solidFill>
                  <a:schemeClr val="bg1"/>
                </a:solidFill>
                <a:latin typeface="Arial" panose="020B0604020202020204" pitchFamily="34" charset="0"/>
                <a:cs typeface="Arial" panose="020B0604020202020204" pitchFamily="34" charset="0"/>
              </a:rPr>
              <a:t>M. </a:t>
            </a:r>
            <a:r>
              <a:rPr lang="en-US" dirty="0" err="1">
                <a:solidFill>
                  <a:schemeClr val="bg1"/>
                </a:solidFill>
                <a:latin typeface="Arial" panose="020B0604020202020204" pitchFamily="34" charset="0"/>
                <a:cs typeface="Arial" panose="020B0604020202020204" pitchFamily="34" charset="0"/>
              </a:rPr>
              <a:t>Villagr</a:t>
            </a:r>
            <a:r>
              <a:rPr lang="es-GT" dirty="0">
                <a:solidFill>
                  <a:schemeClr val="bg1"/>
                </a:solidFill>
                <a:latin typeface="Arial" panose="020B0604020202020204" pitchFamily="34" charset="0"/>
                <a:cs typeface="Arial" panose="020B0604020202020204" pitchFamily="34" charset="0"/>
              </a:rPr>
              <a:t>á</a:t>
            </a:r>
            <a:r>
              <a:rPr lang="en-US" dirty="0">
                <a:solidFill>
                  <a:schemeClr val="bg1"/>
                </a:solidFill>
                <a:latin typeface="Arial" panose="020B0604020202020204" pitchFamily="34" charset="0"/>
                <a:cs typeface="Arial" panose="020B0604020202020204" pitchFamily="34" charset="0"/>
              </a:rPr>
              <a:t>n Herrera, G. Graham and Z. </a:t>
            </a:r>
            <a:r>
              <a:rPr lang="en-US" dirty="0" err="1">
                <a:solidFill>
                  <a:schemeClr val="bg1"/>
                </a:solidFill>
                <a:latin typeface="Arial" panose="020B0604020202020204" pitchFamily="34" charset="0"/>
                <a:cs typeface="Arial" panose="020B0604020202020204" pitchFamily="34" charset="0"/>
              </a:rPr>
              <a:t>Mindaoudou</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Souley</a:t>
            </a:r>
            <a:endParaRPr lang="en-AT" dirty="0">
              <a:solidFill>
                <a:schemeClr val="bg1"/>
              </a:solidFill>
              <a:latin typeface="Arial" panose="020B0604020202020204" pitchFamily="34" charset="0"/>
              <a:cs typeface="Arial" panose="020B0604020202020204" pitchFamily="34" charset="0"/>
            </a:endParaRPr>
          </a:p>
          <a:p>
            <a:pPr algn="ctr"/>
            <a:r>
              <a:rPr lang="en-US" sz="1400" i="1" dirty="0">
                <a:solidFill>
                  <a:schemeClr val="bg1"/>
                </a:solidFill>
                <a:latin typeface="Arial" panose="020B0604020202020204" pitchFamily="34" charset="0"/>
                <a:cs typeface="Arial" panose="020B0604020202020204" pitchFamily="34" charset="0"/>
              </a:rPr>
              <a:t>CTBTO IDC, Office of the Director</a:t>
            </a:r>
            <a:endParaRPr lang="en-AT" sz="1400" i="1" dirty="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75FD186B-62A7-74A0-4E26-70D34933D652}"/>
              </a:ext>
            </a:extLst>
          </p:cNvPr>
          <p:cNvSpPr txBox="1"/>
          <p:nvPr/>
        </p:nvSpPr>
        <p:spPr>
          <a:xfrm>
            <a:off x="280734" y="1075262"/>
            <a:ext cx="11702718" cy="4185761"/>
          </a:xfrm>
          <a:prstGeom prst="rect">
            <a:avLst/>
          </a:prstGeom>
          <a:noFill/>
        </p:spPr>
        <p:txBody>
          <a:bodyPr wrap="square">
            <a:spAutoFit/>
          </a:bodyPr>
          <a:lstStyle/>
          <a:p>
            <a:pPr marL="0" marR="0" algn="just">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342900" marR="0" lvl="0" indent="-342900" algn="just">
              <a:spcBef>
                <a:spcPts val="0"/>
              </a:spcBef>
              <a:spcAft>
                <a:spcPts val="0"/>
              </a:spcAft>
              <a:buFont typeface="Wingdings" panose="05000000000000000000" pitchFamily="2" charset="2"/>
              <a:buChar char="Ø"/>
            </a:pPr>
            <a:r>
              <a:rPr lang="en-US" sz="1400" dirty="0">
                <a:effectLst/>
                <a:latin typeface="Calibri" panose="020F0502020204030204" pitchFamily="34" charset="0"/>
                <a:ea typeface="Times New Roman" panose="02020603050405020304" pitchFamily="18" charset="0"/>
              </a:rPr>
              <a:t>The Group of Scientific Experts (GSE,</a:t>
            </a:r>
            <a:r>
              <a:rPr lang="en-US" sz="1400" dirty="0">
                <a:effectLst/>
                <a:latin typeface="Times New Roman" panose="02020603050405020304" pitchFamily="18" charset="0"/>
                <a:ea typeface="Calibri" panose="020F0502020204030204" pitchFamily="34" charset="0"/>
              </a:rPr>
              <a:t> 1976-1996</a:t>
            </a:r>
            <a:r>
              <a:rPr lang="en-US" sz="1400" dirty="0">
                <a:effectLst/>
                <a:latin typeface="Calibri" panose="020F0502020204030204" pitchFamily="34" charset="0"/>
                <a:ea typeface="Times New Roman" panose="02020603050405020304" pitchFamily="18" charset="0"/>
              </a:rPr>
              <a:t>), dedicated the </a:t>
            </a:r>
            <a:r>
              <a:rPr lang="en-US" sz="1400" b="1" dirty="0">
                <a:effectLst/>
                <a:latin typeface="Calibri" panose="020F0502020204030204" pitchFamily="34" charset="0"/>
                <a:ea typeface="Times New Roman" panose="02020603050405020304" pitchFamily="18" charset="0"/>
              </a:rPr>
              <a:t>GSETT-3</a:t>
            </a:r>
            <a:r>
              <a:rPr lang="en-US" sz="1400" dirty="0">
                <a:effectLst/>
                <a:latin typeface="Calibri" panose="020F0502020204030204" pitchFamily="34" charset="0"/>
                <a:ea typeface="Times New Roman" panose="02020603050405020304" pitchFamily="18" charset="0"/>
              </a:rPr>
              <a:t> large-scale Technical Test to develop a single centralized international data center to receive and process the data, and that could evolve and adapt to support future requirements. It was conducted at the USA (in Arlington, Virginia) to become the prototype or </a:t>
            </a:r>
            <a:r>
              <a:rPr lang="en-US" sz="1400" b="1" dirty="0" err="1">
                <a:effectLst/>
                <a:latin typeface="Calibri" panose="020F0502020204030204" pitchFamily="34" charset="0"/>
                <a:ea typeface="Times New Roman" panose="02020603050405020304" pitchFamily="18" charset="0"/>
              </a:rPr>
              <a:t>pIDC</a:t>
            </a:r>
            <a:r>
              <a:rPr lang="en-US" sz="1400" b="1" dirty="0">
                <a:effectLst/>
                <a:latin typeface="Calibri" panose="020F0502020204030204" pitchFamily="34" charset="0"/>
                <a:ea typeface="Times New Roman" panose="02020603050405020304" pitchFamily="18" charset="0"/>
              </a:rPr>
              <a:t> </a:t>
            </a:r>
            <a:r>
              <a:rPr lang="en-US" sz="1400" dirty="0">
                <a:effectLst/>
                <a:latin typeface="Calibri" panose="020F0502020204030204" pitchFamily="34" charset="0"/>
                <a:ea typeface="Times New Roman" panose="02020603050405020304" pitchFamily="18" charset="0"/>
              </a:rPr>
              <a:t>(and transitioned to the </a:t>
            </a:r>
            <a:r>
              <a:rPr lang="en-US" sz="1400" b="1" dirty="0">
                <a:effectLst/>
                <a:latin typeface="Calibri" panose="020F0502020204030204" pitchFamily="34" charset="0"/>
                <a:ea typeface="Times New Roman" panose="02020603050405020304" pitchFamily="18" charset="0"/>
              </a:rPr>
              <a:t>IDC</a:t>
            </a:r>
            <a:r>
              <a:rPr lang="en-US" sz="1400" dirty="0">
                <a:effectLst/>
                <a:latin typeface="Calibri" panose="020F0502020204030204" pitchFamily="34" charset="0"/>
                <a:ea typeface="Times New Roman" panose="02020603050405020304" pitchFamily="18" charset="0"/>
              </a:rPr>
              <a:t> from 1997-2000).</a:t>
            </a:r>
            <a:endParaRPr lang="en-US" sz="1400" dirty="0">
              <a:effectLst/>
              <a:latin typeface="Calibri" panose="020F0502020204030204" pitchFamily="34" charset="0"/>
              <a:ea typeface="Calibri" panose="020F0502020204030204" pitchFamily="34" charset="0"/>
            </a:endParaRPr>
          </a:p>
          <a:p>
            <a:pPr marL="171450" marR="0" indent="-171450" algn="just">
              <a:spcBef>
                <a:spcPts val="0"/>
              </a:spcBef>
              <a:spcAft>
                <a:spcPts val="0"/>
              </a:spcAft>
              <a:buFont typeface="Wingdings" panose="05000000000000000000" pitchFamily="2" charset="2"/>
              <a:buChar char="Ø"/>
            </a:pPr>
            <a:endParaRPr lang="en-US" sz="1400" dirty="0">
              <a:effectLst/>
              <a:latin typeface="Calibri" panose="020F0502020204030204" pitchFamily="34" charset="0"/>
              <a:ea typeface="Calibri" panose="020F0502020204030204" pitchFamily="34" charset="0"/>
            </a:endParaRPr>
          </a:p>
          <a:p>
            <a:pPr marL="342900" marR="0" lvl="0" indent="-342900" algn="just">
              <a:spcBef>
                <a:spcPts val="0"/>
              </a:spcBef>
              <a:spcAft>
                <a:spcPts val="0"/>
              </a:spcAft>
              <a:buFont typeface="Wingdings" panose="05000000000000000000" pitchFamily="2" charset="2"/>
              <a:buChar char="Ø"/>
            </a:pPr>
            <a:r>
              <a:rPr lang="en-US" sz="1400" dirty="0">
                <a:effectLst/>
                <a:latin typeface="Calibri" panose="020F0502020204030204" pitchFamily="34" charset="0"/>
                <a:ea typeface="Times New Roman" panose="02020603050405020304" pitchFamily="18" charset="0"/>
              </a:rPr>
              <a:t>The role of the </a:t>
            </a:r>
            <a:r>
              <a:rPr lang="en-US" sz="1400" b="1" dirty="0">
                <a:effectLst/>
                <a:latin typeface="Calibri" panose="020F0502020204030204" pitchFamily="34" charset="0"/>
                <a:ea typeface="Times New Roman" panose="02020603050405020304" pitchFamily="18" charset="0"/>
              </a:rPr>
              <a:t>IDC</a:t>
            </a:r>
            <a:r>
              <a:rPr lang="en-US" sz="1400" dirty="0">
                <a:effectLst/>
                <a:latin typeface="Calibri" panose="020F0502020204030204" pitchFamily="34" charset="0"/>
                <a:ea typeface="Times New Roman" panose="02020603050405020304" pitchFamily="18" charset="0"/>
              </a:rPr>
              <a:t> is to receive, collect, process, </a:t>
            </a:r>
            <a:r>
              <a:rPr lang="en-US" sz="1400" dirty="0" err="1">
                <a:effectLst/>
                <a:latin typeface="Calibri" panose="020F0502020204030204" pitchFamily="34" charset="0"/>
                <a:ea typeface="Times New Roman" panose="02020603050405020304" pitchFamily="18" charset="0"/>
              </a:rPr>
              <a:t>analyse</a:t>
            </a:r>
            <a:r>
              <a:rPr lang="en-US" sz="1400" dirty="0">
                <a:effectLst/>
                <a:latin typeface="Calibri" panose="020F0502020204030204" pitchFamily="34" charset="0"/>
                <a:ea typeface="Times New Roman" panose="02020603050405020304" pitchFamily="18" charset="0"/>
              </a:rPr>
              <a:t>, report-on and archive data from the IMS and other verification elements. It makes automatic and manual data processing on behalf of States to produce and archive </a:t>
            </a:r>
            <a:r>
              <a:rPr lang="en-US" sz="1400" b="1" dirty="0">
                <a:effectLst/>
                <a:latin typeface="Calibri" panose="020F0502020204030204" pitchFamily="34" charset="0"/>
                <a:ea typeface="Times New Roman" panose="02020603050405020304" pitchFamily="18" charset="0"/>
              </a:rPr>
              <a:t>Standard IDC Products</a:t>
            </a:r>
            <a:r>
              <a:rPr lang="en-US" sz="1400" dirty="0">
                <a:effectLst/>
                <a:latin typeface="Calibri" panose="020F0502020204030204" pitchFamily="34" charset="0"/>
                <a:ea typeface="Times New Roman" panose="02020603050405020304" pitchFamily="18" charset="0"/>
              </a:rPr>
              <a:t>, which are </a:t>
            </a:r>
            <a:r>
              <a:rPr lang="en-US" sz="1400" b="1" dirty="0">
                <a:effectLst/>
                <a:latin typeface="Calibri" panose="020F0502020204030204" pitchFamily="34" charset="0"/>
                <a:ea typeface="Times New Roman" panose="02020603050405020304" pitchFamily="18" charset="0"/>
              </a:rPr>
              <a:t>for their use in verification of compliance of the treaty</a:t>
            </a:r>
            <a:r>
              <a:rPr lang="en-US" sz="1400" dirty="0">
                <a:effectLst/>
                <a:latin typeface="Calibri" panose="020F0502020204030204" pitchFamily="34" charset="0"/>
                <a:ea typeface="Times New Roman" panose="02020603050405020304" pitchFamily="18" charset="0"/>
              </a:rPr>
              <a:t>. As a division of the PTS, it operates through 5 sections which in turn are led by chiefs and unit heads.</a:t>
            </a:r>
            <a:endParaRPr lang="en-US" sz="1400" dirty="0">
              <a:effectLst/>
              <a:latin typeface="Calibri" panose="020F0502020204030204" pitchFamily="34" charset="0"/>
              <a:ea typeface="Calibri" panose="020F0502020204030204" pitchFamily="34" charset="0"/>
            </a:endParaRPr>
          </a:p>
          <a:p>
            <a:pPr marL="171450" marR="0" indent="-171450" algn="just">
              <a:spcBef>
                <a:spcPts val="0"/>
              </a:spcBef>
              <a:spcAft>
                <a:spcPts val="0"/>
              </a:spcAft>
              <a:buFont typeface="Wingdings" panose="05000000000000000000" pitchFamily="2" charset="2"/>
              <a:buChar char="Ø"/>
            </a:pPr>
            <a:endParaRPr lang="en-US" sz="1400" dirty="0">
              <a:effectLst/>
              <a:latin typeface="Calibri" panose="020F0502020204030204" pitchFamily="34" charset="0"/>
              <a:ea typeface="Calibri" panose="020F0502020204030204" pitchFamily="34" charset="0"/>
            </a:endParaRPr>
          </a:p>
          <a:p>
            <a:pPr marL="342900" marR="0" lvl="0" indent="-342900" algn="just">
              <a:spcBef>
                <a:spcPts val="0"/>
              </a:spcBef>
              <a:spcAft>
                <a:spcPts val="0"/>
              </a:spcAft>
              <a:buFont typeface="Wingdings" panose="05000000000000000000" pitchFamily="2" charset="2"/>
              <a:buChar char="Ø"/>
            </a:pPr>
            <a:r>
              <a:rPr lang="en-US" sz="1400" dirty="0">
                <a:effectLst/>
                <a:latin typeface="Calibri" panose="020F0502020204030204" pitchFamily="34" charset="0"/>
                <a:ea typeface="Times New Roman" panose="02020603050405020304" pitchFamily="18" charset="0"/>
              </a:rPr>
              <a:t>We would like to invite you to an </a:t>
            </a:r>
            <a:r>
              <a:rPr lang="en-US" b="1" dirty="0" err="1">
                <a:effectLst/>
                <a:latin typeface="Calibri" panose="020F0502020204030204" pitchFamily="34" charset="0"/>
                <a:ea typeface="Times New Roman" panose="02020603050405020304" pitchFamily="18" charset="0"/>
              </a:rPr>
              <a:t>ePoster</a:t>
            </a:r>
            <a:r>
              <a:rPr lang="en-US" b="1" dirty="0">
                <a:effectLst/>
                <a:latin typeface="Calibri" panose="020F0502020204030204" pitchFamily="34" charset="0"/>
                <a:ea typeface="Times New Roman" panose="02020603050405020304" pitchFamily="18" charset="0"/>
              </a:rPr>
              <a:t> – IDC Open House </a:t>
            </a:r>
            <a:r>
              <a:rPr lang="en-US" sz="1400" dirty="0">
                <a:effectLst/>
                <a:latin typeface="Calibri" panose="020F0502020204030204" pitchFamily="34" charset="0"/>
                <a:ea typeface="Times New Roman" panose="02020603050405020304" pitchFamily="18" charset="0"/>
              </a:rPr>
              <a:t>where we are going to show you our internal work in a way that you probably have never seen before!</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342900" marR="0" lvl="0" indent="-342900" algn="just">
              <a:spcBef>
                <a:spcPts val="0"/>
              </a:spcBef>
              <a:spcAft>
                <a:spcPts val="0"/>
              </a:spcAft>
              <a:buFont typeface="Wingdings" panose="05000000000000000000" pitchFamily="2" charset="2"/>
              <a:buChar char="Ø"/>
            </a:pPr>
            <a:r>
              <a:rPr lang="en-US" sz="1600" dirty="0">
                <a:effectLst/>
                <a:latin typeface="Calibri" panose="020F0502020204030204" pitchFamily="34" charset="0"/>
                <a:ea typeface="Times New Roman" panose="02020603050405020304" pitchFamily="18" charset="0"/>
              </a:rPr>
              <a:t>What to Expect:</a:t>
            </a:r>
          </a:p>
          <a:p>
            <a:pPr marL="1371600" marR="0" lvl="0" indent="-168275" algn="just">
              <a:spcBef>
                <a:spcPts val="0"/>
              </a:spcBef>
              <a:spcAft>
                <a:spcPts val="0"/>
              </a:spcAft>
              <a:buFont typeface="Wingdings" panose="05000000000000000000" pitchFamily="2" charset="2"/>
              <a:buChar char="§"/>
            </a:pPr>
            <a:r>
              <a:rPr lang="en-US" sz="1600" dirty="0">
                <a:latin typeface="Calibri" panose="020F0502020204030204" pitchFamily="34" charset="0"/>
                <a:ea typeface="Times New Roman" panose="02020603050405020304" pitchFamily="18" charset="0"/>
              </a:rPr>
              <a:t>IDC Status (snapshot)</a:t>
            </a:r>
          </a:p>
          <a:p>
            <a:pPr marL="1371600" marR="0" lvl="0" indent="-168275" algn="just">
              <a:spcBef>
                <a:spcPts val="0"/>
              </a:spcBef>
              <a:spcAft>
                <a:spcPts val="0"/>
              </a:spcAft>
              <a:buFont typeface="Wingdings" panose="05000000000000000000" pitchFamily="2" charset="2"/>
              <a:buChar char="§"/>
            </a:pPr>
            <a:r>
              <a:rPr lang="en-US" sz="1600" dirty="0">
                <a:latin typeface="Calibri" panose="020F0502020204030204" pitchFamily="34" charset="0"/>
                <a:ea typeface="Times New Roman" panose="02020603050405020304" pitchFamily="18" charset="0"/>
              </a:rPr>
              <a:t>Inner works of the IDC</a:t>
            </a:r>
          </a:p>
          <a:p>
            <a:pPr marL="1371600" marR="0" lvl="0" indent="-168275" algn="just">
              <a:spcBef>
                <a:spcPts val="0"/>
              </a:spcBef>
              <a:spcAft>
                <a:spcPts val="0"/>
              </a:spcAft>
              <a:buFont typeface="Wingdings" panose="05000000000000000000" pitchFamily="2" charset="2"/>
              <a:buChar char="§"/>
            </a:pPr>
            <a:r>
              <a:rPr lang="en-US" sz="1600" dirty="0">
                <a:effectLst/>
                <a:latin typeface="Calibri" panose="020F0502020204030204" pitchFamily="34" charset="0"/>
                <a:ea typeface="Times New Roman" panose="02020603050405020304" pitchFamily="18" charset="0"/>
              </a:rPr>
              <a:t>IDC Commissioning</a:t>
            </a:r>
          </a:p>
          <a:p>
            <a:pPr marL="1371600" marR="0" lvl="0" indent="-168275" algn="just">
              <a:spcBef>
                <a:spcPts val="0"/>
              </a:spcBef>
              <a:spcAft>
                <a:spcPts val="0"/>
              </a:spcAft>
              <a:buFont typeface="Wingdings" panose="05000000000000000000" pitchFamily="2" charset="2"/>
              <a:buChar char="§"/>
            </a:pPr>
            <a:r>
              <a:rPr lang="en-US" sz="1600" dirty="0">
                <a:latin typeface="Calibri" panose="020F0502020204030204" pitchFamily="34" charset="0"/>
                <a:ea typeface="Times New Roman" panose="02020603050405020304" pitchFamily="18" charset="0"/>
              </a:rPr>
              <a:t>Global Monitoring capabilities and more…</a:t>
            </a:r>
            <a:endParaRPr lang="en-US" sz="1600" dirty="0">
              <a:effectLst/>
              <a:latin typeface="Calibri" panose="020F0502020204030204" pitchFamily="34"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endParaRPr lang="en-US" sz="1400" dirty="0">
              <a:effectLst/>
              <a:latin typeface="Calibri" panose="020F0502020204030204" pitchFamily="34" charset="0"/>
              <a:ea typeface="Calibri" panose="020F0502020204030204" pitchFamily="34" charset="0"/>
            </a:endParaRPr>
          </a:p>
        </p:txBody>
      </p:sp>
      <p:pic>
        <p:nvPicPr>
          <p:cNvPr id="7" name="Picture 6">
            <a:extLst>
              <a:ext uri="{FF2B5EF4-FFF2-40B4-BE49-F238E27FC236}">
                <a16:creationId xmlns:a16="http://schemas.microsoft.com/office/drawing/2014/main" id="{F71368C1-50EA-1A01-4DA4-B22D4AA10EFD}"/>
              </a:ext>
            </a:extLst>
          </p:cNvPr>
          <p:cNvPicPr>
            <a:picLocks noChangeAspect="1"/>
          </p:cNvPicPr>
          <p:nvPr/>
        </p:nvPicPr>
        <p:blipFill>
          <a:blip r:embed="rId2"/>
          <a:stretch>
            <a:fillRect/>
          </a:stretch>
        </p:blipFill>
        <p:spPr>
          <a:xfrm>
            <a:off x="5840642" y="3472873"/>
            <a:ext cx="5326121" cy="3209109"/>
          </a:xfrm>
          <a:prstGeom prst="rect">
            <a:avLst/>
          </a:prstGeom>
        </p:spPr>
      </p:pic>
      <p:graphicFrame>
        <p:nvGraphicFramePr>
          <p:cNvPr id="8" name="Object 7">
            <a:extLst>
              <a:ext uri="{FF2B5EF4-FFF2-40B4-BE49-F238E27FC236}">
                <a16:creationId xmlns:a16="http://schemas.microsoft.com/office/drawing/2014/main" id="{A712FD94-774A-7B40-B88B-4EA3C4032B2E}"/>
              </a:ext>
            </a:extLst>
          </p:cNvPr>
          <p:cNvGraphicFramePr>
            <a:graphicFrameLocks noChangeAspect="1"/>
          </p:cNvGraphicFramePr>
          <p:nvPr>
            <p:extLst>
              <p:ext uri="{D42A27DB-BD31-4B8C-83A1-F6EECF244321}">
                <p14:modId xmlns:p14="http://schemas.microsoft.com/office/powerpoint/2010/main" val="520356357"/>
              </p:ext>
            </p:extLst>
          </p:nvPr>
        </p:nvGraphicFramePr>
        <p:xfrm>
          <a:off x="879587" y="5449458"/>
          <a:ext cx="4247899" cy="466436"/>
        </p:xfrm>
        <a:graphic>
          <a:graphicData uri="http://schemas.openxmlformats.org/presentationml/2006/ole">
            <mc:AlternateContent xmlns:mc="http://schemas.openxmlformats.org/markup-compatibility/2006">
              <mc:Choice xmlns:v="urn:schemas-microsoft-com:vml" Requires="v">
                <p:oleObj name="Picture" r:id="rId3" imgW="3238560" imgH="355680" progId="Word.Picture.8">
                  <p:embed/>
                </p:oleObj>
              </mc:Choice>
              <mc:Fallback>
                <p:oleObj name="Picture" r:id="rId3" imgW="3238560" imgH="355680" progId="Word.Picture.8">
                  <p:embed/>
                  <p:pic>
                    <p:nvPicPr>
                      <p:cNvPr id="18" name="Object 17">
                        <a:extLst>
                          <a:ext uri="{FF2B5EF4-FFF2-40B4-BE49-F238E27FC236}">
                            <a16:creationId xmlns:a16="http://schemas.microsoft.com/office/drawing/2014/main" id="{F57912C1-5D21-BC5A-1962-344359BEDF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9587" y="5449458"/>
                        <a:ext cx="4247899" cy="46643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2671</TotalTime>
  <Words>237</Words>
  <Application>Microsoft Office PowerPoint</Application>
  <PresentationFormat>Widescreen</PresentationFormat>
  <Paragraphs>17</Paragraphs>
  <Slides>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Calibri Light</vt:lpstr>
      <vt:lpstr>Symbol</vt:lpstr>
      <vt:lpstr>Times New Roman</vt:lpstr>
      <vt:lpstr>Wingdings</vt:lpstr>
      <vt:lpstr>Office Theme</vt:lpstr>
      <vt:lpstr>Picture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IDC</cp:lastModifiedBy>
  <cp:revision>22</cp:revision>
  <dcterms:created xsi:type="dcterms:W3CDTF">2023-04-18T13:25:54Z</dcterms:created>
  <dcterms:modified xsi:type="dcterms:W3CDTF">2023-06-07T15:11:50Z</dcterms:modified>
</cp:coreProperties>
</file>