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04FCF-4E89-4367-9A1F-A21FE0A45444}" v="11" dt="2023-06-09T09:36:56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7"/>
    <p:restoredTop sz="94694"/>
  </p:normalViewPr>
  <p:slideViewPr>
    <p:cSldViewPr snapToGrid="0">
      <p:cViewPr varScale="1">
        <p:scale>
          <a:sx n="150" d="100"/>
          <a:sy n="150" d="100"/>
        </p:scale>
        <p:origin x="1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P3.5-207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Seismic Event Detection on Single Stations Using Deep Learning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Erik B. Myklebust &amp; Andreas Köhler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NORSAR, Gunnar Randers Vei 15, 2007 Kjeller, Norway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A5E43605-FD64-64B2-89BE-103CED2E2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1" y="3060988"/>
            <a:ext cx="3377694" cy="228472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0B7A5DA-F4E1-8BCC-F7CB-551EC56B7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8" y="1345338"/>
            <a:ext cx="3093407" cy="2092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CF68B3-BE37-1C8C-439E-FC4B2612B05B}"/>
              </a:ext>
            </a:extLst>
          </p:cNvPr>
          <p:cNvSpPr txBox="1"/>
          <p:nvPr/>
        </p:nvSpPr>
        <p:spPr>
          <a:xfrm>
            <a:off x="514734" y="5345708"/>
            <a:ext cx="2984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Dataset</a:t>
            </a:r>
            <a:r>
              <a:rPr lang="nb-NO" sz="1200" dirty="0"/>
              <a:t>: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NORSAR, U. of Helsinki, CTBTO catalogs.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Picked on 4 arrays (center station only).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200,000 arrivals.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9min waveforms, randomly cropped to 5min for training.  </a:t>
            </a:r>
            <a:endParaRPr lang="nb-NO" sz="12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CA1B51-C57D-5047-10B5-7EB0078FA349}"/>
              </a:ext>
            </a:extLst>
          </p:cNvPr>
          <p:cNvCxnSpPr/>
          <p:nvPr/>
        </p:nvCxnSpPr>
        <p:spPr>
          <a:xfrm>
            <a:off x="4076700" y="1345338"/>
            <a:ext cx="0" cy="5060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480E8204-EA8B-7F22-D73B-DC8E3F7C3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36" y="1438866"/>
            <a:ext cx="3680456" cy="1990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BB8818-BB6D-97A5-016C-C1115646C4A0}"/>
              </a:ext>
            </a:extLst>
          </p:cNvPr>
          <p:cNvSpPr txBox="1"/>
          <p:nvPr/>
        </p:nvSpPr>
        <p:spPr>
          <a:xfrm>
            <a:off x="5286046" y="3454117"/>
            <a:ext cx="365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Generic</a:t>
            </a:r>
            <a:r>
              <a:rPr lang="nb-NO" sz="1200" dirty="0"/>
              <a:t> </a:t>
            </a:r>
            <a:r>
              <a:rPr lang="nb-NO" sz="1200" dirty="0" err="1"/>
              <a:t>PhaseNet</a:t>
            </a:r>
            <a:r>
              <a:rPr lang="nb-NO" sz="1200" dirty="0"/>
              <a:t> </a:t>
            </a:r>
            <a:r>
              <a:rPr lang="nb-NO" sz="1200" dirty="0" err="1"/>
              <a:t>architecture</a:t>
            </a:r>
            <a:r>
              <a:rPr lang="nb-NO" sz="1200" dirty="0"/>
              <a:t>. 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4F030B-B51A-054B-5561-57A1280D42F7}"/>
              </a:ext>
            </a:extLst>
          </p:cNvPr>
          <p:cNvSpPr txBox="1"/>
          <p:nvPr/>
        </p:nvSpPr>
        <p:spPr>
          <a:xfrm>
            <a:off x="4648022" y="3870960"/>
            <a:ext cx="32806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We</a:t>
            </a:r>
            <a:r>
              <a:rPr lang="nb-NO" sz="1200" dirty="0"/>
              <a:t> </a:t>
            </a:r>
            <a:r>
              <a:rPr lang="nb-NO" sz="1200" dirty="0" err="1"/>
              <a:t>replace</a:t>
            </a:r>
            <a:r>
              <a:rPr lang="nb-NO" sz="1200" dirty="0"/>
              <a:t> </a:t>
            </a:r>
            <a:r>
              <a:rPr lang="nb-NO" sz="1200" dirty="0" err="1"/>
              <a:t>PhaseNet</a:t>
            </a:r>
            <a:r>
              <a:rPr lang="nb-NO" sz="1200" dirty="0"/>
              <a:t> </a:t>
            </a:r>
            <a:r>
              <a:rPr lang="nb-NO" sz="1200" dirty="0" err="1"/>
              <a:t>convolution</a:t>
            </a:r>
            <a:r>
              <a:rPr lang="nb-NO" sz="1200" dirty="0"/>
              <a:t> </a:t>
            </a:r>
            <a:r>
              <a:rPr lang="nb-NO" sz="1200" dirty="0" err="1"/>
              <a:t>block</a:t>
            </a:r>
            <a:r>
              <a:rPr lang="nb-NO" sz="1200" dirty="0"/>
              <a:t> </a:t>
            </a:r>
            <a:r>
              <a:rPr lang="nb-NO" sz="1200" dirty="0" err="1"/>
              <a:t>with</a:t>
            </a:r>
            <a:r>
              <a:rPr lang="nb-NO" sz="1200" dirty="0"/>
              <a:t> </a:t>
            </a:r>
            <a:r>
              <a:rPr lang="nb-NO" sz="1200" dirty="0" err="1"/>
              <a:t>other</a:t>
            </a:r>
            <a:r>
              <a:rPr lang="nb-NO" sz="1200" dirty="0"/>
              <a:t> </a:t>
            </a:r>
            <a:r>
              <a:rPr lang="nb-NO" sz="1200" dirty="0" err="1"/>
              <a:t>block</a:t>
            </a:r>
            <a:r>
              <a:rPr lang="nb-NO" sz="1200" dirty="0"/>
              <a:t> 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/>
              <a:t>ResNet</a:t>
            </a:r>
            <a:r>
              <a:rPr lang="nb-NO" sz="1200" dirty="0"/>
              <a:t> style </a:t>
            </a:r>
            <a:r>
              <a:rPr lang="nb-NO" sz="1200" dirty="0" err="1"/>
              <a:t>blocks</a:t>
            </a:r>
            <a:r>
              <a:rPr lang="nb-NO" sz="1200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RPhaseNet</a:t>
            </a:r>
            <a:r>
              <a:rPr lang="en-US" sz="1200" dirty="0"/>
              <a:t>)</a:t>
            </a:r>
            <a:r>
              <a:rPr lang="nb-NO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/>
              <a:t>Dynamic</a:t>
            </a:r>
            <a:r>
              <a:rPr lang="nb-NO" sz="1200" dirty="0"/>
              <a:t> </a:t>
            </a:r>
            <a:r>
              <a:rPr lang="nb-NO" sz="1200" dirty="0" err="1"/>
              <a:t>convolution</a:t>
            </a:r>
            <a:r>
              <a:rPr lang="nb-NO" sz="1200" dirty="0"/>
              <a:t> (</a:t>
            </a:r>
            <a:r>
              <a:rPr lang="nb-NO" sz="1200" dirty="0" err="1"/>
              <a:t>DPhaseNet</a:t>
            </a:r>
            <a:r>
              <a:rPr lang="nb-NO" sz="12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Transformers (</a:t>
            </a:r>
            <a:r>
              <a:rPr lang="nb-NO" sz="1200" dirty="0" err="1"/>
              <a:t>TPhaseNet</a:t>
            </a:r>
            <a:r>
              <a:rPr lang="nb-NO" sz="1200" dirty="0"/>
              <a:t>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54A6D-5651-6C97-2726-66439C999B05}"/>
              </a:ext>
            </a:extLst>
          </p:cNvPr>
          <p:cNvSpPr txBox="1"/>
          <p:nvPr/>
        </p:nvSpPr>
        <p:spPr>
          <a:xfrm>
            <a:off x="4654551" y="5112813"/>
            <a:ext cx="34013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We</a:t>
            </a:r>
            <a:r>
              <a:rPr lang="nb-NO" sz="1200" dirty="0"/>
              <a:t> test </a:t>
            </a:r>
            <a:r>
              <a:rPr lang="nb-NO" sz="1200" dirty="0" err="1"/>
              <a:t>several</a:t>
            </a:r>
            <a:r>
              <a:rPr lang="nb-NO" sz="1200" dirty="0"/>
              <a:t> </a:t>
            </a:r>
            <a:r>
              <a:rPr lang="nb-NO" sz="1200" dirty="0" err="1"/>
              <a:t>existing</a:t>
            </a:r>
            <a:r>
              <a:rPr lang="nb-NO" sz="1200" dirty="0"/>
              <a:t> baselines: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/>
              <a:t>PhaseNet</a:t>
            </a:r>
            <a:endParaRPr lang="nb-NO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/>
              <a:t>EQTransformer</a:t>
            </a:r>
            <a:endParaRPr lang="nb-NO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/>
              <a:t>EPick</a:t>
            </a:r>
            <a:endParaRPr lang="nb-NO" sz="1200" dirty="0"/>
          </a:p>
          <a:p>
            <a:r>
              <a:rPr lang="nb-NO" sz="1200" dirty="0" err="1"/>
              <a:t>These</a:t>
            </a:r>
            <a:r>
              <a:rPr lang="nb-NO" sz="1200" dirty="0"/>
              <a:t> </a:t>
            </a:r>
            <a:r>
              <a:rPr lang="nb-NO" sz="1200" dirty="0" err="1"/>
              <a:t>are</a:t>
            </a:r>
            <a:r>
              <a:rPr lang="nb-NO" sz="1200" dirty="0"/>
              <a:t> all </a:t>
            </a:r>
            <a:r>
              <a:rPr lang="nb-NO" sz="1200" dirty="0" err="1"/>
              <a:t>tested</a:t>
            </a:r>
            <a:r>
              <a:rPr lang="nb-NO" sz="1200" dirty="0"/>
              <a:t> at different parameter </a:t>
            </a:r>
            <a:r>
              <a:rPr lang="nb-NO" sz="1200" dirty="0" err="1"/>
              <a:t>sizes</a:t>
            </a:r>
            <a:r>
              <a:rPr lang="nb-NO" sz="1200" dirty="0"/>
              <a:t>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F08D4E-8790-8A85-496A-0944BFDE0D1F}"/>
              </a:ext>
            </a:extLst>
          </p:cNvPr>
          <p:cNvCxnSpPr/>
          <p:nvPr/>
        </p:nvCxnSpPr>
        <p:spPr>
          <a:xfrm>
            <a:off x="8369300" y="1345337"/>
            <a:ext cx="0" cy="5060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54083D2-111C-9ABC-D3F7-43E975DBD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975" y="3017494"/>
            <a:ext cx="2407230" cy="1805422"/>
          </a:xfrm>
          <a:prstGeom prst="rect">
            <a:avLst/>
          </a:prstGeom>
        </p:spPr>
      </p:pic>
      <p:pic>
        <p:nvPicPr>
          <p:cNvPr id="17" name="Picture 16" descr="A picture containing text, screenshot, font, plot&#10;&#10;Description automatically generated">
            <a:extLst>
              <a:ext uri="{FF2B5EF4-FFF2-40B4-BE49-F238E27FC236}">
                <a16:creationId xmlns:a16="http://schemas.microsoft.com/office/drawing/2014/main" id="{81F05E59-EF4B-CAB0-88E4-72F399D71B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75" y="4856433"/>
            <a:ext cx="2407230" cy="1805422"/>
          </a:xfrm>
          <a:prstGeom prst="rect">
            <a:avLst/>
          </a:prstGeom>
        </p:spPr>
      </p:pic>
      <p:pic>
        <p:nvPicPr>
          <p:cNvPr id="18" name="Picture 17" descr="A picture containing text, screenshot, font, plot&#10;&#10;Description automatically generated">
            <a:extLst>
              <a:ext uri="{FF2B5EF4-FFF2-40B4-BE49-F238E27FC236}">
                <a16:creationId xmlns:a16="http://schemas.microsoft.com/office/drawing/2014/main" id="{F42BF5C6-24B2-8052-C097-7B809031CD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75" y="1197049"/>
            <a:ext cx="2407231" cy="18054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DCA607-E89C-E39E-FA8F-C634179137C8}"/>
              </a:ext>
            </a:extLst>
          </p:cNvPr>
          <p:cNvSpPr txBox="1"/>
          <p:nvPr/>
        </p:nvSpPr>
        <p:spPr>
          <a:xfrm rot="16200000">
            <a:off x="8310746" y="5516537"/>
            <a:ext cx="1274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EQTransformer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52621E-18AE-EFEF-ACDC-8F4430A80A10}"/>
              </a:ext>
            </a:extLst>
          </p:cNvPr>
          <p:cNvSpPr txBox="1"/>
          <p:nvPr/>
        </p:nvSpPr>
        <p:spPr>
          <a:xfrm rot="16200000">
            <a:off x="8456529" y="3786419"/>
            <a:ext cx="984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TPhaseNet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0D39C7-ADB1-5329-73C9-AFE5FC843436}"/>
              </a:ext>
            </a:extLst>
          </p:cNvPr>
          <p:cNvSpPr txBox="1"/>
          <p:nvPr/>
        </p:nvSpPr>
        <p:spPr>
          <a:xfrm rot="16200000">
            <a:off x="8497409" y="2022627"/>
            <a:ext cx="884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PhaseNet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8D67B5-FF08-E771-1ADA-F3ECD6C7B39F}"/>
              </a:ext>
            </a:extLst>
          </p:cNvPr>
          <p:cNvSpPr txBox="1"/>
          <p:nvPr/>
        </p:nvSpPr>
        <p:spPr>
          <a:xfrm rot="16200000">
            <a:off x="-415305" y="2067679"/>
            <a:ext cx="1361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NORSAR </a:t>
            </a:r>
            <a:r>
              <a:rPr lang="nb-NO" sz="1400" dirty="0" err="1"/>
              <a:t>catalog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91EBE3-786D-4F09-DE7B-83E96CB84AA6}"/>
              </a:ext>
            </a:extLst>
          </p:cNvPr>
          <p:cNvSpPr txBox="1"/>
          <p:nvPr/>
        </p:nvSpPr>
        <p:spPr>
          <a:xfrm rot="16200000">
            <a:off x="-589519" y="4024013"/>
            <a:ext cx="1710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U. </a:t>
            </a:r>
            <a:r>
              <a:rPr lang="nb-NO" sz="1400" dirty="0" err="1"/>
              <a:t>of</a:t>
            </a:r>
            <a:r>
              <a:rPr lang="nb-NO" sz="1400" dirty="0"/>
              <a:t> Helsinki </a:t>
            </a:r>
            <a:r>
              <a:rPr lang="nb-NO" sz="1400" dirty="0" err="1"/>
              <a:t>catalog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2EB965AEE09843866453D43F9469E2" ma:contentTypeVersion="14" ma:contentTypeDescription="Opprett et nytt dokument." ma:contentTypeScope="" ma:versionID="b1d8d16ec3bef4ab1b5244b0e06c47b2">
  <xsd:schema xmlns:xsd="http://www.w3.org/2001/XMLSchema" xmlns:xs="http://www.w3.org/2001/XMLSchema" xmlns:p="http://schemas.microsoft.com/office/2006/metadata/properties" xmlns:ns3="75036593-a748-44e2-8f19-92bb21b0bebf" xmlns:ns4="5330983e-4095-406c-87f9-5f094b34d19b" targetNamespace="http://schemas.microsoft.com/office/2006/metadata/properties" ma:root="true" ma:fieldsID="b202e9f785f1c1c2d98b56039fded2ff" ns3:_="" ns4:_="">
    <xsd:import namespace="75036593-a748-44e2-8f19-92bb21b0bebf"/>
    <xsd:import namespace="5330983e-4095-406c-87f9-5f094b34d19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36593-a748-44e2-8f19-92bb21b0be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0983e-4095-406c-87f9-5f094b34d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30983e-4095-406c-87f9-5f094b34d19b" xsi:nil="true"/>
  </documentManagement>
</p:properties>
</file>

<file path=customXml/itemProps1.xml><?xml version="1.0" encoding="utf-8"?>
<ds:datastoreItem xmlns:ds="http://schemas.openxmlformats.org/officeDocument/2006/customXml" ds:itemID="{5CECE1EF-32DF-4DF2-8C36-268BF8D0CC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E6468D-D9AC-43FC-B10C-4938C7C37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036593-a748-44e2-8f19-92bb21b0bebf"/>
    <ds:schemaRef ds:uri="5330983e-4095-406c-87f9-5f094b34d1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676E9C-5AEF-4F25-B9F6-B2157EE91A66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330983e-4095-406c-87f9-5f094b34d19b"/>
    <ds:schemaRef ds:uri="75036593-a748-44e2-8f19-92bb21b0beb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121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Erik Myklebust</cp:lastModifiedBy>
  <cp:revision>25</cp:revision>
  <dcterms:created xsi:type="dcterms:W3CDTF">2023-04-18T13:25:54Z</dcterms:created>
  <dcterms:modified xsi:type="dcterms:W3CDTF">2023-06-10T10:00:17Z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0x010100492EB965AEE09843866453D43F9469E2</vt:lpwstr>
  </property>
</Properties>
</file>