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7_2BA5CE8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14"/>
  </p:notesMasterIdLst>
  <p:sldIdLst>
    <p:sldId id="261" r:id="rId6"/>
    <p:sldId id="256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7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242FBE-5A36-54C9-1694-36916B79915A}" name="Arve E. Mjelva" initials="AEM" userId="S::Arve.Mjelva@norsar.no::b0836a3f-970d-432e-96e6-d032bfda3b13" providerId="AD"/>
  <p188:author id="{AB0737D0-F128-C40F-8E73-820AF91BB733}" name="Erik Myklebust" initials="EM" userId="S::erik.myklebust@norsar.no::97a97de5-a92f-452a-b90d-0ff71fd7a4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BB7C8-2D6C-4E3A-B3B3-7A7553E39AE7}" v="1529" dt="2023-06-09T10:21:47.649"/>
    <p1510:client id="{B1552A07-A787-4BF9-8148-F44895A322A8}" v="423" dt="2023-06-09T10:21:45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150" d="100"/>
          <a:sy n="150" d="100"/>
        </p:scale>
        <p:origin x="4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omments/modernComment_107_2BA5CE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773B53-35C7-441D-AE3C-6379C0084DCE}" authorId="{74242FBE-5A36-54C9-1694-36916B79915A}" status="resolved" created="2023-06-09T08:07:16.38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32286599" sldId="263"/>
      <ac:picMk id="14" creationId="{5985BD9B-3C61-DE29-F32B-3BA9494B2844}"/>
    </ac:deMkLst>
    <p188:txBody>
      <a:bodyPr/>
      <a:lstStyle/>
      <a:p>
        <a:r>
          <a:rPr lang="en-US"/>
          <a:t>EQTransformer blir veldig smått, men mulig det er ok for innvidde?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69D3-5FF6-4A0D-8642-3ADC53A2EF3E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F9D9D-4B1F-4E1F-85F4-5174A9E3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F9D9D-4B1F-4E1F-85F4-5174A9E31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F9D9D-4B1F-4E1F-85F4-5174A9E31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2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76813"/>
            <a:ext cx="1866900" cy="1635125"/>
            <a:chOff x="3252" y="3135"/>
            <a:chExt cx="1176" cy="10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63B0D44-6EA0-FFA6-3359-A320674042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" y="3146"/>
              <a:ext cx="659" cy="656"/>
            </a:xfrm>
            <a:custGeom>
              <a:avLst/>
              <a:gdLst>
                <a:gd name="T0" fmla="*/ 90 w 1087"/>
                <a:gd name="T1" fmla="*/ 1087 h 1087"/>
                <a:gd name="T2" fmla="*/ 90 w 1087"/>
                <a:gd name="T3" fmla="*/ 1087 h 1087"/>
                <a:gd name="T4" fmla="*/ 0 w 1087"/>
                <a:gd name="T5" fmla="*/ 997 h 1087"/>
                <a:gd name="T6" fmla="*/ 0 w 1087"/>
                <a:gd name="T7" fmla="*/ 90 h 1087"/>
                <a:gd name="T8" fmla="*/ 90 w 1087"/>
                <a:gd name="T9" fmla="*/ 0 h 1087"/>
                <a:gd name="T10" fmla="*/ 997 w 1087"/>
                <a:gd name="T11" fmla="*/ 0 h 1087"/>
                <a:gd name="T12" fmla="*/ 1087 w 1087"/>
                <a:gd name="T13" fmla="*/ 90 h 1087"/>
                <a:gd name="T14" fmla="*/ 1087 w 1087"/>
                <a:gd name="T15" fmla="*/ 997 h 1087"/>
                <a:gd name="T16" fmla="*/ 997 w 1087"/>
                <a:gd name="T17" fmla="*/ 1087 h 1087"/>
                <a:gd name="T18" fmla="*/ 90 w 1087"/>
                <a:gd name="T1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1087">
                  <a:moveTo>
                    <a:pt x="90" y="1087"/>
                  </a:moveTo>
                  <a:lnTo>
                    <a:pt x="90" y="1087"/>
                  </a:lnTo>
                  <a:cubicBezTo>
                    <a:pt x="40" y="1087"/>
                    <a:pt x="0" y="1047"/>
                    <a:pt x="0" y="997"/>
                  </a:cubicBezTo>
                  <a:lnTo>
                    <a:pt x="0" y="90"/>
                  </a:lnTo>
                  <a:cubicBezTo>
                    <a:pt x="0" y="40"/>
                    <a:pt x="40" y="0"/>
                    <a:pt x="90" y="0"/>
                  </a:cubicBezTo>
                  <a:lnTo>
                    <a:pt x="997" y="0"/>
                  </a:lnTo>
                  <a:cubicBezTo>
                    <a:pt x="1046" y="0"/>
                    <a:pt x="1087" y="40"/>
                    <a:pt x="1087" y="90"/>
                  </a:cubicBezTo>
                  <a:lnTo>
                    <a:pt x="1087" y="997"/>
                  </a:lnTo>
                  <a:cubicBezTo>
                    <a:pt x="1087" y="1047"/>
                    <a:pt x="1046" y="1087"/>
                    <a:pt x="997" y="1087"/>
                  </a:cubicBezTo>
                  <a:lnTo>
                    <a:pt x="90" y="108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C3FEA3-6BAE-FA8E-D75D-E3A60451C9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3" y="3135"/>
              <a:ext cx="683" cy="679"/>
            </a:xfrm>
            <a:custGeom>
              <a:avLst/>
              <a:gdLst>
                <a:gd name="T0" fmla="*/ 1017 w 1127"/>
                <a:gd name="T1" fmla="*/ 0 h 1126"/>
                <a:gd name="T2" fmla="*/ 1017 w 1127"/>
                <a:gd name="T3" fmla="*/ 0 h 1126"/>
                <a:gd name="T4" fmla="*/ 110 w 1127"/>
                <a:gd name="T5" fmla="*/ 0 h 1126"/>
                <a:gd name="T6" fmla="*/ 0 w 1127"/>
                <a:gd name="T7" fmla="*/ 109 h 1126"/>
                <a:gd name="T8" fmla="*/ 0 w 1127"/>
                <a:gd name="T9" fmla="*/ 1016 h 1126"/>
                <a:gd name="T10" fmla="*/ 110 w 1127"/>
                <a:gd name="T11" fmla="*/ 1126 h 1126"/>
                <a:gd name="T12" fmla="*/ 1017 w 1127"/>
                <a:gd name="T13" fmla="*/ 1126 h 1126"/>
                <a:gd name="T14" fmla="*/ 1127 w 1127"/>
                <a:gd name="T15" fmla="*/ 1016 h 1126"/>
                <a:gd name="T16" fmla="*/ 1127 w 1127"/>
                <a:gd name="T17" fmla="*/ 109 h 1126"/>
                <a:gd name="T18" fmla="*/ 1017 w 1127"/>
                <a:gd name="T19" fmla="*/ 0 h 1126"/>
                <a:gd name="T20" fmla="*/ 1017 w 1127"/>
                <a:gd name="T21" fmla="*/ 39 h 1126"/>
                <a:gd name="T22" fmla="*/ 1017 w 1127"/>
                <a:gd name="T23" fmla="*/ 39 h 1126"/>
                <a:gd name="T24" fmla="*/ 1087 w 1127"/>
                <a:gd name="T25" fmla="*/ 109 h 1126"/>
                <a:gd name="T26" fmla="*/ 1087 w 1127"/>
                <a:gd name="T27" fmla="*/ 1016 h 1126"/>
                <a:gd name="T28" fmla="*/ 1017 w 1127"/>
                <a:gd name="T29" fmla="*/ 1086 h 1126"/>
                <a:gd name="T30" fmla="*/ 110 w 1127"/>
                <a:gd name="T31" fmla="*/ 1086 h 1126"/>
                <a:gd name="T32" fmla="*/ 40 w 1127"/>
                <a:gd name="T33" fmla="*/ 1016 h 1126"/>
                <a:gd name="T34" fmla="*/ 40 w 1127"/>
                <a:gd name="T35" fmla="*/ 109 h 1126"/>
                <a:gd name="T36" fmla="*/ 110 w 1127"/>
                <a:gd name="T37" fmla="*/ 39 h 1126"/>
                <a:gd name="T38" fmla="*/ 1017 w 1127"/>
                <a:gd name="T39" fmla="*/ 3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7" h="1126">
                  <a:moveTo>
                    <a:pt x="1017" y="0"/>
                  </a:moveTo>
                  <a:lnTo>
                    <a:pt x="1017" y="0"/>
                  </a:lnTo>
                  <a:lnTo>
                    <a:pt x="110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016"/>
                  </a:lnTo>
                  <a:cubicBezTo>
                    <a:pt x="0" y="1077"/>
                    <a:pt x="49" y="1126"/>
                    <a:pt x="110" y="1126"/>
                  </a:cubicBezTo>
                  <a:lnTo>
                    <a:pt x="1017" y="1126"/>
                  </a:lnTo>
                  <a:cubicBezTo>
                    <a:pt x="1077" y="1126"/>
                    <a:pt x="1127" y="1077"/>
                    <a:pt x="1127" y="1016"/>
                  </a:cubicBezTo>
                  <a:lnTo>
                    <a:pt x="1127" y="109"/>
                  </a:lnTo>
                  <a:cubicBezTo>
                    <a:pt x="1127" y="48"/>
                    <a:pt x="1077" y="0"/>
                    <a:pt x="1017" y="0"/>
                  </a:cubicBezTo>
                  <a:close/>
                  <a:moveTo>
                    <a:pt x="1017" y="39"/>
                  </a:moveTo>
                  <a:lnTo>
                    <a:pt x="1017" y="39"/>
                  </a:lnTo>
                  <a:cubicBezTo>
                    <a:pt x="1055" y="39"/>
                    <a:pt x="1087" y="70"/>
                    <a:pt x="1087" y="109"/>
                  </a:cubicBezTo>
                  <a:lnTo>
                    <a:pt x="1087" y="1016"/>
                  </a:lnTo>
                  <a:cubicBezTo>
                    <a:pt x="1087" y="1055"/>
                    <a:pt x="1055" y="1086"/>
                    <a:pt x="1017" y="1086"/>
                  </a:cubicBezTo>
                  <a:lnTo>
                    <a:pt x="110" y="1086"/>
                  </a:lnTo>
                  <a:cubicBezTo>
                    <a:pt x="71" y="1086"/>
                    <a:pt x="40" y="1055"/>
                    <a:pt x="40" y="1016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10" y="39"/>
                  </a:cubicBezTo>
                  <a:lnTo>
                    <a:pt x="1017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microsoft.com/office/2018/10/relationships/comments" Target="../comments/modernComment_107_2BA5C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467-020-17591-w" TargetMode="External"/><Relationship Id="rId2" Type="http://schemas.openxmlformats.org/officeDocument/2006/relationships/hyperlink" Target="https://doi.org/10.1093/gji/ggy4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Seismic Event Detection on Single Stations Using Deep Learning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 B. Myklebust &amp; Andreas Köhler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NORSAR, Gunnar Randers Vei 15, 2007 Kjeller, Norway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Enabling the use of the vast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single seismic station is important in monitoring efforts. We apply deep learning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task by training methods on events from Scandinavia picked on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different IMS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arrays.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trained models can be applied to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single stations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in the region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P3.5-207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 extract 200,000 regional arrivals on 4 stations in Scandinavia.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These data are used to train existing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state-of-the-art (baseline)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novel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deep learning models for seismic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and event detection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Our novel method improves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phase classification compared to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baseline models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but more importantly removes residual bias in the arrival picks.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have evaluated existing and novel methods on a large regional dataset and shown the value of machine learning in this application.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B04CB3-713F-836C-5EB0-3054E6F7BF97}"/>
              </a:ext>
            </a:extLst>
          </p:cNvPr>
          <p:cNvSpPr txBox="1">
            <a:spLocks/>
          </p:cNvSpPr>
          <p:nvPr/>
        </p:nvSpPr>
        <p:spPr>
          <a:xfrm>
            <a:off x="5687120" y="5158597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7B4D882-360F-7DE9-A51A-1A1D65EEA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176" y="644983"/>
            <a:ext cx="2164403" cy="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1412E0C-D774-C698-AABF-8897569410B5}"/>
              </a:ext>
            </a:extLst>
          </p:cNvPr>
          <p:cNvSpPr/>
          <p:nvPr/>
        </p:nvSpPr>
        <p:spPr>
          <a:xfrm>
            <a:off x="5478318" y="1965695"/>
            <a:ext cx="1776718" cy="136240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DB27805-4199-A167-552D-BD2AC98F6F1C}"/>
              </a:ext>
            </a:extLst>
          </p:cNvPr>
          <p:cNvSpPr/>
          <p:nvPr/>
        </p:nvSpPr>
        <p:spPr>
          <a:xfrm>
            <a:off x="3014284" y="1965695"/>
            <a:ext cx="1776718" cy="136240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P3.5-207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665D7D2-4D3A-C065-D99E-16416044B915}"/>
              </a:ext>
            </a:extLst>
          </p:cNvPr>
          <p:cNvSpPr/>
          <p:nvPr/>
        </p:nvSpPr>
        <p:spPr>
          <a:xfrm>
            <a:off x="550362" y="1983785"/>
            <a:ext cx="1776718" cy="13624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518D931-F79D-F7DC-2DC7-15F3A5CE949A}"/>
              </a:ext>
            </a:extLst>
          </p:cNvPr>
          <p:cNvSpPr txBox="1">
            <a:spLocks/>
          </p:cNvSpPr>
          <p:nvPr/>
        </p:nvSpPr>
        <p:spPr>
          <a:xfrm>
            <a:off x="827853" y="2892070"/>
            <a:ext cx="23467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kern="0" dirty="0"/>
              <a:t>P</a:t>
            </a:r>
            <a:r>
              <a:rPr lang="en-US" sz="1200" kern="0" dirty="0" err="1"/>
              <a:t>hase</a:t>
            </a:r>
            <a:r>
              <a:rPr lang="en-US" sz="1200" kern="0" dirty="0"/>
              <a:t> detection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8D9EF23-93E6-DB2A-9E14-4A46FBE78440}"/>
              </a:ext>
            </a:extLst>
          </p:cNvPr>
          <p:cNvSpPr txBox="1">
            <a:spLocks/>
          </p:cNvSpPr>
          <p:nvPr/>
        </p:nvSpPr>
        <p:spPr>
          <a:xfrm>
            <a:off x="2298251" y="2846585"/>
            <a:ext cx="321850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100" kern="0" dirty="0" err="1"/>
              <a:t>Phase</a:t>
            </a:r>
            <a:r>
              <a:rPr lang="en-US" sz="1100" kern="0" dirty="0"/>
              <a:t> classification and </a:t>
            </a:r>
          </a:p>
          <a:p>
            <a:pPr algn="ctr"/>
            <a:r>
              <a:rPr lang="en-US" sz="1100" kern="0" dirty="0"/>
              <a:t>back-azimuth measurement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178A4FA-14F9-6E12-A26F-C17F6D1EF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32" y="2286599"/>
            <a:ext cx="1341578" cy="311893"/>
          </a:xfrm>
          <a:prstGeom prst="rect">
            <a:avLst/>
          </a:prstGeom>
        </p:spPr>
      </p:pic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F7D1E8E-0389-2167-1604-60A9B70C90B0}"/>
              </a:ext>
            </a:extLst>
          </p:cNvPr>
          <p:cNvSpPr txBox="1">
            <a:spLocks/>
          </p:cNvSpPr>
          <p:nvPr/>
        </p:nvSpPr>
        <p:spPr>
          <a:xfrm>
            <a:off x="3329010" y="2115768"/>
            <a:ext cx="2116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kern="0" dirty="0">
                <a:solidFill>
                  <a:srgbClr val="FFC000"/>
                </a:solidFill>
              </a:rPr>
              <a:t>P</a:t>
            </a:r>
            <a:endParaRPr lang="en-US" sz="1200" kern="0" dirty="0">
              <a:solidFill>
                <a:srgbClr val="FFC000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DB143AF-2CB7-189A-69A0-BD96995D6DCF}"/>
              </a:ext>
            </a:extLst>
          </p:cNvPr>
          <p:cNvCxnSpPr>
            <a:cxnSpLocks/>
          </p:cNvCxnSpPr>
          <p:nvPr/>
        </p:nvCxnSpPr>
        <p:spPr>
          <a:xfrm>
            <a:off x="863696" y="2279005"/>
            <a:ext cx="0" cy="3949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08AB5789-7285-9069-0713-1D1B641688D4}"/>
              </a:ext>
            </a:extLst>
          </p:cNvPr>
          <p:cNvSpPr/>
          <p:nvPr/>
        </p:nvSpPr>
        <p:spPr>
          <a:xfrm>
            <a:off x="2474349" y="2447208"/>
            <a:ext cx="353380" cy="399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4C6302F-8D86-D240-70BC-A09D684343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9" t="21247" r="9532"/>
          <a:stretch/>
        </p:blipFill>
        <p:spPr>
          <a:xfrm>
            <a:off x="6761959" y="2055332"/>
            <a:ext cx="275507" cy="231267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A224E4F-5790-E6C2-0C29-04B1D21F13D0}"/>
              </a:ext>
            </a:extLst>
          </p:cNvPr>
          <p:cNvCxnSpPr>
            <a:cxnSpLocks/>
          </p:cNvCxnSpPr>
          <p:nvPr/>
        </p:nvCxnSpPr>
        <p:spPr>
          <a:xfrm>
            <a:off x="1174846" y="2286599"/>
            <a:ext cx="0" cy="3949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E323750-9C98-FB9C-542F-498070E7A4B9}"/>
              </a:ext>
            </a:extLst>
          </p:cNvPr>
          <p:cNvCxnSpPr>
            <a:cxnSpLocks/>
          </p:cNvCxnSpPr>
          <p:nvPr/>
        </p:nvCxnSpPr>
        <p:spPr>
          <a:xfrm>
            <a:off x="1257396" y="2292949"/>
            <a:ext cx="0" cy="3949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6F2730-5354-8809-7D45-D11B721BC565}"/>
              </a:ext>
            </a:extLst>
          </p:cNvPr>
          <p:cNvCxnSpPr>
            <a:cxnSpLocks/>
          </p:cNvCxnSpPr>
          <p:nvPr/>
        </p:nvCxnSpPr>
        <p:spPr>
          <a:xfrm>
            <a:off x="1612996" y="2286599"/>
            <a:ext cx="0" cy="3949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4EDD65BF-0A59-B5EC-2A7E-820D5B74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854" y="2304348"/>
            <a:ext cx="1341578" cy="311893"/>
          </a:xfrm>
          <a:prstGeom prst="rect">
            <a:avLst/>
          </a:prstGeom>
        </p:spPr>
      </p:pic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96F3A6B-6E10-F7D9-D283-7C9269EAD003}"/>
              </a:ext>
            </a:extLst>
          </p:cNvPr>
          <p:cNvSpPr txBox="1">
            <a:spLocks/>
          </p:cNvSpPr>
          <p:nvPr/>
        </p:nvSpPr>
        <p:spPr>
          <a:xfrm>
            <a:off x="3624042" y="2119682"/>
            <a:ext cx="2116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kern="0" dirty="0">
                <a:solidFill>
                  <a:srgbClr val="FFC000"/>
                </a:solidFill>
              </a:rPr>
              <a:t>S</a:t>
            </a:r>
            <a:endParaRPr lang="en-US" sz="1200" kern="0" dirty="0">
              <a:solidFill>
                <a:srgbClr val="FFC000"/>
              </a:solidFill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CBA568E4-B2A1-510B-6DCE-AEB7C53F6ADA}"/>
              </a:ext>
            </a:extLst>
          </p:cNvPr>
          <p:cNvSpPr txBox="1">
            <a:spLocks/>
          </p:cNvSpPr>
          <p:nvPr/>
        </p:nvSpPr>
        <p:spPr>
          <a:xfrm>
            <a:off x="3774619" y="2119682"/>
            <a:ext cx="2116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kern="0" dirty="0">
                <a:solidFill>
                  <a:srgbClr val="FFC000"/>
                </a:solidFill>
              </a:rPr>
              <a:t>S</a:t>
            </a:r>
            <a:endParaRPr lang="en-US" sz="1200" kern="0" dirty="0">
              <a:solidFill>
                <a:srgbClr val="FFC000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42E048FB-3D45-471D-C39D-454713F8C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888" y="2304348"/>
            <a:ext cx="1341578" cy="311893"/>
          </a:xfrm>
          <a:prstGeom prst="rect">
            <a:avLst/>
          </a:prstGeom>
        </p:spPr>
      </p:pic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136E098C-F34B-0178-329A-38DE8768A216}"/>
              </a:ext>
            </a:extLst>
          </p:cNvPr>
          <p:cNvSpPr txBox="1">
            <a:spLocks/>
          </p:cNvSpPr>
          <p:nvPr/>
        </p:nvSpPr>
        <p:spPr>
          <a:xfrm>
            <a:off x="4153058" y="2121571"/>
            <a:ext cx="2116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kern="0" dirty="0">
                <a:solidFill>
                  <a:srgbClr val="FFC000"/>
                </a:solidFill>
              </a:rPr>
              <a:t>N</a:t>
            </a:r>
            <a:endParaRPr lang="en-US" sz="1200" kern="0" dirty="0">
              <a:solidFill>
                <a:srgbClr val="FFC000"/>
              </a:solidFill>
            </a:endParaRP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CE40095D-9033-C26C-B626-EED8F9BB1159}"/>
              </a:ext>
            </a:extLst>
          </p:cNvPr>
          <p:cNvSpPr/>
          <p:nvPr/>
        </p:nvSpPr>
        <p:spPr>
          <a:xfrm>
            <a:off x="4952007" y="2442545"/>
            <a:ext cx="353380" cy="399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5C61CB87-BC47-2E1B-A69F-728FCEA95AF6}"/>
              </a:ext>
            </a:extLst>
          </p:cNvPr>
          <p:cNvSpPr txBox="1">
            <a:spLocks/>
          </p:cNvSpPr>
          <p:nvPr/>
        </p:nvSpPr>
        <p:spPr>
          <a:xfrm>
            <a:off x="4749249" y="2841922"/>
            <a:ext cx="321850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kern="0" dirty="0"/>
              <a:t>Event association and </a:t>
            </a:r>
          </a:p>
          <a:p>
            <a:pPr algn="ctr"/>
            <a:r>
              <a:rPr lang="en-US" sz="1100" kern="0" dirty="0"/>
              <a:t>location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B787626C-718D-9327-9FAB-398E949D1266}"/>
              </a:ext>
            </a:extLst>
          </p:cNvPr>
          <p:cNvSpPr txBox="1">
            <a:spLocks/>
          </p:cNvSpPr>
          <p:nvPr/>
        </p:nvSpPr>
        <p:spPr>
          <a:xfrm>
            <a:off x="5798723" y="2113958"/>
            <a:ext cx="2116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kern="0" dirty="0">
                <a:solidFill>
                  <a:srgbClr val="FFC000"/>
                </a:solidFill>
              </a:rPr>
              <a:t>P</a:t>
            </a:r>
            <a:endParaRPr lang="en-US" sz="1200" kern="0" dirty="0">
              <a:solidFill>
                <a:srgbClr val="FFC000"/>
              </a:solidFill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A1D063E2-F37A-5E5C-0B5D-F3810B81D2F8}"/>
              </a:ext>
            </a:extLst>
          </p:cNvPr>
          <p:cNvSpPr txBox="1">
            <a:spLocks/>
          </p:cNvSpPr>
          <p:nvPr/>
        </p:nvSpPr>
        <p:spPr>
          <a:xfrm>
            <a:off x="6091265" y="2121571"/>
            <a:ext cx="2116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kern="0" dirty="0">
                <a:solidFill>
                  <a:srgbClr val="FFC000"/>
                </a:solidFill>
              </a:rPr>
              <a:t>S</a:t>
            </a:r>
            <a:endParaRPr lang="en-US" sz="1200" kern="0" dirty="0">
              <a:solidFill>
                <a:srgbClr val="FFC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630CEE9-9285-3A92-BC08-050FBDCA843A}"/>
              </a:ext>
            </a:extLst>
          </p:cNvPr>
          <p:cNvSpPr/>
          <p:nvPr/>
        </p:nvSpPr>
        <p:spPr>
          <a:xfrm>
            <a:off x="5731627" y="2021698"/>
            <a:ext cx="550957" cy="34803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3921114-FC56-60F6-1807-BE35D66BD287}"/>
              </a:ext>
            </a:extLst>
          </p:cNvPr>
          <p:cNvSpPr txBox="1"/>
          <p:nvPr/>
        </p:nvSpPr>
        <p:spPr>
          <a:xfrm>
            <a:off x="7634736" y="2301033"/>
            <a:ext cx="2944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Event</a:t>
            </a:r>
            <a:r>
              <a:rPr lang="nb-NO" dirty="0"/>
              <a:t> </a:t>
            </a:r>
            <a:r>
              <a:rPr lang="nb-NO" dirty="0" err="1"/>
              <a:t>detection</a:t>
            </a:r>
            <a:r>
              <a:rPr lang="nb-NO" dirty="0"/>
              <a:t> pipeline </a:t>
            </a:r>
          </a:p>
          <a:p>
            <a:r>
              <a:rPr lang="nb-NO" dirty="0"/>
              <a:t>used by </a:t>
            </a:r>
            <a:r>
              <a:rPr lang="en-US" dirty="0"/>
              <a:t>e.g., at IDC and NDCs</a:t>
            </a:r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5CC651BA-58A7-53C1-0D8A-804BA6157A26}"/>
              </a:ext>
            </a:extLst>
          </p:cNvPr>
          <p:cNvSpPr/>
          <p:nvPr/>
        </p:nvSpPr>
        <p:spPr>
          <a:xfrm rot="16200000">
            <a:off x="1252184" y="3504571"/>
            <a:ext cx="373075" cy="19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A0003AA-4CF7-7402-22C1-0E4EBD1475A5}"/>
              </a:ext>
            </a:extLst>
          </p:cNvPr>
          <p:cNvSpPr txBox="1"/>
          <p:nvPr/>
        </p:nvSpPr>
        <p:spPr>
          <a:xfrm>
            <a:off x="173929" y="3744490"/>
            <a:ext cx="272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/>
              <a:t>Use</a:t>
            </a:r>
            <a:r>
              <a:rPr lang="nb-NO" b="1" dirty="0"/>
              <a:t> </a:t>
            </a:r>
            <a:r>
              <a:rPr lang="nb-NO" b="1" dirty="0" err="1"/>
              <a:t>machine</a:t>
            </a:r>
            <a:r>
              <a:rPr lang="nb-NO" b="1" dirty="0"/>
              <a:t> </a:t>
            </a:r>
            <a:r>
              <a:rPr lang="nb-NO" b="1" dirty="0" err="1"/>
              <a:t>learning</a:t>
            </a:r>
            <a:r>
              <a:rPr lang="nb-NO" b="1" dirty="0"/>
              <a:t> </a:t>
            </a:r>
            <a:r>
              <a:rPr lang="nb-NO" b="1" dirty="0" err="1"/>
              <a:t>here</a:t>
            </a:r>
            <a:endParaRPr lang="en-US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9E672B6-4008-66DA-FD9D-6C267F897CCB}"/>
              </a:ext>
            </a:extLst>
          </p:cNvPr>
          <p:cNvSpPr txBox="1"/>
          <p:nvPr/>
        </p:nvSpPr>
        <p:spPr>
          <a:xfrm>
            <a:off x="319279" y="1376465"/>
            <a:ext cx="1039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 the vast amounts of existing phase picks from seismic array data to enhance single station detections!</a:t>
            </a:r>
          </a:p>
        </p:txBody>
      </p:sp>
      <p:pic>
        <p:nvPicPr>
          <p:cNvPr id="93" name="Picture 7" descr="Chart&#10;&#10;Description automatically generated">
            <a:extLst>
              <a:ext uri="{FF2B5EF4-FFF2-40B4-BE49-F238E27FC236}">
                <a16:creationId xmlns:a16="http://schemas.microsoft.com/office/drawing/2014/main" id="{9780B9B2-0A84-5233-F47E-51782FFB23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97" r="86936" b="16713"/>
          <a:stretch/>
        </p:blipFill>
        <p:spPr>
          <a:xfrm>
            <a:off x="415566" y="4993916"/>
            <a:ext cx="659155" cy="1612502"/>
          </a:xfrm>
          <a:prstGeom prst="rect">
            <a:avLst/>
          </a:prstGeom>
        </p:spPr>
      </p:pic>
      <p:pic>
        <p:nvPicPr>
          <p:cNvPr id="94" name="Picture 7" descr="Chart&#10;&#10;Description automatically generated">
            <a:extLst>
              <a:ext uri="{FF2B5EF4-FFF2-40B4-BE49-F238E27FC236}">
                <a16:creationId xmlns:a16="http://schemas.microsoft.com/office/drawing/2014/main" id="{573E4758-DEF8-739B-5457-7D4CC0F6DA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721" b="16713"/>
          <a:stretch/>
        </p:blipFill>
        <p:spPr>
          <a:xfrm>
            <a:off x="2528336" y="4985055"/>
            <a:ext cx="1246283" cy="1573506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0FD6BF8-8F5B-9B17-1E99-BE7668E317BC}"/>
              </a:ext>
            </a:extLst>
          </p:cNvPr>
          <p:cNvCxnSpPr/>
          <p:nvPr/>
        </p:nvCxnSpPr>
        <p:spPr>
          <a:xfrm>
            <a:off x="173929" y="4273550"/>
            <a:ext cx="10506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295375D5-F1CC-22FB-BB8C-C883DCE4274D}"/>
              </a:ext>
            </a:extLst>
          </p:cNvPr>
          <p:cNvSpPr/>
          <p:nvPr/>
        </p:nvSpPr>
        <p:spPr>
          <a:xfrm>
            <a:off x="1338877" y="5698185"/>
            <a:ext cx="1069684" cy="273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A1F208C-1B9D-4AB3-57FF-DA8DFF9779D2}"/>
              </a:ext>
            </a:extLst>
          </p:cNvPr>
          <p:cNvSpPr txBox="1"/>
          <p:nvPr/>
        </p:nvSpPr>
        <p:spPr>
          <a:xfrm>
            <a:off x="1533854" y="5464031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Model</a:t>
            </a:r>
            <a:endParaRPr lang="en-US" sz="14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C7C0546-7D06-7E61-29ED-AC1FD296F820}"/>
              </a:ext>
            </a:extLst>
          </p:cNvPr>
          <p:cNvSpPr txBox="1"/>
          <p:nvPr/>
        </p:nvSpPr>
        <p:spPr>
          <a:xfrm>
            <a:off x="251369" y="4433279"/>
            <a:ext cx="371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task is to predict P and S arrival probabilities from waveforms. 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19EB403-7CA6-1693-C66E-D6BBA93C2274}"/>
              </a:ext>
            </a:extLst>
          </p:cNvPr>
          <p:cNvCxnSpPr/>
          <p:nvPr/>
        </p:nvCxnSpPr>
        <p:spPr>
          <a:xfrm>
            <a:off x="4165758" y="4543657"/>
            <a:ext cx="0" cy="2062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73B5685-0210-636E-D553-C27CC5AD8177}"/>
              </a:ext>
            </a:extLst>
          </p:cNvPr>
          <p:cNvSpPr txBox="1"/>
          <p:nvPr/>
        </p:nvSpPr>
        <p:spPr>
          <a:xfrm>
            <a:off x="4583118" y="4537308"/>
            <a:ext cx="5868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Add-ons and benefit compared </a:t>
            </a:r>
            <a:r>
              <a:rPr lang="en-US" dirty="0"/>
              <a:t>to existing </a:t>
            </a:r>
            <a:r>
              <a:rPr lang="en-US"/>
              <a:t>methods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Regional dataset for Scandinavia is created.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Existing models are tested at a range of parameter sizes.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Novel models are constructed and evaluated towards baselines.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Improvements in the selected metrics using novel methods. </a:t>
            </a:r>
          </a:p>
        </p:txBody>
      </p:sp>
      <p:pic>
        <p:nvPicPr>
          <p:cNvPr id="105" name="Picture 4">
            <a:extLst>
              <a:ext uri="{FF2B5EF4-FFF2-40B4-BE49-F238E27FC236}">
                <a16:creationId xmlns:a16="http://schemas.microsoft.com/office/drawing/2014/main" id="{39C58990-1520-53BA-D87F-DCB6F0FF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76" y="420275"/>
            <a:ext cx="2164403" cy="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P3.5-207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2C211-F716-98F7-78FA-8494EA044EFB}"/>
              </a:ext>
            </a:extLst>
          </p:cNvPr>
          <p:cNvSpPr txBox="1"/>
          <p:nvPr/>
        </p:nvSpPr>
        <p:spPr>
          <a:xfrm>
            <a:off x="3783551" y="1481630"/>
            <a:ext cx="337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Evaluation of existing models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3A63C6-42A6-1864-8801-131F3E34256B}"/>
              </a:ext>
            </a:extLst>
          </p:cNvPr>
          <p:cNvSpPr txBox="1"/>
          <p:nvPr/>
        </p:nvSpPr>
        <p:spPr>
          <a:xfrm>
            <a:off x="313761" y="1467890"/>
            <a:ext cx="3105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Regional Scandinavian Dataset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107A3-BDC4-1763-E8A6-2C7CD2A21AFC}"/>
              </a:ext>
            </a:extLst>
          </p:cNvPr>
          <p:cNvSpPr txBox="1"/>
          <p:nvPr/>
        </p:nvSpPr>
        <p:spPr>
          <a:xfrm>
            <a:off x="7277100" y="1467890"/>
            <a:ext cx="302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Novel approaches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CFB38-EC3E-F650-05CF-F82EAC378D02}"/>
              </a:ext>
            </a:extLst>
          </p:cNvPr>
          <p:cNvCxnSpPr/>
          <p:nvPr/>
        </p:nvCxnSpPr>
        <p:spPr>
          <a:xfrm flipH="1">
            <a:off x="3543300" y="1329391"/>
            <a:ext cx="63500" cy="5262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0CA19B-D0AE-30D6-1349-6D3C339F218C}"/>
              </a:ext>
            </a:extLst>
          </p:cNvPr>
          <p:cNvCxnSpPr/>
          <p:nvPr/>
        </p:nvCxnSpPr>
        <p:spPr>
          <a:xfrm flipH="1">
            <a:off x="7093589" y="1329391"/>
            <a:ext cx="63500" cy="5262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495EF0-7484-C4C4-40F0-4161C22EB86C}"/>
              </a:ext>
            </a:extLst>
          </p:cNvPr>
          <p:cNvSpPr txBox="1"/>
          <p:nvPr/>
        </p:nvSpPr>
        <p:spPr>
          <a:xfrm>
            <a:off x="313761" y="2017824"/>
            <a:ext cx="26185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contrast to local dataset like STEAD and INSTANCE, there are no existing dataset for regional phase detection.</a:t>
            </a:r>
          </a:p>
          <a:p>
            <a:endParaRPr lang="en-US" dirty="0"/>
          </a:p>
          <a:p>
            <a:r>
              <a:rPr lang="en-US" dirty="0"/>
              <a:t>We generate a new dataset using seismic bulletins available for Scandinavia. 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BFB9D1-DA93-15FF-E553-4CF4F6903F2E}"/>
              </a:ext>
            </a:extLst>
          </p:cNvPr>
          <p:cNvSpPr txBox="1"/>
          <p:nvPr/>
        </p:nvSpPr>
        <p:spPr>
          <a:xfrm>
            <a:off x="3803970" y="2047711"/>
            <a:ext cx="26185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evaluate the most popular phase picker models on the regional dataset. </a:t>
            </a:r>
          </a:p>
          <a:p>
            <a:endParaRPr lang="en-US" dirty="0"/>
          </a:p>
          <a:p>
            <a:r>
              <a:rPr lang="en-US" dirty="0"/>
              <a:t>We test the provided models with hyperparameter settings from the original publications and increase model sizes to account for the increased waveform length.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8A09A-F605-E18E-865D-13BDF96CA1D1}"/>
              </a:ext>
            </a:extLst>
          </p:cNvPr>
          <p:cNvSpPr txBox="1"/>
          <p:nvPr/>
        </p:nvSpPr>
        <p:spPr>
          <a:xfrm>
            <a:off x="7290759" y="2017824"/>
            <a:ext cx="26185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develop novel model architectures based on </a:t>
            </a:r>
            <a:r>
              <a:rPr lang="en-US" dirty="0" err="1"/>
              <a:t>PhaseNet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These approaches are based on improvements in other areas of deep learning in recent times.</a:t>
            </a:r>
          </a:p>
          <a:p>
            <a:endParaRPr lang="en-US" dirty="0"/>
          </a:p>
          <a:p>
            <a:r>
              <a:rPr lang="en-US" dirty="0"/>
              <a:t>Modifications include residual connections, dynamic convolution and transformers. 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616F4675-D3E1-33B4-3042-85AE0381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7" y="4912616"/>
            <a:ext cx="1990617" cy="14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371916-3B94-9B6F-ED9D-DBD4E902AAED}"/>
              </a:ext>
            </a:extLst>
          </p:cNvPr>
          <p:cNvSpPr txBox="1"/>
          <p:nvPr/>
        </p:nvSpPr>
        <p:spPr>
          <a:xfrm>
            <a:off x="1575375" y="6297857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km</a:t>
            </a:r>
            <a:endParaRPr lang="en-US" sz="800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E774A70C-DFB8-5E51-EA49-CCE143D74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76" y="420275"/>
            <a:ext cx="2164403" cy="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Methods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P3.5-207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71743C3-409B-A014-D18A-95A0063C3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0" y="3242323"/>
            <a:ext cx="2981372" cy="2016642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CD6C59A-735C-36F0-20A9-2314D8CE3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58" y="1307239"/>
            <a:ext cx="2730441" cy="1846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68C8A2-7FAE-A6B5-D288-6CFE434904D0}"/>
              </a:ext>
            </a:extLst>
          </p:cNvPr>
          <p:cNvSpPr txBox="1"/>
          <p:nvPr/>
        </p:nvSpPr>
        <p:spPr>
          <a:xfrm rot="16200000">
            <a:off x="-104536" y="2076804"/>
            <a:ext cx="1361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NORSAR </a:t>
            </a:r>
            <a:r>
              <a:rPr lang="nb-NO" sz="1400" dirty="0" err="1"/>
              <a:t>catalog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E01A2-5669-42AD-58C4-DB442750FF30}"/>
              </a:ext>
            </a:extLst>
          </p:cNvPr>
          <p:cNvSpPr txBox="1"/>
          <p:nvPr/>
        </p:nvSpPr>
        <p:spPr>
          <a:xfrm rot="16200000">
            <a:off x="-278750" y="4033138"/>
            <a:ext cx="1710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U. </a:t>
            </a:r>
            <a:r>
              <a:rPr lang="nb-NO" sz="1400" dirty="0" err="1"/>
              <a:t>of</a:t>
            </a:r>
            <a:r>
              <a:rPr lang="nb-NO" sz="1400" dirty="0"/>
              <a:t> Helsinki </a:t>
            </a:r>
            <a:r>
              <a:rPr lang="nb-NO" sz="1400" dirty="0" err="1"/>
              <a:t>catalog</a:t>
            </a:r>
            <a:endParaRPr lang="en-US" sz="1400" dirty="0"/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1E2ED6E8-D0CB-7F76-95E7-ACC6D3A2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13" y="1451566"/>
            <a:ext cx="3187232" cy="17234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1BEEB9-591B-4E64-FB72-40C7B1D66151}"/>
              </a:ext>
            </a:extLst>
          </p:cNvPr>
          <p:cNvSpPr txBox="1"/>
          <p:nvPr/>
        </p:nvSpPr>
        <p:spPr>
          <a:xfrm>
            <a:off x="5279696" y="3174999"/>
            <a:ext cx="365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Generic</a:t>
            </a:r>
            <a:r>
              <a:rPr lang="nb-NO" sz="1200" dirty="0"/>
              <a:t> </a:t>
            </a:r>
            <a:r>
              <a:rPr lang="nb-NO" sz="1200" dirty="0" err="1"/>
              <a:t>PhaseNet</a:t>
            </a:r>
            <a:r>
              <a:rPr lang="nb-NO" sz="1200" dirty="0"/>
              <a:t> </a:t>
            </a:r>
            <a:r>
              <a:rPr lang="nb-NO" sz="1200" dirty="0" err="1"/>
              <a:t>architecture</a:t>
            </a:r>
            <a:r>
              <a:rPr lang="nb-NO" sz="1200" dirty="0"/>
              <a:t>. 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0CEB1-0062-E50A-1A21-7E0784746287}"/>
              </a:ext>
            </a:extLst>
          </p:cNvPr>
          <p:cNvSpPr txBox="1"/>
          <p:nvPr/>
        </p:nvSpPr>
        <p:spPr>
          <a:xfrm>
            <a:off x="8142977" y="1733023"/>
            <a:ext cx="28275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We</a:t>
            </a:r>
            <a:r>
              <a:rPr lang="nb-NO" sz="1200" dirty="0"/>
              <a:t> </a:t>
            </a:r>
            <a:r>
              <a:rPr lang="nb-NO" sz="1200" dirty="0" err="1"/>
              <a:t>replace</a:t>
            </a:r>
            <a:r>
              <a:rPr lang="nb-NO" sz="1200" dirty="0"/>
              <a:t> </a:t>
            </a:r>
            <a:r>
              <a:rPr lang="nb-NO" sz="1200" dirty="0" err="1"/>
              <a:t>PhaseNet</a:t>
            </a:r>
            <a:r>
              <a:rPr lang="nb-NO" sz="1200" dirty="0"/>
              <a:t> </a:t>
            </a:r>
            <a:r>
              <a:rPr lang="nb-NO" sz="1200" dirty="0" err="1"/>
              <a:t>convolution</a:t>
            </a:r>
            <a:r>
              <a:rPr lang="nb-NO" sz="1200" dirty="0"/>
              <a:t> </a:t>
            </a:r>
            <a:r>
              <a:rPr lang="nb-NO" sz="1200" dirty="0" err="1"/>
              <a:t>block</a:t>
            </a:r>
            <a:r>
              <a:rPr lang="nb-NO" sz="1200" dirty="0"/>
              <a:t> </a:t>
            </a:r>
            <a:r>
              <a:rPr lang="nb-NO" sz="1200" dirty="0" err="1"/>
              <a:t>with</a:t>
            </a:r>
            <a:r>
              <a:rPr lang="nb-NO" sz="1200" dirty="0"/>
              <a:t> </a:t>
            </a:r>
            <a:r>
              <a:rPr lang="nb-NO" sz="1200" dirty="0" err="1"/>
              <a:t>other</a:t>
            </a:r>
            <a:r>
              <a:rPr lang="nb-NO" sz="1200" dirty="0"/>
              <a:t> </a:t>
            </a:r>
            <a:r>
              <a:rPr lang="nb-NO" sz="1200" dirty="0" err="1"/>
              <a:t>block</a:t>
            </a:r>
            <a:r>
              <a:rPr lang="nb-NO" sz="1200" dirty="0"/>
              <a:t>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/>
              <a:t>ResNet</a:t>
            </a:r>
            <a:r>
              <a:rPr lang="nb-NO" sz="1200" dirty="0"/>
              <a:t> style </a:t>
            </a:r>
            <a:r>
              <a:rPr lang="nb-NO" sz="1200" dirty="0" err="1"/>
              <a:t>blocks</a:t>
            </a:r>
            <a:r>
              <a:rPr lang="nb-NO" sz="1200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RPhaseNet</a:t>
            </a:r>
            <a:r>
              <a:rPr lang="en-US" sz="1200" dirty="0"/>
              <a:t>)</a:t>
            </a:r>
            <a:r>
              <a:rPr lang="nb-NO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/>
              <a:t>Dynamic</a:t>
            </a:r>
            <a:r>
              <a:rPr lang="nb-NO" sz="1200" dirty="0"/>
              <a:t> </a:t>
            </a:r>
            <a:r>
              <a:rPr lang="nb-NO" sz="1200" dirty="0" err="1"/>
              <a:t>convolution</a:t>
            </a:r>
            <a:r>
              <a:rPr lang="nb-NO" sz="1200" dirty="0"/>
              <a:t> (</a:t>
            </a:r>
            <a:r>
              <a:rPr lang="nb-NO" sz="1200" dirty="0" err="1"/>
              <a:t>DPhaseNet</a:t>
            </a:r>
            <a:r>
              <a:rPr lang="nb-NO" sz="12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Transformers (</a:t>
            </a:r>
            <a:r>
              <a:rPr lang="nb-NO" sz="1200" dirty="0" err="1"/>
              <a:t>TPhaseNet</a:t>
            </a:r>
            <a:r>
              <a:rPr lang="nb-NO" sz="1200" dirty="0"/>
              <a:t>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0" descr="Chart, diagram&#10;&#10;Description automatically generated">
            <a:extLst>
              <a:ext uri="{FF2B5EF4-FFF2-40B4-BE49-F238E27FC236}">
                <a16:creationId xmlns:a16="http://schemas.microsoft.com/office/drawing/2014/main" id="{5985BD9B-3C61-DE29-F32B-3BA9494B2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313" y="3570366"/>
            <a:ext cx="2203296" cy="28104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F49641-4335-F0CA-EA3B-2E502A35A79C}"/>
              </a:ext>
            </a:extLst>
          </p:cNvPr>
          <p:cNvSpPr txBox="1"/>
          <p:nvPr/>
        </p:nvSpPr>
        <p:spPr>
          <a:xfrm>
            <a:off x="4464202" y="3552722"/>
            <a:ext cx="39470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We</a:t>
            </a:r>
            <a:r>
              <a:rPr lang="nb-NO" sz="1200" dirty="0"/>
              <a:t> test </a:t>
            </a:r>
            <a:r>
              <a:rPr lang="nb-NO" sz="1200" dirty="0" err="1"/>
              <a:t>several</a:t>
            </a:r>
            <a:r>
              <a:rPr lang="nb-NO" sz="1200" dirty="0"/>
              <a:t> </a:t>
            </a:r>
            <a:r>
              <a:rPr lang="nb-NO" sz="1200" dirty="0" err="1"/>
              <a:t>existing</a:t>
            </a:r>
            <a:r>
              <a:rPr lang="nb-NO" sz="1200" dirty="0"/>
              <a:t> baselines: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/>
              <a:t>PhaseNet</a:t>
            </a: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/>
              <a:t>EQTransformer</a:t>
            </a: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/>
              <a:t>EPick</a:t>
            </a:r>
            <a:endParaRPr lang="nb-NO" sz="1200" dirty="0"/>
          </a:p>
          <a:p>
            <a:r>
              <a:rPr lang="nb-NO" sz="1200" dirty="0" err="1"/>
              <a:t>These</a:t>
            </a:r>
            <a:r>
              <a:rPr lang="nb-NO" sz="1200" dirty="0"/>
              <a:t> </a:t>
            </a:r>
            <a:r>
              <a:rPr lang="nb-NO" sz="1200" dirty="0" err="1"/>
              <a:t>are</a:t>
            </a:r>
            <a:r>
              <a:rPr lang="nb-NO" sz="1200" dirty="0"/>
              <a:t> all </a:t>
            </a:r>
            <a:r>
              <a:rPr lang="nb-NO" sz="1200" dirty="0" err="1"/>
              <a:t>tested</a:t>
            </a:r>
            <a:r>
              <a:rPr lang="nb-NO" sz="1200" dirty="0"/>
              <a:t> at different parameter  </a:t>
            </a:r>
            <a:r>
              <a:rPr lang="nb-NO" sz="1200" dirty="0" err="1"/>
              <a:t>sizes</a:t>
            </a:r>
            <a:r>
              <a:rPr lang="nb-NO" sz="1200" dirty="0"/>
              <a:t>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9CB141-0F4B-46B6-C5F2-F746A57AB887}"/>
              </a:ext>
            </a:extLst>
          </p:cNvPr>
          <p:cNvSpPr txBox="1"/>
          <p:nvPr/>
        </p:nvSpPr>
        <p:spPr>
          <a:xfrm>
            <a:off x="8982261" y="6314671"/>
            <a:ext cx="365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EQTransformer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FCDD04-EF95-41E9-FC62-9FC297F6EB00}"/>
              </a:ext>
            </a:extLst>
          </p:cNvPr>
          <p:cNvSpPr txBox="1"/>
          <p:nvPr/>
        </p:nvSpPr>
        <p:spPr>
          <a:xfrm>
            <a:off x="1124334" y="5307608"/>
            <a:ext cx="282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Dataset</a:t>
            </a:r>
            <a:r>
              <a:rPr lang="nb-NO" sz="1200" dirty="0"/>
              <a:t>: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NORSAR, U. of Helsinki, CTBTO catalogs.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Picked on 4 arrays (center station only).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200,000 arrivals.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9min waveforms, randomly cropped to 5min for training.  </a:t>
            </a:r>
            <a:endParaRPr lang="nb-NO" sz="1200" dirty="0"/>
          </a:p>
        </p:txBody>
      </p:sp>
      <p:pic>
        <p:nvPicPr>
          <p:cNvPr id="18" name="Picture 7" descr="Chart&#10;&#10;Description automatically generated">
            <a:extLst>
              <a:ext uri="{FF2B5EF4-FFF2-40B4-BE49-F238E27FC236}">
                <a16:creationId xmlns:a16="http://schemas.microsoft.com/office/drawing/2014/main" id="{4DDE7B1F-890D-E195-16E2-E4F99EC13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532" y="4712991"/>
            <a:ext cx="3746271" cy="14923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BE21A2-C9A1-3142-1A46-9BCB8DF80D4F}"/>
              </a:ext>
            </a:extLst>
          </p:cNvPr>
          <p:cNvSpPr txBox="1"/>
          <p:nvPr/>
        </p:nvSpPr>
        <p:spPr>
          <a:xfrm>
            <a:off x="5740803" y="6205387"/>
            <a:ext cx="365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EPick</a:t>
            </a:r>
            <a:endParaRPr lang="en-US" sz="1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C0F64D-5D47-13DB-74C1-F54FC8D928C9}"/>
              </a:ext>
            </a:extLst>
          </p:cNvPr>
          <p:cNvCxnSpPr/>
          <p:nvPr/>
        </p:nvCxnSpPr>
        <p:spPr>
          <a:xfrm>
            <a:off x="4165600" y="3517900"/>
            <a:ext cx="636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>
            <a:extLst>
              <a:ext uri="{FF2B5EF4-FFF2-40B4-BE49-F238E27FC236}">
                <a16:creationId xmlns:a16="http://schemas.microsoft.com/office/drawing/2014/main" id="{26D2BD2C-742B-8273-5CE9-76B9A6C8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76" y="420275"/>
            <a:ext cx="2164403" cy="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P3.5-207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F091BF-E827-6A0A-326F-758A836F37A0}"/>
              </a:ext>
            </a:extLst>
          </p:cNvPr>
          <p:cNvSpPr txBox="1">
            <a:spLocks/>
          </p:cNvSpPr>
          <p:nvPr/>
        </p:nvSpPr>
        <p:spPr>
          <a:xfrm>
            <a:off x="-60575" y="1369518"/>
            <a:ext cx="5044422" cy="1436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0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eaLnBrk="1" hangingPunct="1">
              <a:defRPr sz="20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eaLnBrk="1" hangingPunct="1">
              <a:defRPr sz="20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eaLnBrk="1" hangingPunct="1">
              <a:defRPr sz="20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eaLnBrk="1" hangingPunct="1">
              <a:defRPr sz="20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eaLnBrk="1" hangingPunct="1">
              <a:defRPr>
                <a:latin typeface="+mn-lt"/>
                <a:ea typeface="+mn-ea"/>
                <a:cs typeface="+mn-cs"/>
              </a:defRPr>
            </a:lvl6pPr>
            <a:lvl7pPr marL="3657509" eaLnBrk="1" hangingPunct="1">
              <a:defRPr>
                <a:latin typeface="+mn-lt"/>
                <a:ea typeface="+mn-ea"/>
                <a:cs typeface="+mn-cs"/>
              </a:defRPr>
            </a:lvl7pPr>
            <a:lvl8pPr marL="4267093" eaLnBrk="1" hangingPunct="1">
              <a:defRPr>
                <a:latin typeface="+mn-lt"/>
                <a:ea typeface="+mn-ea"/>
                <a:cs typeface="+mn-cs"/>
              </a:defRPr>
            </a:lvl8pPr>
            <a:lvl9pPr marL="4876678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685783" lvl="2">
              <a:spcBef>
                <a:spcPts val="1000"/>
              </a:spcBef>
            </a:pPr>
            <a:r>
              <a:rPr lang="en-US" sz="1200" kern="0" dirty="0">
                <a:solidFill>
                  <a:schemeClr val="tx1"/>
                </a:solidFill>
              </a:rPr>
              <a:t>Metrics:</a:t>
            </a:r>
          </a:p>
          <a:p>
            <a:pPr marL="1066773" lvl="2" indent="-38099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</a:rPr>
              <a:t>Precision/Recall/F1 (1 second)</a:t>
            </a:r>
          </a:p>
          <a:p>
            <a:pPr marL="1066773" lvl="2" indent="-38099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</a:rPr>
              <a:t>Residuals </a:t>
            </a:r>
          </a:p>
          <a:p>
            <a:pPr marL="1066773" lvl="2" indent="-38099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</a:rPr>
              <a:t>Jenson-Shannon Divergence:</a:t>
            </a:r>
          </a:p>
          <a:p>
            <a:pPr marL="1676357" lvl="3" indent="-38099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</a:rPr>
              <a:t>Mix of accuracy and confidence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BDAAE-EF6C-AB99-4943-768C049F9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09" y="2923921"/>
            <a:ext cx="2489200" cy="510286"/>
          </a:xfrm>
          <a:prstGeom prst="rect">
            <a:avLst/>
          </a:prstGeom>
        </p:spPr>
      </p:pic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2EF1A4E-971D-0887-1D44-A96E582DE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29757"/>
              </p:ext>
            </p:extLst>
          </p:nvPr>
        </p:nvGraphicFramePr>
        <p:xfrm>
          <a:off x="3988626" y="1292715"/>
          <a:ext cx="5663373" cy="1686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153">
                  <a:extLst>
                    <a:ext uri="{9D8B030D-6E8A-4147-A177-3AD203B41FA5}">
                      <a16:colId xmlns:a16="http://schemas.microsoft.com/office/drawing/2014/main" val="1071590380"/>
                    </a:ext>
                  </a:extLst>
                </a:gridCol>
                <a:gridCol w="668784">
                  <a:extLst>
                    <a:ext uri="{9D8B030D-6E8A-4147-A177-3AD203B41FA5}">
                      <a16:colId xmlns:a16="http://schemas.microsoft.com/office/drawing/2014/main" val="3983138414"/>
                    </a:ext>
                  </a:extLst>
                </a:gridCol>
                <a:gridCol w="491271">
                  <a:extLst>
                    <a:ext uri="{9D8B030D-6E8A-4147-A177-3AD203B41FA5}">
                      <a16:colId xmlns:a16="http://schemas.microsoft.com/office/drawing/2014/main" val="991762616"/>
                    </a:ext>
                  </a:extLst>
                </a:gridCol>
                <a:gridCol w="580028">
                  <a:extLst>
                    <a:ext uri="{9D8B030D-6E8A-4147-A177-3AD203B41FA5}">
                      <a16:colId xmlns:a16="http://schemas.microsoft.com/office/drawing/2014/main" val="2203093246"/>
                    </a:ext>
                  </a:extLst>
                </a:gridCol>
                <a:gridCol w="660421">
                  <a:extLst>
                    <a:ext uri="{9D8B030D-6E8A-4147-A177-3AD203B41FA5}">
                      <a16:colId xmlns:a16="http://schemas.microsoft.com/office/drawing/2014/main" val="3675262778"/>
                    </a:ext>
                  </a:extLst>
                </a:gridCol>
                <a:gridCol w="499632">
                  <a:extLst>
                    <a:ext uri="{9D8B030D-6E8A-4147-A177-3AD203B41FA5}">
                      <a16:colId xmlns:a16="http://schemas.microsoft.com/office/drawing/2014/main" val="322181408"/>
                    </a:ext>
                  </a:extLst>
                </a:gridCol>
                <a:gridCol w="580028">
                  <a:extLst>
                    <a:ext uri="{9D8B030D-6E8A-4147-A177-3AD203B41FA5}">
                      <a16:colId xmlns:a16="http://schemas.microsoft.com/office/drawing/2014/main" val="2662935993"/>
                    </a:ext>
                  </a:extLst>
                </a:gridCol>
                <a:gridCol w="580028">
                  <a:extLst>
                    <a:ext uri="{9D8B030D-6E8A-4147-A177-3AD203B41FA5}">
                      <a16:colId xmlns:a16="http://schemas.microsoft.com/office/drawing/2014/main" val="3563295793"/>
                    </a:ext>
                  </a:extLst>
                </a:gridCol>
                <a:gridCol w="580028">
                  <a:extLst>
                    <a:ext uri="{9D8B030D-6E8A-4147-A177-3AD203B41FA5}">
                      <a16:colId xmlns:a16="http://schemas.microsoft.com/office/drawing/2014/main" val="226418976"/>
                    </a:ext>
                  </a:extLst>
                </a:gridCol>
              </a:tblGrid>
              <a:tr h="452817">
                <a:tc>
                  <a:txBody>
                    <a:bodyPr/>
                    <a:lstStyle/>
                    <a:p>
                      <a:r>
                        <a:rPr lang="en-US" sz="900" dirty="0"/>
                        <a:t>Model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 precision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 recall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 F1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 precision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 recall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 F1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 JSD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 JSD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87595"/>
                  </a:ext>
                </a:extLst>
              </a:tr>
              <a:tr h="194065">
                <a:tc>
                  <a:txBody>
                    <a:bodyPr/>
                    <a:lstStyle/>
                    <a:p>
                      <a:r>
                        <a:rPr lang="en-US" sz="900"/>
                        <a:t>PhaseNet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dk1"/>
                          </a:solidFill>
                        </a:rPr>
                        <a:t>0.38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36967"/>
                  </a:ext>
                </a:extLst>
              </a:tr>
              <a:tr h="194065">
                <a:tc>
                  <a:txBody>
                    <a:bodyPr/>
                    <a:lstStyle/>
                    <a:p>
                      <a:r>
                        <a:rPr lang="en-US" sz="900"/>
                        <a:t>EPick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669450"/>
                  </a:ext>
                </a:extLst>
              </a:tr>
              <a:tr h="323441">
                <a:tc>
                  <a:txBody>
                    <a:bodyPr/>
                    <a:lstStyle/>
                    <a:p>
                      <a:r>
                        <a:rPr lang="en-US" sz="900"/>
                        <a:t>EQTransformer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2496329"/>
                  </a:ext>
                </a:extLst>
              </a:tr>
              <a:tr h="452817">
                <a:tc>
                  <a:txBody>
                    <a:bodyPr/>
                    <a:lstStyle/>
                    <a:p>
                      <a:r>
                        <a:rPr lang="en-US" sz="900"/>
                        <a:t>TPhaseNet (our new method)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0.36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582533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diagram, plot, screenshot, design&#10;&#10;Description automatically generated">
            <a:extLst>
              <a:ext uri="{FF2B5EF4-FFF2-40B4-BE49-F238E27FC236}">
                <a16:creationId xmlns:a16="http://schemas.microsoft.com/office/drawing/2014/main" id="{F5685D4D-6A56-9704-7CEE-BFA00D7B6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78" y="4896313"/>
            <a:ext cx="2258919" cy="1694190"/>
          </a:xfrm>
          <a:prstGeom prst="rect">
            <a:avLst/>
          </a:prstGeom>
        </p:spPr>
      </p:pic>
      <p:pic>
        <p:nvPicPr>
          <p:cNvPr id="13" name="Picture 12" descr="A picture containing diagram, plot, screenshot, text&#10;&#10;Description automatically generated">
            <a:extLst>
              <a:ext uri="{FF2B5EF4-FFF2-40B4-BE49-F238E27FC236}">
                <a16:creationId xmlns:a16="http://schemas.microsoft.com/office/drawing/2014/main" id="{9514B042-4FCB-1818-B6D6-CF3C92F65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14" y="3202123"/>
            <a:ext cx="2258919" cy="1694190"/>
          </a:xfrm>
          <a:prstGeom prst="rect">
            <a:avLst/>
          </a:prstGeom>
        </p:spPr>
      </p:pic>
      <p:pic>
        <p:nvPicPr>
          <p:cNvPr id="14" name="Picture 13" descr="A picture containing diagram, text, plot, screenshot&#10;&#10;Description automatically generated">
            <a:extLst>
              <a:ext uri="{FF2B5EF4-FFF2-40B4-BE49-F238E27FC236}">
                <a16:creationId xmlns:a16="http://schemas.microsoft.com/office/drawing/2014/main" id="{4C44C2A8-F203-DEEA-C649-D9CBA5183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32" y="4880558"/>
            <a:ext cx="2258919" cy="1694190"/>
          </a:xfrm>
          <a:prstGeom prst="rect">
            <a:avLst/>
          </a:prstGeom>
        </p:spPr>
      </p:pic>
      <p:pic>
        <p:nvPicPr>
          <p:cNvPr id="15" name="Picture 14" descr="A picture containing diagram, screenshot, plot, text&#10;&#10;Description automatically generated">
            <a:extLst>
              <a:ext uri="{FF2B5EF4-FFF2-40B4-BE49-F238E27FC236}">
                <a16:creationId xmlns:a16="http://schemas.microsoft.com/office/drawing/2014/main" id="{B81983A9-47A6-E69B-9BCD-EE4B6E28A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53" y="3186369"/>
            <a:ext cx="2258918" cy="16941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6CBACF8-45EC-AB0D-187F-C776133B9EBB}"/>
              </a:ext>
            </a:extLst>
          </p:cNvPr>
          <p:cNvSpPr txBox="1"/>
          <p:nvPr/>
        </p:nvSpPr>
        <p:spPr>
          <a:xfrm>
            <a:off x="8732630" y="4511226"/>
            <a:ext cx="1977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Residuals: </a:t>
            </a:r>
            <a:r>
              <a:rPr lang="en-US" sz="1400" dirty="0" err="1"/>
              <a:t>TPhaseNet</a:t>
            </a:r>
            <a:r>
              <a:rPr lang="en-US" sz="1400" dirty="0"/>
              <a:t> removes bias toward predicting too early. 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809F7FD5-3C5B-692E-98AA-11463B5B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9" y="3423774"/>
            <a:ext cx="4144980" cy="25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92D1E07-05B4-1255-C60D-05932A67B3FF}"/>
              </a:ext>
            </a:extLst>
          </p:cNvPr>
          <p:cNvSpPr txBox="1"/>
          <p:nvPr/>
        </p:nvSpPr>
        <p:spPr>
          <a:xfrm>
            <a:off x="797216" y="5999583"/>
            <a:ext cx="316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Performance at different distances. P prediction remains accurate while S prediction deteriorates.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8CE0B3-0D67-C305-74B3-44C7475BB65B}"/>
              </a:ext>
            </a:extLst>
          </p:cNvPr>
          <p:cNvSpPr txBox="1"/>
          <p:nvPr/>
        </p:nvSpPr>
        <p:spPr>
          <a:xfrm rot="16200000">
            <a:off x="3978000" y="4765142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Log-</a:t>
            </a:r>
            <a:r>
              <a:rPr lang="nb-NO" sz="900" dirty="0" err="1"/>
              <a:t>scaled</a:t>
            </a:r>
            <a:endParaRPr lang="en-US" sz="900" dirty="0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ADF27B12-9D34-10FE-0AFB-DFE12F216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76" y="420275"/>
            <a:ext cx="2164403" cy="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P3.5-207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E7005E-7FB1-7689-DEE8-C36C1B0D06AA}"/>
              </a:ext>
            </a:extLst>
          </p:cNvPr>
          <p:cNvSpPr txBox="1"/>
          <p:nvPr/>
        </p:nvSpPr>
        <p:spPr>
          <a:xfrm>
            <a:off x="5265967" y="1219087"/>
            <a:ext cx="1274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EQTransformer</a:t>
            </a:r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6020EB-2B4B-2623-61B8-B657030647E9}"/>
              </a:ext>
            </a:extLst>
          </p:cNvPr>
          <p:cNvSpPr txBox="1"/>
          <p:nvPr/>
        </p:nvSpPr>
        <p:spPr>
          <a:xfrm>
            <a:off x="3134931" y="1198331"/>
            <a:ext cx="972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TPhaseNet</a:t>
            </a:r>
            <a:endParaRPr lang="en-US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9E9F6B-3018-95E4-246F-3E74B10BE88C}"/>
              </a:ext>
            </a:extLst>
          </p:cNvPr>
          <p:cNvSpPr txBox="1"/>
          <p:nvPr/>
        </p:nvSpPr>
        <p:spPr>
          <a:xfrm>
            <a:off x="921661" y="1198332"/>
            <a:ext cx="884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PhaseNet</a:t>
            </a:r>
            <a:endParaRPr lang="en-US" sz="14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94F86C2-256B-F171-3543-C3484FDA5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5" y="1534366"/>
            <a:ext cx="2153228" cy="1614921"/>
          </a:xfrm>
          <a:prstGeom prst="rect">
            <a:avLst/>
          </a:prstGeom>
        </p:spPr>
      </p:pic>
      <p:pic>
        <p:nvPicPr>
          <p:cNvPr id="43" name="Picture 42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F493E139-CAF3-C277-AF4B-1AF718126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81" y="1534365"/>
            <a:ext cx="2153231" cy="1614922"/>
          </a:xfrm>
          <a:prstGeom prst="rect">
            <a:avLst/>
          </a:prstGeom>
        </p:spPr>
      </p:pic>
      <p:pic>
        <p:nvPicPr>
          <p:cNvPr id="44" name="Picture 43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E02FFDE9-22F7-7BC9-C648-4E054E24F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21" y="1527596"/>
            <a:ext cx="2153230" cy="161492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4E9759A-DB85-6CC3-0305-368A1C29111B}"/>
              </a:ext>
            </a:extLst>
          </p:cNvPr>
          <p:cNvSpPr txBox="1"/>
          <p:nvPr/>
        </p:nvSpPr>
        <p:spPr>
          <a:xfrm>
            <a:off x="7256368" y="1919558"/>
            <a:ext cx="261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Double event: </a:t>
            </a:r>
            <a:r>
              <a:rPr lang="en-US" sz="1200" dirty="0" err="1"/>
              <a:t>PhaseNet</a:t>
            </a:r>
            <a:r>
              <a:rPr lang="en-US" sz="1200" dirty="0"/>
              <a:t> confuse last S arrival. </a:t>
            </a:r>
            <a:r>
              <a:rPr lang="en-US" sz="1200" dirty="0" err="1"/>
              <a:t>EQTransformer</a:t>
            </a:r>
            <a:r>
              <a:rPr lang="en-US" sz="1200" dirty="0"/>
              <a:t> misses it while </a:t>
            </a:r>
            <a:r>
              <a:rPr lang="en-US" sz="1200" dirty="0" err="1"/>
              <a:t>TPhaseNet</a:t>
            </a:r>
            <a:r>
              <a:rPr lang="en-US" sz="1200" dirty="0"/>
              <a:t> is very precise; albeit two false positives.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AF2550A-410E-6D02-0EED-22A44A713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681" y="3177544"/>
            <a:ext cx="2153231" cy="1614923"/>
          </a:xfrm>
          <a:prstGeom prst="rect">
            <a:avLst/>
          </a:prstGeom>
        </p:spPr>
      </p:pic>
      <p:pic>
        <p:nvPicPr>
          <p:cNvPr id="48" name="Picture 47" descr="A picture containing text, screenshot, font, plot&#10;&#10;Description automatically generated">
            <a:extLst>
              <a:ext uri="{FF2B5EF4-FFF2-40B4-BE49-F238E27FC236}">
                <a16:creationId xmlns:a16="http://schemas.microsoft.com/office/drawing/2014/main" id="{99FB4CC5-54EC-3ACB-CCCB-9A24D1D16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21" y="3177544"/>
            <a:ext cx="2153230" cy="1614922"/>
          </a:xfrm>
          <a:prstGeom prst="rect">
            <a:avLst/>
          </a:prstGeom>
        </p:spPr>
      </p:pic>
      <p:pic>
        <p:nvPicPr>
          <p:cNvPr id="49" name="Picture 48" descr="A picture containing text, screenshot, font, plot&#10;&#10;Description automatically generated">
            <a:extLst>
              <a:ext uri="{FF2B5EF4-FFF2-40B4-BE49-F238E27FC236}">
                <a16:creationId xmlns:a16="http://schemas.microsoft.com/office/drawing/2014/main" id="{27E40549-CF2A-2804-9A73-555B33446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2" y="3177544"/>
            <a:ext cx="2153231" cy="161492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2F0CB19-2E11-94BD-5997-44C28D57B8A6}"/>
              </a:ext>
            </a:extLst>
          </p:cNvPr>
          <p:cNvSpPr txBox="1"/>
          <p:nvPr/>
        </p:nvSpPr>
        <p:spPr>
          <a:xfrm>
            <a:off x="7256369" y="3569506"/>
            <a:ext cx="261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Missing S label: </a:t>
            </a:r>
            <a:r>
              <a:rPr lang="en-US" sz="1200" dirty="0" err="1"/>
              <a:t>TPhaseNet</a:t>
            </a:r>
            <a:r>
              <a:rPr lang="en-US" sz="1200" dirty="0"/>
              <a:t> extracts two missing S arrivals while the other models either confuse them with P or fails to detect both.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2FD5F-041D-A330-7838-F661A4E70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2321" y="4914656"/>
            <a:ext cx="2213202" cy="1659901"/>
          </a:xfrm>
          <a:prstGeom prst="rect">
            <a:avLst/>
          </a:prstGeom>
        </p:spPr>
      </p:pic>
      <p:pic>
        <p:nvPicPr>
          <p:cNvPr id="9" name="Picture 8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4040B7B2-564F-497D-3A25-9D01D567E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5" y="4914656"/>
            <a:ext cx="2153228" cy="1614921"/>
          </a:xfrm>
          <a:prstGeom prst="rect">
            <a:avLst/>
          </a:prstGeom>
        </p:spPr>
      </p:pic>
      <p:pic>
        <p:nvPicPr>
          <p:cNvPr id="10" name="Picture 9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62F0FADD-C76D-B83F-67FA-A1A8599F9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72" y="4914656"/>
            <a:ext cx="2176847" cy="16326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843BE5-FEB2-6743-4F71-E9F9BD354D5C}"/>
              </a:ext>
            </a:extLst>
          </p:cNvPr>
          <p:cNvSpPr txBox="1"/>
          <p:nvPr/>
        </p:nvSpPr>
        <p:spPr>
          <a:xfrm>
            <a:off x="7256368" y="5398950"/>
            <a:ext cx="261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Teleseismic</a:t>
            </a:r>
            <a:r>
              <a:rPr lang="en-US" sz="1200" dirty="0"/>
              <a:t> event: All models are able to detect this </a:t>
            </a:r>
            <a:r>
              <a:rPr lang="en-US" sz="1200" dirty="0" err="1"/>
              <a:t>teleseismic</a:t>
            </a:r>
            <a:r>
              <a:rPr lang="en-US" sz="1200" dirty="0"/>
              <a:t> P while not triggering any S arrivals. 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FD13060-B285-A386-D45C-0EDB6BD7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76" y="420275"/>
            <a:ext cx="2164403" cy="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0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P3.5-207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CED7A-6ACE-548E-2F6E-379C420483CB}"/>
              </a:ext>
            </a:extLst>
          </p:cNvPr>
          <p:cNvSpPr txBox="1"/>
          <p:nvPr/>
        </p:nvSpPr>
        <p:spPr>
          <a:xfrm>
            <a:off x="5683250" y="1443841"/>
            <a:ext cx="37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</a:t>
            </a:r>
            <a:r>
              <a:rPr lang="nb-NO" dirty="0"/>
              <a:t> </a:t>
            </a:r>
            <a:r>
              <a:rPr lang="en-US" dirty="0"/>
              <a:t>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 dataset quality, e.g., missing labels. As we’ve seen, some windows does not contain S arrivals.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Hyperparameter tuning. There might be large performance gains to be seen from finding optimal parameters.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evaluation procedure.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live testing on the large available set of single stations.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in detection pipeline.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BE57D-3466-B4C4-5026-F1567A297AC8}"/>
              </a:ext>
            </a:extLst>
          </p:cNvPr>
          <p:cNvSpPr txBox="1"/>
          <p:nvPr/>
        </p:nvSpPr>
        <p:spPr>
          <a:xfrm>
            <a:off x="450850" y="1425431"/>
            <a:ext cx="3771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created an extensive regional dataset for Scandinavia based on comprehensive bulletins.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evaluated existing models on this dataset.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created novel methods which improve prediction performance at regional distances.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improvements in performance is related to increased context awareness due to the use of transformers.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show that the methods work on a large array of events.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78BF595-0889-2EF0-2790-3B6413C23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76" y="420275"/>
            <a:ext cx="2164403" cy="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P3.5-207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30EE-8F28-42B6-953E-E1BD02E2117D}"/>
              </a:ext>
            </a:extLst>
          </p:cNvPr>
          <p:cNvSpPr txBox="1"/>
          <p:nvPr/>
        </p:nvSpPr>
        <p:spPr>
          <a:xfrm>
            <a:off x="152401" y="1231900"/>
            <a:ext cx="9404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Weiqiang</a:t>
            </a:r>
            <a:r>
              <a:rPr lang="en-US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Zhu , Gregory C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Beroza</a:t>
            </a:r>
            <a:r>
              <a:rPr lang="en-US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PhaseNet</a:t>
            </a:r>
            <a:r>
              <a:rPr lang="en-US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: a deep-neural-network-based seismic arrival-time picking method, </a:t>
            </a:r>
            <a:r>
              <a:rPr lang="en-US" b="0" i="1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Geophysical Journal International</a:t>
            </a:r>
            <a:r>
              <a:rPr lang="en-US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, Volume 216, Issue 1, January 2019, Pages 261–273, </a:t>
            </a:r>
            <a:r>
              <a:rPr lang="en-US" b="0" i="0" u="none" strike="noStrike" dirty="0">
                <a:solidFill>
                  <a:srgbClr val="006FB7"/>
                </a:solidFill>
                <a:effectLst/>
                <a:latin typeface="Source Sans Pro" panose="020B0503030403020204" pitchFamily="34" charset="0"/>
                <a:hlinkClick r:id="rId2"/>
              </a:rPr>
              <a:t>https://doi.org/10.1093/gji/ggy423</a:t>
            </a:r>
            <a:endParaRPr lang="en-US" b="0" i="0" u="none" strike="noStrike" dirty="0">
              <a:solidFill>
                <a:srgbClr val="006FB7"/>
              </a:solidFill>
              <a:effectLst/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Mousavi, S.M., Ellsworth, W.L., Zhu, W. 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Earthquake transformer—an attentive deep-learning model for simultaneous earthquake detection and phase picking. 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Nat 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-apple-system"/>
              </a:rPr>
              <a:t>Commun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-apple-system"/>
              </a:rPr>
              <a:t>11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, 3952 (2020). 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  <a:hlinkClick r:id="rId3"/>
              </a:rPr>
              <a:t>https://doi.org/10.1038/s41467-020-17591-w</a:t>
            </a:r>
            <a:endParaRPr lang="en-US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Li, Wei &amp; Chakraborty, Megha &amp; </a:t>
            </a:r>
            <a:r>
              <a:rPr lang="en-US" dirty="0" err="1"/>
              <a:t>Fenner</a:t>
            </a:r>
            <a:r>
              <a:rPr lang="en-US" dirty="0"/>
              <a:t>, Darius &amp; Faber, Johannes &amp; Zhou, Kai &amp; </a:t>
            </a:r>
            <a:r>
              <a:rPr lang="en-US" dirty="0" err="1"/>
              <a:t>Rümpker</a:t>
            </a:r>
            <a:r>
              <a:rPr lang="en-US" dirty="0"/>
              <a:t>, Georg &amp; </a:t>
            </a:r>
            <a:r>
              <a:rPr lang="en-US" dirty="0" err="1"/>
              <a:t>Stoecker</a:t>
            </a:r>
            <a:r>
              <a:rPr lang="en-US" dirty="0"/>
              <a:t>, Horst &amp; Srivastava, Nishtha. (2021). </a:t>
            </a:r>
            <a:r>
              <a:rPr lang="en-US" dirty="0" err="1"/>
              <a:t>EPick</a:t>
            </a:r>
            <a:r>
              <a:rPr lang="en-US" dirty="0"/>
              <a:t>: Multi-Class Attention-based U-shaped Neural Network for Earthquake Detection and Seismic Phase Picking. </a:t>
            </a:r>
          </a:p>
          <a:p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13196BC-9D65-A627-15E2-AAA74468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76" y="420275"/>
            <a:ext cx="2164403" cy="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2EB965AEE09843866453D43F9469E2" ma:contentTypeVersion="14" ma:contentTypeDescription="Opprett et nytt dokument." ma:contentTypeScope="" ma:versionID="b1d8d16ec3bef4ab1b5244b0e06c47b2">
  <xsd:schema xmlns:xsd="http://www.w3.org/2001/XMLSchema" xmlns:xs="http://www.w3.org/2001/XMLSchema" xmlns:p="http://schemas.microsoft.com/office/2006/metadata/properties" xmlns:ns3="75036593-a748-44e2-8f19-92bb21b0bebf" xmlns:ns4="5330983e-4095-406c-87f9-5f094b34d19b" targetNamespace="http://schemas.microsoft.com/office/2006/metadata/properties" ma:root="true" ma:fieldsID="b202e9f785f1c1c2d98b56039fded2ff" ns3:_="" ns4:_="">
    <xsd:import namespace="75036593-a748-44e2-8f19-92bb21b0bebf"/>
    <xsd:import namespace="5330983e-4095-406c-87f9-5f094b34d19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6593-a748-44e2-8f19-92bb21b0be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0983e-4095-406c-87f9-5f094b34d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30983e-4095-406c-87f9-5f094b34d19b" xsi:nil="true"/>
  </documentManagement>
</p:properties>
</file>

<file path=customXml/itemProps1.xml><?xml version="1.0" encoding="utf-8"?>
<ds:datastoreItem xmlns:ds="http://schemas.openxmlformats.org/officeDocument/2006/customXml" ds:itemID="{39D908C4-8C4C-4754-8628-B369D9FA6818}">
  <ds:schemaRefs>
    <ds:schemaRef ds:uri="5330983e-4095-406c-87f9-5f094b34d19b"/>
    <ds:schemaRef ds:uri="75036593-a748-44e2-8f19-92bb21b0be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42D090-3540-434B-9851-F386180E2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46D34F-2F04-4509-BAF8-021E93EF2DA3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5330983e-4095-406c-87f9-5f094b34d19b"/>
    <ds:schemaRef ds:uri="75036593-a748-44e2-8f19-92bb21b0be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1031</Words>
  <Application>Microsoft Office PowerPoint</Application>
  <PresentationFormat>Widescreen</PresentationFormat>
  <Paragraphs>164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Source Sans Pro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Erik Myklebust</cp:lastModifiedBy>
  <cp:revision>31</cp:revision>
  <dcterms:created xsi:type="dcterms:W3CDTF">2023-04-18T13:25:54Z</dcterms:created>
  <dcterms:modified xsi:type="dcterms:W3CDTF">2023-06-10T10:00:29Z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0x010100492EB965AEE09843866453D43F9469E2</vt:lpwstr>
  </property>
</Properties>
</file>