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54" d="100"/>
          <a:sy n="154" d="100"/>
        </p:scale>
        <p:origin x="8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P3.5-282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seismic array data-based machine learning approach for seismic phase classification and back-azimuth estimation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Andreas Köhler, Erik Bryhn Myklebust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NORSAR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/ Organization / Company / Institute [if any / Font: Arial Size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14]</a:t>
            </a:r>
          </a:p>
        </p:txBody>
      </p:sp>
      <p:pic>
        <p:nvPicPr>
          <p:cNvPr id="2" name="Picture 1" descr="A screen shot of a diagram&#10;&#10;Description automatically generated with low confidence">
            <a:extLst>
              <a:ext uri="{FF2B5EF4-FFF2-40B4-BE49-F238E27FC236}">
                <a16:creationId xmlns:a16="http://schemas.microsoft.com/office/drawing/2014/main" id="{F15C0BD9-B99F-7900-C4EA-65E9321B0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9" y="1528962"/>
            <a:ext cx="5621610" cy="2267066"/>
          </a:xfrm>
          <a:prstGeom prst="rect">
            <a:avLst/>
          </a:prstGeom>
        </p:spPr>
      </p:pic>
      <p:pic>
        <p:nvPicPr>
          <p:cNvPr id="5" name="Picture 4" descr="A picture containing text, screenshot, circle, menu&#10;&#10;Description automatically generated">
            <a:extLst>
              <a:ext uri="{FF2B5EF4-FFF2-40B4-BE49-F238E27FC236}">
                <a16:creationId xmlns:a16="http://schemas.microsoft.com/office/drawing/2014/main" id="{5343A6E1-C2B2-6AC9-EF51-2485C3C9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886" r="42267" b="50067"/>
          <a:stretch/>
        </p:blipFill>
        <p:spPr>
          <a:xfrm>
            <a:off x="9143405" y="1318831"/>
            <a:ext cx="2686706" cy="29485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FEB2D3-29E1-CC1D-6A51-6E381D0C37C1}"/>
              </a:ext>
            </a:extLst>
          </p:cNvPr>
          <p:cNvGrpSpPr/>
          <p:nvPr/>
        </p:nvGrpSpPr>
        <p:grpSpPr>
          <a:xfrm>
            <a:off x="832712" y="3996070"/>
            <a:ext cx="4242340" cy="2693797"/>
            <a:chOff x="846163" y="1662850"/>
            <a:chExt cx="6579040" cy="41775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D75316-A068-9AEA-619A-DDB1BA67748F}"/>
                </a:ext>
              </a:extLst>
            </p:cNvPr>
            <p:cNvGrpSpPr/>
            <p:nvPr/>
          </p:nvGrpSpPr>
          <p:grpSpPr>
            <a:xfrm>
              <a:off x="846163" y="1662850"/>
              <a:ext cx="6579040" cy="4177553"/>
              <a:chOff x="2462664" y="1559859"/>
              <a:chExt cx="6579040" cy="4177553"/>
            </a:xfrm>
          </p:grpSpPr>
          <p:pic>
            <p:nvPicPr>
              <p:cNvPr id="9" name="Picture 8" descr="A screenshot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1FBA49E6-7B27-7B5D-BEC2-65017683DA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085"/>
              <a:stretch/>
            </p:blipFill>
            <p:spPr>
              <a:xfrm>
                <a:off x="2462664" y="1559859"/>
                <a:ext cx="6579040" cy="4177553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8409CC-0A01-6151-F576-52BDF39C66F3}"/>
                  </a:ext>
                </a:extLst>
              </p:cNvPr>
              <p:cNvSpPr/>
              <p:nvPr/>
            </p:nvSpPr>
            <p:spPr>
              <a:xfrm>
                <a:off x="5468470" y="4912659"/>
                <a:ext cx="3564269" cy="824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16096A-7070-B5C3-4BC5-640621FFB1C7}"/>
                </a:ext>
              </a:extLst>
            </p:cNvPr>
            <p:cNvSpPr/>
            <p:nvPr/>
          </p:nvSpPr>
          <p:spPr>
            <a:xfrm>
              <a:off x="1353671" y="1783976"/>
              <a:ext cx="1192305" cy="475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13805CD5-215E-602B-B9F1-7ABAB78B28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66"/>
          <a:stretch/>
        </p:blipFill>
        <p:spPr>
          <a:xfrm>
            <a:off x="6787273" y="4636555"/>
            <a:ext cx="4748452" cy="189521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95D111-C9BE-6CDE-3725-ED6A3D6BB41A}"/>
              </a:ext>
            </a:extLst>
          </p:cNvPr>
          <p:cNvSpPr txBox="1">
            <a:spLocks/>
          </p:cNvSpPr>
          <p:nvPr/>
        </p:nvSpPr>
        <p:spPr>
          <a:xfrm>
            <a:off x="260435" y="895404"/>
            <a:ext cx="6284237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  <a:p>
            <a:r>
              <a:rPr lang="en-US" kern="0" dirty="0">
                <a:solidFill>
                  <a:schemeClr val="tx1"/>
                </a:solidFill>
              </a:rPr>
              <a:t>1) Event detection processing flow: improve Step 2 with machine learning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20ED36-CCCC-F018-2220-C48C43287D2B}"/>
              </a:ext>
            </a:extLst>
          </p:cNvPr>
          <p:cNvSpPr txBox="1">
            <a:spLocks/>
          </p:cNvSpPr>
          <p:nvPr/>
        </p:nvSpPr>
        <p:spPr>
          <a:xfrm>
            <a:off x="6988608" y="1318831"/>
            <a:ext cx="2323344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66773" lvl="2" indent="-380990" algn="ctr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  <a:p>
            <a:pPr algn="ctr"/>
            <a:r>
              <a:rPr lang="en-US" kern="0" dirty="0">
                <a:solidFill>
                  <a:schemeClr val="tx1"/>
                </a:solidFill>
              </a:rPr>
              <a:t>2) Use phase differences measured between array stations as input data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F03C947-C2A5-285E-5B1D-54B4ADAF384F}"/>
              </a:ext>
            </a:extLst>
          </p:cNvPr>
          <p:cNvSpPr txBox="1">
            <a:spLocks/>
          </p:cNvSpPr>
          <p:nvPr/>
        </p:nvSpPr>
        <p:spPr>
          <a:xfrm>
            <a:off x="684224" y="3936372"/>
            <a:ext cx="52033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  <a:p>
            <a:r>
              <a:rPr lang="en-US" kern="0" dirty="0">
                <a:solidFill>
                  <a:schemeClr val="tx1"/>
                </a:solidFill>
              </a:rPr>
              <a:t>3) Neural Network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7986EF-6935-64EA-3025-35C243E1E1DA}"/>
              </a:ext>
            </a:extLst>
          </p:cNvPr>
          <p:cNvSpPr txBox="1">
            <a:spLocks/>
          </p:cNvSpPr>
          <p:nvPr/>
        </p:nvSpPr>
        <p:spPr>
          <a:xfrm>
            <a:off x="3377661" y="6019439"/>
            <a:ext cx="2509956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  <a:p>
            <a:r>
              <a:rPr lang="en-US" kern="0" dirty="0">
                <a:solidFill>
                  <a:schemeClr val="tx1"/>
                </a:solidFill>
              </a:rPr>
              <a:t>No plane wave assumption!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CED605C-D7A5-E4E0-9A6E-E6884B1854C1}"/>
              </a:ext>
            </a:extLst>
          </p:cNvPr>
          <p:cNvSpPr txBox="1">
            <a:spLocks/>
          </p:cNvSpPr>
          <p:nvPr/>
        </p:nvSpPr>
        <p:spPr>
          <a:xfrm>
            <a:off x="4840982" y="4100270"/>
            <a:ext cx="174650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  <a:p>
            <a:pPr algn="ctr"/>
            <a:r>
              <a:rPr lang="en-US" kern="0" dirty="0">
                <a:solidFill>
                  <a:schemeClr val="tx1"/>
                </a:solidFill>
              </a:rPr>
              <a:t>Back-azimuth to source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1F8643-C177-CFEA-BE32-62D910C42950}"/>
              </a:ext>
            </a:extLst>
          </p:cNvPr>
          <p:cNvSpPr txBox="1">
            <a:spLocks/>
          </p:cNvSpPr>
          <p:nvPr/>
        </p:nvSpPr>
        <p:spPr>
          <a:xfrm>
            <a:off x="5079954" y="5441065"/>
            <a:ext cx="2509956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  <a:p>
            <a:r>
              <a:rPr lang="en-US" kern="0" dirty="0">
                <a:solidFill>
                  <a:schemeClr val="tx1"/>
                </a:solidFill>
              </a:rPr>
              <a:t>Type of arrivals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5B1BD36-6527-0D8E-941A-3E8B18037089}"/>
              </a:ext>
            </a:extLst>
          </p:cNvPr>
          <p:cNvSpPr txBox="1">
            <a:spLocks/>
          </p:cNvSpPr>
          <p:nvPr/>
        </p:nvSpPr>
        <p:spPr>
          <a:xfrm>
            <a:off x="6820061" y="3123615"/>
            <a:ext cx="2323344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66773" lvl="2" indent="-38099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  <a:p>
            <a:pPr algn="ctr"/>
            <a:r>
              <a:rPr lang="en-US" kern="0" dirty="0">
                <a:solidFill>
                  <a:schemeClr val="tx1"/>
                </a:solidFill>
              </a:rPr>
              <a:t>4) Excellent phase classification accuracy and improved BAZ estimation compared to F-K based processing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A05210-2106-2470-A865-DDEFC97FCE2F}"/>
              </a:ext>
            </a:extLst>
          </p:cNvPr>
          <p:cNvSpPr/>
          <p:nvPr/>
        </p:nvSpPr>
        <p:spPr>
          <a:xfrm>
            <a:off x="149290" y="1194318"/>
            <a:ext cx="6438200" cy="2647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4AE1DC-AD72-665F-5191-F7DF0B4BE153}"/>
              </a:ext>
            </a:extLst>
          </p:cNvPr>
          <p:cNvSpPr/>
          <p:nvPr/>
        </p:nvSpPr>
        <p:spPr>
          <a:xfrm>
            <a:off x="454090" y="3923031"/>
            <a:ext cx="6046237" cy="2826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F43EA9-1E2C-DE38-FAC8-A1BC2DF4D874}"/>
              </a:ext>
            </a:extLst>
          </p:cNvPr>
          <p:cNvSpPr/>
          <p:nvPr/>
        </p:nvSpPr>
        <p:spPr>
          <a:xfrm>
            <a:off x="6979277" y="1369832"/>
            <a:ext cx="2365576" cy="119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56CE0-805D-5549-D940-E683B4386936}"/>
              </a:ext>
            </a:extLst>
          </p:cNvPr>
          <p:cNvSpPr/>
          <p:nvPr/>
        </p:nvSpPr>
        <p:spPr>
          <a:xfrm>
            <a:off x="6777829" y="3423471"/>
            <a:ext cx="2365576" cy="12180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95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Andreas Köhler</cp:lastModifiedBy>
  <cp:revision>22</cp:revision>
  <dcterms:created xsi:type="dcterms:W3CDTF">2023-04-18T13:25:54Z</dcterms:created>
  <dcterms:modified xsi:type="dcterms:W3CDTF">2023-06-07T07:04:59Z</dcterms:modified>
</cp:coreProperties>
</file>