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ho9pEfcIho26+Uvzc/6XBHwfh6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customschemas.google.com/relationships/presentationmetadata" Target="metadata"/><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510a66b37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2510a66b37c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510a66b37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2510a66b37c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 event with ndef=2. The sharpness in the contours (to the east of the event has gone away. Overall banana shape hasn’t gone away. The size of the ellipse is twice as big. For this event the libloc location is not on this graph.</a:t>
            </a:r>
            <a:endParaRPr/>
          </a:p>
        </p:txBody>
      </p:sp>
      <p:sp>
        <p:nvSpPr>
          <p:cNvPr id="189" name="Google Shape;18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510a66b37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NET-VISA model with perturbation is best for distance and best among automated bulletins for the time uncertainty. % points within the 90% confidence ellipse is best among the automated bulletins.</a:t>
            </a:r>
            <a:endParaRPr/>
          </a:p>
        </p:txBody>
      </p:sp>
      <p:sp>
        <p:nvSpPr>
          <p:cNvPr id="206" name="Google Shape;206;g2510a66b37c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2" name="Shape 32"/>
        <p:cNvGrpSpPr/>
        <p:nvPr/>
      </p:nvGrpSpPr>
      <p:grpSpPr>
        <a:xfrm>
          <a:off x="0" y="0"/>
          <a:ext cx="0" cy="0"/>
          <a:chOff x="0" y="0"/>
          <a:chExt cx="0" cy="0"/>
        </a:xfrm>
      </p:grpSpPr>
      <p:grpSp>
        <p:nvGrpSpPr>
          <p:cNvPr id="33" name="Google Shape;33;p9"/>
          <p:cNvGrpSpPr/>
          <p:nvPr/>
        </p:nvGrpSpPr>
        <p:grpSpPr>
          <a:xfrm>
            <a:off x="11020425" y="5397498"/>
            <a:ext cx="1003300" cy="1219199"/>
            <a:chOff x="6942" y="3400"/>
            <a:chExt cx="632" cy="768"/>
          </a:xfrm>
        </p:grpSpPr>
        <p:sp>
          <p:nvSpPr>
            <p:cNvPr id="34" name="Google Shape;34;p9"/>
            <p:cNvSpPr/>
            <p:nvPr/>
          </p:nvSpPr>
          <p:spPr>
            <a:xfrm>
              <a:off x="6942" y="3403"/>
              <a:ext cx="632" cy="7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 name="Google Shape;35;p9"/>
            <p:cNvSpPr/>
            <p:nvPr/>
          </p:nvSpPr>
          <p:spPr>
            <a:xfrm>
              <a:off x="7000" y="3407"/>
              <a:ext cx="518" cy="516"/>
            </a:xfrm>
            <a:custGeom>
              <a:rect b="b" l="l" r="r" t="t"/>
              <a:pathLst>
                <a:path extrusionOk="0" h="1542" w="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 name="Google Shape;36;p9"/>
            <p:cNvSpPr/>
            <p:nvPr/>
          </p:nvSpPr>
          <p:spPr>
            <a:xfrm>
              <a:off x="6993" y="3400"/>
              <a:ext cx="532" cy="530"/>
            </a:xfrm>
            <a:custGeom>
              <a:rect b="b" l="l" r="r" t="t"/>
              <a:pathLst>
                <a:path extrusionOk="0" h="1581" w="1582">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4" name="Google Shape;104;p19"/>
          <p:cNvSpPr/>
          <p:nvPr>
            <p:ph idx="2" type="pic"/>
          </p:nvPr>
        </p:nvSpPr>
        <p:spPr>
          <a:xfrm>
            <a:off x="5183188" y="987425"/>
            <a:ext cx="6172200" cy="4873625"/>
          </a:xfrm>
          <a:prstGeom prst="rect">
            <a:avLst/>
          </a:prstGeom>
          <a:noFill/>
          <a:ln>
            <a:noFill/>
          </a:ln>
        </p:spPr>
      </p:sp>
      <p:sp>
        <p:nvSpPr>
          <p:cNvPr id="105" name="Google Shape;105;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06" name="Google Shape;106;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1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9" name="Shape 109"/>
        <p:cNvGrpSpPr/>
        <p:nvPr/>
      </p:nvGrpSpPr>
      <p:grpSpPr>
        <a:xfrm>
          <a:off x="0" y="0"/>
          <a:ext cx="0" cy="0"/>
          <a:chOff x="0" y="0"/>
          <a:chExt cx="0" cy="0"/>
        </a:xfrm>
      </p:grpSpPr>
      <p:sp>
        <p:nvSpPr>
          <p:cNvPr id="110" name="Google Shape;110;p2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1" name="Google Shape;111;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2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2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2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5" name="Shape 115"/>
        <p:cNvGrpSpPr/>
        <p:nvPr/>
      </p:nvGrpSpPr>
      <p:grpSpPr>
        <a:xfrm>
          <a:off x="0" y="0"/>
          <a:ext cx="0" cy="0"/>
          <a:chOff x="0" y="0"/>
          <a:chExt cx="0" cy="0"/>
        </a:xfrm>
      </p:grpSpPr>
      <p:sp>
        <p:nvSpPr>
          <p:cNvPr id="116" name="Google Shape;116;p21"/>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7" name="Google Shape;117;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9" name="Google Shape;119;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 name="Google Shape;120;p2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 name="Shape 52"/>
        <p:cNvGrpSpPr/>
        <p:nvPr/>
      </p:nvGrpSpPr>
      <p:grpSpPr>
        <a:xfrm>
          <a:off x="0" y="0"/>
          <a:ext cx="0" cy="0"/>
          <a:chOff x="0" y="0"/>
          <a:chExt cx="0" cy="0"/>
        </a:xfrm>
      </p:grpSpPr>
      <p:sp>
        <p:nvSpPr>
          <p:cNvPr id="53" name="Google Shape;53;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55" name="Google Shape;55;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1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7" name="Google Shape;67;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 name="Shape 70"/>
        <p:cNvGrpSpPr/>
        <p:nvPr/>
      </p:nvGrpSpPr>
      <p:grpSpPr>
        <a:xfrm>
          <a:off x="0" y="0"/>
          <a:ext cx="0" cy="0"/>
          <a:chOff x="0" y="0"/>
          <a:chExt cx="0" cy="0"/>
        </a:xfrm>
      </p:grpSpPr>
      <p:sp>
        <p:nvSpPr>
          <p:cNvPr id="71" name="Google Shape;71;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1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7" name="Shape 77"/>
        <p:cNvGrpSpPr/>
        <p:nvPr/>
      </p:nvGrpSpPr>
      <p:grpSpPr>
        <a:xfrm>
          <a:off x="0" y="0"/>
          <a:ext cx="0" cy="0"/>
          <a:chOff x="0" y="0"/>
          <a:chExt cx="0" cy="0"/>
        </a:xfrm>
      </p:grpSpPr>
      <p:sp>
        <p:nvSpPr>
          <p:cNvPr id="78" name="Google Shape;78;p15"/>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0" name="Google Shape;80;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2" name="Google Shape;82;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 name="Shape 91"/>
        <p:cNvGrpSpPr/>
        <p:nvPr/>
      </p:nvGrpSpPr>
      <p:grpSpPr>
        <a:xfrm>
          <a:off x="0" y="0"/>
          <a:ext cx="0" cy="0"/>
          <a:chOff x="0" y="0"/>
          <a:chExt cx="0" cy="0"/>
        </a:xfrm>
      </p:grpSpPr>
      <p:sp>
        <p:nvSpPr>
          <p:cNvPr id="92" name="Google Shape;92;p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1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5" name="Shape 95"/>
        <p:cNvGrpSpPr/>
        <p:nvPr/>
      </p:nvGrpSpPr>
      <p:grpSpPr>
        <a:xfrm>
          <a:off x="0" y="0"/>
          <a:ext cx="0" cy="0"/>
          <a:chOff x="0" y="0"/>
          <a:chExt cx="0" cy="0"/>
        </a:xfrm>
      </p:grpSpPr>
      <p:sp>
        <p:nvSpPr>
          <p:cNvPr id="96" name="Google Shape;96;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7" name="Google Shape;97;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8" name="Google Shape;98;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9" name="Google Shape;99;p1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1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6.png"/><Relationship Id="rId13" Type="http://schemas.openxmlformats.org/officeDocument/2006/relationships/theme" Target="../theme/theme3.xml"/><Relationship Id="rId12" Type="http://schemas.openxmlformats.org/officeDocument/2006/relationships/slideLayout" Target="../slideLayouts/slideLayout1.xml"/><Relationship Id="rId1" Type="http://schemas.openxmlformats.org/officeDocument/2006/relationships/image" Target="../media/image13.jpg"/><Relationship Id="rId2" Type="http://schemas.openxmlformats.org/officeDocument/2006/relationships/image" Target="../media/image9.png"/><Relationship Id="rId3" Type="http://schemas.openxmlformats.org/officeDocument/2006/relationships/slide" Target="/ppt/slides/slide2.xml"/><Relationship Id="rId4" Type="http://schemas.openxmlformats.org/officeDocument/2006/relationships/image" Target="../media/image8.png"/><Relationship Id="rId9" Type="http://schemas.openxmlformats.org/officeDocument/2006/relationships/slide" Target="/ppt/slides/slide9.xml"/><Relationship Id="rId5" Type="http://schemas.openxmlformats.org/officeDocument/2006/relationships/slide" Target="/ppt/slides/slide5.xml"/><Relationship Id="rId6" Type="http://schemas.openxmlformats.org/officeDocument/2006/relationships/image" Target="../media/image1.png"/><Relationship Id="rId7" Type="http://schemas.openxmlformats.org/officeDocument/2006/relationships/slide" Target="/ppt/slides/slide7.xml"/><Relationship Id="rId8"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7.xml"/><Relationship Id="rId22" Type="http://schemas.openxmlformats.org/officeDocument/2006/relationships/slideLayout" Target="../slideLayouts/slideLayout9.xml"/><Relationship Id="rId21" Type="http://schemas.openxmlformats.org/officeDocument/2006/relationships/slideLayout" Target="../slideLayouts/slideLayout8.xml"/><Relationship Id="rId24" Type="http://schemas.openxmlformats.org/officeDocument/2006/relationships/slideLayout" Target="../slideLayouts/slideLayout11.xml"/><Relationship Id="rId23" Type="http://schemas.openxmlformats.org/officeDocument/2006/relationships/slideLayout" Target="../slideLayouts/slideLayout10.xml"/><Relationship Id="rId1" Type="http://schemas.openxmlformats.org/officeDocument/2006/relationships/image" Target="../media/image14.png"/><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ppt/slides/slide5.xml"/><Relationship Id="rId26" Type="http://schemas.openxmlformats.org/officeDocument/2006/relationships/theme" Target="../theme/theme2.xml"/><Relationship Id="rId25" Type="http://schemas.openxmlformats.org/officeDocument/2006/relationships/slideLayout" Target="../slideLayouts/slideLayout12.xml"/><Relationship Id="rId5" Type="http://schemas.openxmlformats.org/officeDocument/2006/relationships/slide" Target="/ppt/slides/slide2.xml"/><Relationship Id="rId6" Type="http://schemas.openxmlformats.org/officeDocument/2006/relationships/image" Target="../media/image19.png"/><Relationship Id="rId7" Type="http://schemas.openxmlformats.org/officeDocument/2006/relationships/slide" Target="/ppt/slides/slide3.xml"/><Relationship Id="rId8" Type="http://schemas.openxmlformats.org/officeDocument/2006/relationships/image" Target="../media/image3.png"/><Relationship Id="rId11" Type="http://schemas.openxmlformats.org/officeDocument/2006/relationships/slide" Target="/ppt/slides/slide7.xml"/><Relationship Id="rId10" Type="http://schemas.openxmlformats.org/officeDocument/2006/relationships/image" Target="../media/image4.png"/><Relationship Id="rId13" Type="http://schemas.openxmlformats.org/officeDocument/2006/relationships/slide" Target="/ppt/slides/slide9.xml"/><Relationship Id="rId12" Type="http://schemas.openxmlformats.org/officeDocument/2006/relationships/image" Target="../media/image12.png"/><Relationship Id="rId15" Type="http://schemas.openxmlformats.org/officeDocument/2006/relationships/slideLayout" Target="../slideLayouts/slideLayout2.xml"/><Relationship Id="rId14" Type="http://schemas.openxmlformats.org/officeDocument/2006/relationships/image" Target="../media/image10.png"/><Relationship Id="rId17" Type="http://schemas.openxmlformats.org/officeDocument/2006/relationships/slideLayout" Target="../slideLayouts/slideLayout4.xml"/><Relationship Id="rId16" Type="http://schemas.openxmlformats.org/officeDocument/2006/relationships/slideLayout" Target="../slideLayouts/slideLayout3.xml"/><Relationship Id="rId19" Type="http://schemas.openxmlformats.org/officeDocument/2006/relationships/slideLayout" Target="../slideLayouts/slideLayout6.xml"/><Relationship Id="rId1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8"/>
          <p:cNvPicPr preferRelativeResize="0"/>
          <p:nvPr/>
        </p:nvPicPr>
        <p:blipFill rotWithShape="1">
          <a:blip r:embed="rId2">
            <a:alphaModFix/>
          </a:blip>
          <a:srcRect b="0" l="0" r="0" t="0"/>
          <a:stretch/>
        </p:blipFill>
        <p:spPr>
          <a:xfrm>
            <a:off x="197124" y="400850"/>
            <a:ext cx="2039389" cy="1019695"/>
          </a:xfrm>
          <a:prstGeom prst="rect">
            <a:avLst/>
          </a:prstGeom>
          <a:noFill/>
          <a:ln>
            <a:noFill/>
          </a:ln>
        </p:spPr>
      </p:pic>
      <p:pic>
        <p:nvPicPr>
          <p:cNvPr id="7" name="Google Shape;7;p8">
            <a:hlinkClick action="ppaction://hlinksldjump" r:id="rId3"/>
          </p:cNvPr>
          <p:cNvPicPr preferRelativeResize="0"/>
          <p:nvPr/>
        </p:nvPicPr>
        <p:blipFill rotWithShape="1">
          <a:blip r:embed="rId4">
            <a:alphaModFix/>
          </a:blip>
          <a:srcRect b="0" l="0" r="0" t="0"/>
          <a:stretch/>
        </p:blipFill>
        <p:spPr>
          <a:xfrm>
            <a:off x="315118" y="1927567"/>
            <a:ext cx="1803400" cy="723900"/>
          </a:xfrm>
          <a:prstGeom prst="rect">
            <a:avLst/>
          </a:prstGeom>
          <a:noFill/>
          <a:ln>
            <a:noFill/>
          </a:ln>
        </p:spPr>
      </p:pic>
      <p:pic>
        <p:nvPicPr>
          <p:cNvPr id="8" name="Google Shape;8;p8">
            <a:hlinkClick action="ppaction://hlinksldjump" r:id="rId5"/>
          </p:cNvPr>
          <p:cNvPicPr preferRelativeResize="0"/>
          <p:nvPr/>
        </p:nvPicPr>
        <p:blipFill rotWithShape="1">
          <a:blip r:embed="rId6">
            <a:alphaModFix/>
          </a:blip>
          <a:srcRect b="0" l="0" r="0" t="0"/>
          <a:stretch/>
        </p:blipFill>
        <p:spPr>
          <a:xfrm>
            <a:off x="2819167" y="1927567"/>
            <a:ext cx="1803400" cy="723900"/>
          </a:xfrm>
          <a:prstGeom prst="rect">
            <a:avLst/>
          </a:prstGeom>
          <a:noFill/>
          <a:ln>
            <a:noFill/>
          </a:ln>
        </p:spPr>
      </p:pic>
      <p:pic>
        <p:nvPicPr>
          <p:cNvPr id="9" name="Google Shape;9;p8">
            <a:hlinkClick action="ppaction://hlinksldjump" r:id="rId7"/>
          </p:cNvPr>
          <p:cNvPicPr preferRelativeResize="0"/>
          <p:nvPr/>
        </p:nvPicPr>
        <p:blipFill rotWithShape="1">
          <a:blip r:embed="rId8">
            <a:alphaModFix/>
          </a:blip>
          <a:srcRect b="0" l="0" r="0" t="0"/>
          <a:stretch/>
        </p:blipFill>
        <p:spPr>
          <a:xfrm>
            <a:off x="7569433" y="1927567"/>
            <a:ext cx="1803400" cy="723900"/>
          </a:xfrm>
          <a:prstGeom prst="rect">
            <a:avLst/>
          </a:prstGeom>
          <a:noFill/>
          <a:ln>
            <a:noFill/>
          </a:ln>
        </p:spPr>
      </p:pic>
      <p:pic>
        <p:nvPicPr>
          <p:cNvPr id="10" name="Google Shape;10;p8">
            <a:hlinkClick action="ppaction://hlinksldjump" r:id="rId9"/>
          </p:cNvPr>
          <p:cNvPicPr preferRelativeResize="0"/>
          <p:nvPr/>
        </p:nvPicPr>
        <p:blipFill rotWithShape="1">
          <a:blip r:embed="rId10">
            <a:alphaModFix/>
          </a:blip>
          <a:srcRect b="0" l="0" r="0" t="0"/>
          <a:stretch/>
        </p:blipFill>
        <p:spPr>
          <a:xfrm>
            <a:off x="10073482" y="1927567"/>
            <a:ext cx="1803400" cy="723900"/>
          </a:xfrm>
          <a:prstGeom prst="rect">
            <a:avLst/>
          </a:prstGeom>
          <a:noFill/>
          <a:ln>
            <a:noFill/>
          </a:ln>
        </p:spPr>
      </p:pic>
      <p:pic>
        <p:nvPicPr>
          <p:cNvPr id="11" name="Google Shape;11;p8">
            <a:hlinkClick action="ppaction://hlinkshowjump?jump=nextslide"/>
          </p:cNvPr>
          <p:cNvPicPr preferRelativeResize="0"/>
          <p:nvPr/>
        </p:nvPicPr>
        <p:blipFill rotWithShape="1">
          <a:blip r:embed="rId11">
            <a:alphaModFix/>
          </a:blip>
          <a:srcRect b="0" l="0" r="0" t="0"/>
          <a:stretch/>
        </p:blipFill>
        <p:spPr>
          <a:xfrm>
            <a:off x="5379720" y="3624775"/>
            <a:ext cx="1432560" cy="396240"/>
          </a:xfrm>
          <a:prstGeom prst="rect">
            <a:avLst/>
          </a:prstGeom>
          <a:noFill/>
          <a:ln>
            <a:noFill/>
          </a:ln>
          <a:effectLst>
            <a:outerShdw blurRad="50800" rotWithShape="0" algn="tl" dir="2700000" dist="38100">
              <a:srgbClr val="000000">
                <a:alpha val="40000"/>
              </a:srgbClr>
            </a:outerShdw>
          </a:effectLst>
        </p:spPr>
      </p:pic>
      <p:grpSp>
        <p:nvGrpSpPr>
          <p:cNvPr id="12" name="Google Shape;12;p8"/>
          <p:cNvGrpSpPr/>
          <p:nvPr/>
        </p:nvGrpSpPr>
        <p:grpSpPr>
          <a:xfrm>
            <a:off x="2640003" y="2912198"/>
            <a:ext cx="2161727" cy="2160000"/>
            <a:chOff x="1720" y="1835"/>
            <a:chExt cx="1253" cy="1252"/>
          </a:xfrm>
        </p:grpSpPr>
        <p:sp>
          <p:nvSpPr>
            <p:cNvPr id="13" name="Google Shape;13;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 name="Google Shape;14;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 name="Google Shape;15;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 name="Google Shape;16;p8"/>
          <p:cNvGrpSpPr/>
          <p:nvPr/>
        </p:nvGrpSpPr>
        <p:grpSpPr>
          <a:xfrm>
            <a:off x="7390269" y="2932111"/>
            <a:ext cx="2161727" cy="2160000"/>
            <a:chOff x="1720" y="1835"/>
            <a:chExt cx="1253" cy="1252"/>
          </a:xfrm>
        </p:grpSpPr>
        <p:sp>
          <p:nvSpPr>
            <p:cNvPr id="17" name="Google Shape;17;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 name="Google Shape;18;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 name="Google Shape;19;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 name="Google Shape;20;p8"/>
          <p:cNvGrpSpPr/>
          <p:nvPr/>
        </p:nvGrpSpPr>
        <p:grpSpPr>
          <a:xfrm>
            <a:off x="9894318" y="2912198"/>
            <a:ext cx="2161727" cy="2160000"/>
            <a:chOff x="1720" y="1835"/>
            <a:chExt cx="1253" cy="1252"/>
          </a:xfrm>
        </p:grpSpPr>
        <p:sp>
          <p:nvSpPr>
            <p:cNvPr id="21" name="Google Shape;21;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 name="Google Shape;24;p8"/>
          <p:cNvGrpSpPr/>
          <p:nvPr/>
        </p:nvGrpSpPr>
        <p:grpSpPr>
          <a:xfrm>
            <a:off x="135955" y="2932111"/>
            <a:ext cx="2161727" cy="2160000"/>
            <a:chOff x="1720" y="1835"/>
            <a:chExt cx="1253" cy="1252"/>
          </a:xfrm>
        </p:grpSpPr>
        <p:sp>
          <p:nvSpPr>
            <p:cNvPr id="25" name="Google Shape;25;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 name="Google Shape;26;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 name="Google Shape;27;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 name="Google Shape;28;p8"/>
          <p:cNvGrpSpPr/>
          <p:nvPr/>
        </p:nvGrpSpPr>
        <p:grpSpPr>
          <a:xfrm>
            <a:off x="5162550" y="4986338"/>
            <a:ext cx="1866900" cy="1625600"/>
            <a:chOff x="3252" y="3141"/>
            <a:chExt cx="1176" cy="1024"/>
          </a:xfrm>
        </p:grpSpPr>
        <p:sp>
          <p:nvSpPr>
            <p:cNvPr id="29" name="Google Shape;29;p8"/>
            <p:cNvSpPr/>
            <p:nvPr/>
          </p:nvSpPr>
          <p:spPr>
            <a:xfrm>
              <a:off x="3252" y="3141"/>
              <a:ext cx="1176" cy="10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 name="Google Shape;30;p8"/>
            <p:cNvSpPr/>
            <p:nvPr/>
          </p:nvSpPr>
          <p:spPr>
            <a:xfrm>
              <a:off x="3389" y="4004"/>
              <a:ext cx="902" cy="149"/>
            </a:xfrm>
            <a:custGeom>
              <a:rect b="b" l="l" r="r" t="t"/>
              <a:pathLst>
                <a:path extrusionOk="0" h="349" w="1913">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 name="Google Shape;31;p8"/>
            <p:cNvSpPr/>
            <p:nvPr/>
          </p:nvSpPr>
          <p:spPr>
            <a:xfrm>
              <a:off x="3365" y="3987"/>
              <a:ext cx="959" cy="159"/>
            </a:xfrm>
            <a:custGeom>
              <a:rect b="b" l="l" r="r" t="t"/>
              <a:pathLst>
                <a:path extrusionOk="0" h="388" w="1953">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4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7" name="Shape 37"/>
        <p:cNvGrpSpPr/>
        <p:nvPr/>
      </p:nvGrpSpPr>
      <p:grpSpPr>
        <a:xfrm>
          <a:off x="0" y="0"/>
          <a:ext cx="0" cy="0"/>
          <a:chOff x="0" y="0"/>
          <a:chExt cx="0" cy="0"/>
        </a:xfrm>
      </p:grpSpPr>
      <p:pic>
        <p:nvPicPr>
          <p:cNvPr id="38" name="Google Shape;38;p10">
            <a:hlinkClick action="ppaction://hlinkshowjump?jump=firstslide"/>
          </p:cNvPr>
          <p:cNvPicPr preferRelativeResize="0"/>
          <p:nvPr/>
        </p:nvPicPr>
        <p:blipFill rotWithShape="1">
          <a:blip r:embed="rId2">
            <a:alphaModFix/>
          </a:blip>
          <a:srcRect b="0" l="0" r="0" t="0"/>
          <a:stretch/>
        </p:blipFill>
        <p:spPr>
          <a:xfrm>
            <a:off x="11416375" y="2263000"/>
            <a:ext cx="213360" cy="213360"/>
          </a:xfrm>
          <a:prstGeom prst="rect">
            <a:avLst/>
          </a:prstGeom>
          <a:noFill/>
          <a:ln>
            <a:noFill/>
          </a:ln>
        </p:spPr>
      </p:pic>
      <p:pic>
        <p:nvPicPr>
          <p:cNvPr id="39" name="Google Shape;39;p10">
            <a:hlinkClick action="ppaction://hlinkshowjump?jump=nextslide"/>
          </p:cNvPr>
          <p:cNvPicPr preferRelativeResize="0"/>
          <p:nvPr/>
        </p:nvPicPr>
        <p:blipFill rotWithShape="1">
          <a:blip r:embed="rId3">
            <a:alphaModFix/>
          </a:blip>
          <a:srcRect b="0" l="0" r="0" t="0"/>
          <a:stretch/>
        </p:blipFill>
        <p:spPr>
          <a:xfrm>
            <a:off x="11629735" y="4211192"/>
            <a:ext cx="209550" cy="209550"/>
          </a:xfrm>
          <a:prstGeom prst="rect">
            <a:avLst/>
          </a:prstGeom>
          <a:noFill/>
          <a:ln>
            <a:noFill/>
          </a:ln>
        </p:spPr>
      </p:pic>
      <p:pic>
        <p:nvPicPr>
          <p:cNvPr id="40" name="Google Shape;40;p10">
            <a:hlinkClick action="ppaction://hlinkshowjump?jump=previousslide"/>
          </p:cNvPr>
          <p:cNvPicPr preferRelativeResize="0"/>
          <p:nvPr/>
        </p:nvPicPr>
        <p:blipFill rotWithShape="1">
          <a:blip r:embed="rId4">
            <a:alphaModFix/>
          </a:blip>
          <a:srcRect b="0" l="0" r="0" t="0"/>
          <a:stretch/>
        </p:blipFill>
        <p:spPr>
          <a:xfrm>
            <a:off x="11206825" y="4216497"/>
            <a:ext cx="209550" cy="209550"/>
          </a:xfrm>
          <a:prstGeom prst="rect">
            <a:avLst/>
          </a:prstGeom>
          <a:noFill/>
          <a:ln>
            <a:noFill/>
          </a:ln>
        </p:spPr>
      </p:pic>
      <p:grpSp>
        <p:nvGrpSpPr>
          <p:cNvPr id="41" name="Google Shape;41;p10"/>
          <p:cNvGrpSpPr/>
          <p:nvPr/>
        </p:nvGrpSpPr>
        <p:grpSpPr>
          <a:xfrm>
            <a:off x="11020425" y="5397501"/>
            <a:ext cx="1008063" cy="1219199"/>
            <a:chOff x="6942" y="3400"/>
            <a:chExt cx="635" cy="768"/>
          </a:xfrm>
        </p:grpSpPr>
        <p:sp>
          <p:nvSpPr>
            <p:cNvPr id="42" name="Google Shape;42;p10"/>
            <p:cNvSpPr/>
            <p:nvPr/>
          </p:nvSpPr>
          <p:spPr>
            <a:xfrm>
              <a:off x="6942" y="3403"/>
              <a:ext cx="632" cy="7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 name="Google Shape;43;p10"/>
            <p:cNvSpPr/>
            <p:nvPr/>
          </p:nvSpPr>
          <p:spPr>
            <a:xfrm>
              <a:off x="6949" y="4028"/>
              <a:ext cx="621" cy="133"/>
            </a:xfrm>
            <a:custGeom>
              <a:rect b="b" l="l" r="r" t="t"/>
              <a:pathLst>
                <a:path extrusionOk="0" h="397" w="1849">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 name="Google Shape;44;p10"/>
            <p:cNvSpPr/>
            <p:nvPr/>
          </p:nvSpPr>
          <p:spPr>
            <a:xfrm>
              <a:off x="6942" y="4022"/>
              <a:ext cx="635" cy="146"/>
            </a:xfrm>
            <a:custGeom>
              <a:rect b="b" l="l" r="r" t="t"/>
              <a:pathLst>
                <a:path extrusionOk="0" h="436" w="1889">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 name="Google Shape;45;p10"/>
            <p:cNvSpPr/>
            <p:nvPr/>
          </p:nvSpPr>
          <p:spPr>
            <a:xfrm>
              <a:off x="7000" y="3407"/>
              <a:ext cx="518" cy="516"/>
            </a:xfrm>
            <a:custGeom>
              <a:rect b="b" l="l" r="r" t="t"/>
              <a:pathLst>
                <a:path extrusionOk="0" h="1542" w="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 name="Google Shape;46;p10"/>
            <p:cNvSpPr/>
            <p:nvPr/>
          </p:nvSpPr>
          <p:spPr>
            <a:xfrm>
              <a:off x="6993" y="3400"/>
              <a:ext cx="532" cy="530"/>
            </a:xfrm>
            <a:custGeom>
              <a:rect b="b" l="l" r="r" t="t"/>
              <a:pathLst>
                <a:path extrusionOk="0" h="1581" w="1582">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47" name="Google Shape;47;p10">
            <a:hlinkClick action="ppaction://hlinksldjump" r:id="rId5"/>
          </p:cNvPr>
          <p:cNvPicPr preferRelativeResize="0"/>
          <p:nvPr/>
        </p:nvPicPr>
        <p:blipFill rotWithShape="1">
          <a:blip r:embed="rId6">
            <a:alphaModFix/>
          </a:blip>
          <a:srcRect b="0" l="0" r="0" t="0"/>
          <a:stretch/>
        </p:blipFill>
        <p:spPr>
          <a:xfrm>
            <a:off x="11060217" y="2647996"/>
            <a:ext cx="933450" cy="184150"/>
          </a:xfrm>
          <a:prstGeom prst="rect">
            <a:avLst/>
          </a:prstGeom>
          <a:noFill/>
          <a:ln>
            <a:noFill/>
          </a:ln>
        </p:spPr>
      </p:pic>
      <p:pic>
        <p:nvPicPr>
          <p:cNvPr id="48" name="Google Shape;48;p10">
            <a:hlinkClick action="ppaction://hlinksldjump" r:id="rId7"/>
          </p:cNvPr>
          <p:cNvPicPr preferRelativeResize="0"/>
          <p:nvPr/>
        </p:nvPicPr>
        <p:blipFill rotWithShape="1">
          <a:blip r:embed="rId8">
            <a:alphaModFix/>
          </a:blip>
          <a:srcRect b="0" l="0" r="0" t="0"/>
          <a:stretch/>
        </p:blipFill>
        <p:spPr>
          <a:xfrm>
            <a:off x="11060217" y="2954826"/>
            <a:ext cx="933450" cy="184150"/>
          </a:xfrm>
          <a:prstGeom prst="rect">
            <a:avLst/>
          </a:prstGeom>
          <a:noFill/>
          <a:ln>
            <a:noFill/>
          </a:ln>
        </p:spPr>
      </p:pic>
      <p:pic>
        <p:nvPicPr>
          <p:cNvPr id="49" name="Google Shape;49;p10">
            <a:hlinkClick action="ppaction://hlinksldjump" r:id="rId9"/>
          </p:cNvPr>
          <p:cNvPicPr preferRelativeResize="0"/>
          <p:nvPr/>
        </p:nvPicPr>
        <p:blipFill rotWithShape="1">
          <a:blip r:embed="rId10">
            <a:alphaModFix/>
          </a:blip>
          <a:srcRect b="0" l="0" r="0" t="0"/>
          <a:stretch/>
        </p:blipFill>
        <p:spPr>
          <a:xfrm>
            <a:off x="11060217" y="3261656"/>
            <a:ext cx="933450" cy="184150"/>
          </a:xfrm>
          <a:prstGeom prst="rect">
            <a:avLst/>
          </a:prstGeom>
          <a:noFill/>
          <a:ln>
            <a:noFill/>
          </a:ln>
        </p:spPr>
      </p:pic>
      <p:pic>
        <p:nvPicPr>
          <p:cNvPr id="50" name="Google Shape;50;p10">
            <a:hlinkClick action="ppaction://hlinksldjump" r:id="rId11"/>
          </p:cNvPr>
          <p:cNvPicPr preferRelativeResize="0"/>
          <p:nvPr/>
        </p:nvPicPr>
        <p:blipFill rotWithShape="1">
          <a:blip r:embed="rId12">
            <a:alphaModFix/>
          </a:blip>
          <a:srcRect b="0" l="0" r="0" t="0"/>
          <a:stretch/>
        </p:blipFill>
        <p:spPr>
          <a:xfrm>
            <a:off x="11060217" y="3568486"/>
            <a:ext cx="933450" cy="184150"/>
          </a:xfrm>
          <a:prstGeom prst="rect">
            <a:avLst/>
          </a:prstGeom>
          <a:noFill/>
          <a:ln>
            <a:noFill/>
          </a:ln>
        </p:spPr>
      </p:pic>
      <p:pic>
        <p:nvPicPr>
          <p:cNvPr id="51" name="Google Shape;51;p10">
            <a:hlinkClick action="ppaction://hlinksldjump" r:id="rId13"/>
          </p:cNvPr>
          <p:cNvPicPr preferRelativeResize="0"/>
          <p:nvPr/>
        </p:nvPicPr>
        <p:blipFill rotWithShape="1">
          <a:blip r:embed="rId14">
            <a:alphaModFix/>
          </a:blip>
          <a:srcRect b="0" l="0" r="0" t="0"/>
          <a:stretch/>
        </p:blipFill>
        <p:spPr>
          <a:xfrm>
            <a:off x="11060217" y="3872988"/>
            <a:ext cx="933450" cy="1841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 id="2147483660" r:id="rId24"/>
    <p:sldLayoutId id="2147483661"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25.png"/><Relationship Id="rId5"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8.jpg"/><Relationship Id="rId5"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23.png"/><Relationship Id="rId5"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
          <p:cNvSpPr txBox="1"/>
          <p:nvPr/>
        </p:nvSpPr>
        <p:spPr>
          <a:xfrm>
            <a:off x="2682932" y="278271"/>
            <a:ext cx="6826200" cy="14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rPr>
              <a:t>Noise Injection in Model Training for Better Calibrated Estimates of Origin Error in NET-VISA</a:t>
            </a:r>
            <a:endParaRPr/>
          </a:p>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rPr lang="en-US" sz="1800">
                <a:solidFill>
                  <a:schemeClr val="lt1"/>
                </a:solidFill>
              </a:rPr>
              <a:t>Nimar Arora</a:t>
            </a:r>
            <a:endParaRPr/>
          </a:p>
          <a:p>
            <a:pPr indent="0" lvl="0" marL="0" marR="0" rtl="0" algn="ctr">
              <a:spcBef>
                <a:spcPts val="0"/>
              </a:spcBef>
              <a:spcAft>
                <a:spcPts val="0"/>
              </a:spcAft>
              <a:buNone/>
            </a:pPr>
            <a:r>
              <a:rPr lang="en-US">
                <a:solidFill>
                  <a:schemeClr val="lt1"/>
                </a:solidFill>
              </a:rPr>
              <a:t>Bayesian Logic, Inc.</a:t>
            </a:r>
            <a:endParaRPr/>
          </a:p>
        </p:txBody>
      </p:sp>
      <p:sp>
        <p:nvSpPr>
          <p:cNvPr id="126" name="Google Shape;126;p1"/>
          <p:cNvSpPr txBox="1"/>
          <p:nvPr/>
        </p:nvSpPr>
        <p:spPr>
          <a:xfrm>
            <a:off x="178629" y="2958859"/>
            <a:ext cx="2086776" cy="2066221"/>
          </a:xfrm>
          <a:prstGeom prst="rect">
            <a:avLst/>
          </a:prstGeom>
          <a:noFill/>
          <a:ln>
            <a:noFill/>
          </a:ln>
        </p:spPr>
        <p:txBody>
          <a:bodyPr anchorCtr="1" anchor="ctr" bIns="108000" lIns="108000" spcFirstLastPara="1" rIns="108000" wrap="square" tIns="108000">
            <a:normAutofit fontScale="85000" lnSpcReduction="20000"/>
          </a:bodyPr>
          <a:lstStyle/>
          <a:p>
            <a:pPr indent="0" lvl="0" marL="0" marR="0" rtl="0" algn="ctr">
              <a:lnSpc>
                <a:spcPct val="90000"/>
              </a:lnSpc>
              <a:spcBef>
                <a:spcPts val="0"/>
              </a:spcBef>
              <a:spcAft>
                <a:spcPts val="0"/>
              </a:spcAft>
              <a:buClr>
                <a:schemeClr val="dk1"/>
              </a:buClr>
              <a:buSzPct val="100000"/>
              <a:buFont typeface="Arial"/>
              <a:buNone/>
            </a:pPr>
            <a:r>
              <a:rPr lang="en-US" sz="1200">
                <a:solidFill>
                  <a:schemeClr val="dk1"/>
                </a:solidFill>
              </a:rPr>
              <a:t>NET-VISA is a Bayesian model of global-scale seismology. It includes a generative model of event formation, transmission of seismic, hydro-acoustic and infrasound waves from the event to the stations. A model for detections (or misdetections) at various stations as well as a model of coda and noise detections. In this work we are using this Bayesian Model to estimate the origin error ellipse of the events.</a:t>
            </a:r>
            <a:endParaRPr/>
          </a:p>
        </p:txBody>
      </p:sp>
      <p:sp>
        <p:nvSpPr>
          <p:cNvPr id="127" name="Google Shape;127;p1"/>
          <p:cNvSpPr txBox="1"/>
          <p:nvPr/>
        </p:nvSpPr>
        <p:spPr>
          <a:xfrm>
            <a:off x="5338029" y="6313980"/>
            <a:ext cx="1531435" cy="28052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P</a:t>
            </a:r>
            <a:r>
              <a:rPr b="1" lang="en-US" sz="1200">
                <a:solidFill>
                  <a:schemeClr val="lt1"/>
                </a:solidFill>
              </a:rPr>
              <a:t>3</a:t>
            </a:r>
            <a:r>
              <a:rPr b="1" lang="en-US" sz="1200">
                <a:solidFill>
                  <a:schemeClr val="lt1"/>
                </a:solidFill>
                <a:latin typeface="Arial"/>
                <a:ea typeface="Arial"/>
                <a:cs typeface="Arial"/>
                <a:sym typeface="Arial"/>
              </a:rPr>
              <a:t>.</a:t>
            </a:r>
            <a:r>
              <a:rPr b="1" lang="en-US" sz="1200">
                <a:solidFill>
                  <a:schemeClr val="lt1"/>
                </a:solidFill>
              </a:rPr>
              <a:t>5</a:t>
            </a:r>
            <a:r>
              <a:rPr b="1" lang="en-US" sz="1200">
                <a:solidFill>
                  <a:schemeClr val="lt1"/>
                </a:solidFill>
                <a:latin typeface="Arial"/>
                <a:ea typeface="Arial"/>
                <a:cs typeface="Arial"/>
                <a:sym typeface="Arial"/>
              </a:rPr>
              <a:t>-</a:t>
            </a:r>
            <a:r>
              <a:rPr b="1" lang="en-US" sz="1200">
                <a:solidFill>
                  <a:schemeClr val="lt1"/>
                </a:solidFill>
              </a:rPr>
              <a:t>891</a:t>
            </a:r>
            <a:endParaRPr b="1" sz="1200">
              <a:solidFill>
                <a:schemeClr val="lt1"/>
              </a:solidFill>
              <a:latin typeface="Arial"/>
              <a:ea typeface="Arial"/>
              <a:cs typeface="Arial"/>
              <a:sym typeface="Arial"/>
            </a:endParaRPr>
          </a:p>
        </p:txBody>
      </p:sp>
      <p:sp>
        <p:nvSpPr>
          <p:cNvPr id="128" name="Google Shape;128;p1"/>
          <p:cNvSpPr txBox="1"/>
          <p:nvPr/>
        </p:nvSpPr>
        <p:spPr>
          <a:xfrm>
            <a:off x="2682932" y="2958859"/>
            <a:ext cx="2086776" cy="2066221"/>
          </a:xfrm>
          <a:prstGeom prst="rect">
            <a:avLst/>
          </a:prstGeom>
          <a:noFill/>
          <a:ln>
            <a:noFill/>
          </a:ln>
        </p:spPr>
        <p:txBody>
          <a:bodyPr anchorCtr="1" anchor="ctr" bIns="108000" lIns="108000" spcFirstLastPara="1" rIns="108000" wrap="square" tIns="1080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lang="en-US" sz="1200">
                <a:solidFill>
                  <a:schemeClr val="dk1"/>
                </a:solidFill>
              </a:rPr>
              <a:t>Use the NET-VISA model to estimate the origin error.</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rPr lang="en-US" sz="1200">
                <a:solidFill>
                  <a:schemeClr val="dk1"/>
                </a:solidFill>
              </a:rPr>
              <a:t>Devise a perturbed model to better estimate the origin error.</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rPr lang="en-US" sz="1200">
                <a:solidFill>
                  <a:schemeClr val="dk1"/>
                </a:solidFill>
              </a:rPr>
              <a:t>Compare with libloc on the same detections as well with LEB (which uses additional detections)</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rPr lang="en-US" sz="1200">
                <a:solidFill>
                  <a:schemeClr val="dk1"/>
                </a:solidFill>
              </a:rPr>
              <a:t>Evaluate on GT5 events for 2016.</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t/>
            </a:r>
            <a:endParaRPr sz="1200">
              <a:solidFill>
                <a:schemeClr val="dk1"/>
              </a:solidFill>
            </a:endParaRPr>
          </a:p>
        </p:txBody>
      </p:sp>
      <p:sp>
        <p:nvSpPr>
          <p:cNvPr id="129" name="Google Shape;129;p1"/>
          <p:cNvSpPr txBox="1"/>
          <p:nvPr/>
        </p:nvSpPr>
        <p:spPr>
          <a:xfrm>
            <a:off x="7422294" y="2958858"/>
            <a:ext cx="2086773" cy="2066221"/>
          </a:xfrm>
          <a:prstGeom prst="rect">
            <a:avLst/>
          </a:prstGeom>
          <a:noFill/>
          <a:ln>
            <a:noFill/>
          </a:ln>
        </p:spPr>
        <p:txBody>
          <a:bodyPr anchorCtr="1" anchor="ctr" bIns="108000" lIns="108000" spcFirstLastPara="1" rIns="108000" wrap="square" tIns="1080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lang="en-US" sz="1200">
                <a:solidFill>
                  <a:schemeClr val="dk1"/>
                </a:solidFill>
              </a:rPr>
              <a:t>NET-VISA event locations are better than libloc.</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rPr lang="en-US" sz="1200">
                <a:solidFill>
                  <a:schemeClr val="dk1"/>
                </a:solidFill>
              </a:rPr>
              <a:t>Perturbing the NET-VISA model increases the uncertainty in the origin errors. </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rPr lang="en-US" sz="1200">
                <a:solidFill>
                  <a:schemeClr val="dk1"/>
                </a:solidFill>
              </a:rPr>
              <a:t>Uncertainties </a:t>
            </a:r>
            <a:r>
              <a:rPr lang="en-US" sz="1200">
                <a:solidFill>
                  <a:schemeClr val="dk1"/>
                </a:solidFill>
              </a:rPr>
              <a:t>front</a:t>
            </a:r>
            <a:r>
              <a:rPr lang="en-US" sz="1200">
                <a:solidFill>
                  <a:schemeClr val="dk1"/>
                </a:solidFill>
              </a:rPr>
              <a:t> the perturbed model tend to be better calibrated.</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rPr lang="en-US" sz="1200">
                <a:solidFill>
                  <a:schemeClr val="dk1"/>
                </a:solidFill>
              </a:rPr>
              <a:t>The improvements are more pronounced for events with smaller </a:t>
            </a:r>
            <a:r>
              <a:rPr i="1" lang="en-US" sz="1200">
                <a:solidFill>
                  <a:schemeClr val="dk1"/>
                </a:solidFill>
              </a:rPr>
              <a:t>ndef</a:t>
            </a:r>
            <a:r>
              <a:rPr lang="en-US" sz="1200">
                <a:solidFill>
                  <a:schemeClr val="dk1"/>
                </a:solidFill>
              </a:rPr>
              <a:t>. (The number of defining phases) </a:t>
            </a:r>
            <a:endParaRPr sz="1200">
              <a:solidFill>
                <a:schemeClr val="dk1"/>
              </a:solidFill>
            </a:endParaRPr>
          </a:p>
        </p:txBody>
      </p:sp>
      <p:sp>
        <p:nvSpPr>
          <p:cNvPr id="130" name="Google Shape;130;p1"/>
          <p:cNvSpPr txBox="1"/>
          <p:nvPr/>
        </p:nvSpPr>
        <p:spPr>
          <a:xfrm>
            <a:off x="9926597" y="2958859"/>
            <a:ext cx="2086773" cy="2066220"/>
          </a:xfrm>
          <a:prstGeom prst="rect">
            <a:avLst/>
          </a:prstGeom>
          <a:noFill/>
          <a:ln>
            <a:noFill/>
          </a:ln>
        </p:spPr>
        <p:txBody>
          <a:bodyPr anchorCtr="1" anchor="ctr" bIns="108000" lIns="108000" spcFirstLastPara="1" rIns="108000" wrap="square" tIns="108000">
            <a:normAutofit/>
          </a:bodyPr>
          <a:lstStyle/>
          <a:p>
            <a:pPr indent="0" lvl="0" marL="0" marR="0" rtl="0" algn="l">
              <a:lnSpc>
                <a:spcPct val="90000"/>
              </a:lnSpc>
              <a:spcBef>
                <a:spcPts val="0"/>
              </a:spcBef>
              <a:spcAft>
                <a:spcPts val="0"/>
              </a:spcAft>
              <a:buClr>
                <a:schemeClr val="dk1"/>
              </a:buClr>
              <a:buSzPts val="1200"/>
              <a:buFont typeface="Arial"/>
              <a:buNone/>
            </a:pPr>
            <a:r>
              <a:rPr lang="en-US" sz="1200">
                <a:solidFill>
                  <a:schemeClr val="dk1"/>
                </a:solidFill>
              </a:rPr>
              <a:t>The perturbed NET-VISA model gives the best calibrated distance uncertainty. However, there are still a lot of scope for improvement. Further analysis of correlated travel time errors might be needed for further improvements.</a:t>
            </a:r>
            <a:endParaRPr/>
          </a:p>
        </p:txBody>
      </p:sp>
      <p:sp>
        <p:nvSpPr>
          <p:cNvPr id="131" name="Google Shape;131;p1"/>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descr="\\VBOXSVR\Downloads\bliworld.png" id="132" name="Google Shape;132;p1"/>
          <p:cNvPicPr preferRelativeResize="0"/>
          <p:nvPr/>
        </p:nvPicPr>
        <p:blipFill rotWithShape="1">
          <a:blip r:embed="rId3">
            <a:alphaModFix/>
          </a:blip>
          <a:srcRect b="0" l="0" r="0" t="0"/>
          <a:stretch/>
        </p:blipFill>
        <p:spPr>
          <a:xfrm>
            <a:off x="9509125" y="0"/>
            <a:ext cx="2682874" cy="11532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Introduction</a:t>
            </a:r>
            <a:endParaRPr sz="4800">
              <a:solidFill>
                <a:schemeClr val="lt1"/>
              </a:solidFill>
              <a:latin typeface="Arial"/>
              <a:ea typeface="Arial"/>
              <a:cs typeface="Arial"/>
              <a:sym typeface="Arial"/>
            </a:endParaRPr>
          </a:p>
        </p:txBody>
      </p:sp>
      <p:sp>
        <p:nvSpPr>
          <p:cNvPr id="138" name="Google Shape;138;p2"/>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3.5-891</a:t>
            </a:r>
            <a:endParaRPr b="1" sz="2400">
              <a:solidFill>
                <a:schemeClr val="lt1"/>
              </a:solidFill>
              <a:latin typeface="Arial"/>
              <a:ea typeface="Arial"/>
              <a:cs typeface="Arial"/>
              <a:sym typeface="Arial"/>
            </a:endParaRPr>
          </a:p>
        </p:txBody>
      </p:sp>
      <p:sp>
        <p:nvSpPr>
          <p:cNvPr id="139" name="Google Shape;139;p2"/>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descr="\\VBOXSVR\Downloads\bliworld.png" id="140" name="Google Shape;140;p2"/>
          <p:cNvPicPr preferRelativeResize="0"/>
          <p:nvPr/>
        </p:nvPicPr>
        <p:blipFill rotWithShape="1">
          <a:blip r:embed="rId3">
            <a:alphaModFix/>
          </a:blip>
          <a:srcRect b="0" l="0" r="0" t="0"/>
          <a:stretch/>
        </p:blipFill>
        <p:spPr>
          <a:xfrm>
            <a:off x="10067450" y="0"/>
            <a:ext cx="2124550" cy="913250"/>
          </a:xfrm>
          <a:prstGeom prst="rect">
            <a:avLst/>
          </a:prstGeom>
          <a:noFill/>
          <a:ln>
            <a:noFill/>
          </a:ln>
        </p:spPr>
      </p:pic>
      <p:sp>
        <p:nvSpPr>
          <p:cNvPr id="141" name="Google Shape;141;p2"/>
          <p:cNvSpPr txBox="1"/>
          <p:nvPr/>
        </p:nvSpPr>
        <p:spPr>
          <a:xfrm>
            <a:off x="332925" y="1285775"/>
            <a:ext cx="10010700" cy="132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Authors:  Geeta Arora (Bayesian Logic Inc.), Nimar Arora (Bayesian Logic, Inc.), Noriyuki Kushida (CTBTO Preparatory Commission), Ronan Le Bras (Former CTBTO Preparatory Commission)</a:t>
            </a:r>
            <a:endParaRPr b="1"/>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42" name="Google Shape;142;p2"/>
          <p:cNvSpPr txBox="1"/>
          <p:nvPr/>
        </p:nvSpPr>
        <p:spPr>
          <a:xfrm>
            <a:off x="454875" y="1951650"/>
            <a:ext cx="9766800" cy="460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800"/>
              <a:t>NET-VISA is a Bayesian model of global-scale seismology. It includes </a:t>
            </a:r>
            <a:endParaRPr sz="1800"/>
          </a:p>
          <a:p>
            <a:pPr indent="-342900" lvl="0" marL="457200" rtl="0" algn="l">
              <a:lnSpc>
                <a:spcPct val="115000"/>
              </a:lnSpc>
              <a:spcBef>
                <a:spcPts val="0"/>
              </a:spcBef>
              <a:spcAft>
                <a:spcPts val="0"/>
              </a:spcAft>
              <a:buSzPts val="1800"/>
              <a:buChar char="-"/>
            </a:pPr>
            <a:r>
              <a:rPr lang="en-US" sz="1800"/>
              <a:t>a generative model of event formation, </a:t>
            </a:r>
            <a:endParaRPr sz="1800"/>
          </a:p>
          <a:p>
            <a:pPr indent="-342900" lvl="0" marL="457200" rtl="0" algn="l">
              <a:lnSpc>
                <a:spcPct val="115000"/>
              </a:lnSpc>
              <a:spcBef>
                <a:spcPts val="0"/>
              </a:spcBef>
              <a:spcAft>
                <a:spcPts val="0"/>
              </a:spcAft>
              <a:buSzPts val="1800"/>
              <a:buChar char="-"/>
            </a:pPr>
            <a:r>
              <a:rPr lang="en-US" sz="1800"/>
              <a:t>transmission of seismic, hydro-acoustic and infrasound waves from the event to the stations. </a:t>
            </a:r>
            <a:endParaRPr sz="1800"/>
          </a:p>
          <a:p>
            <a:pPr indent="-342900" lvl="0" marL="457200" rtl="0" algn="l">
              <a:lnSpc>
                <a:spcPct val="115000"/>
              </a:lnSpc>
              <a:spcBef>
                <a:spcPts val="0"/>
              </a:spcBef>
              <a:spcAft>
                <a:spcPts val="0"/>
              </a:spcAft>
              <a:buSzPts val="1800"/>
              <a:buChar char="-"/>
            </a:pPr>
            <a:r>
              <a:rPr lang="en-US" sz="1800"/>
              <a:t>A model for detections (or misdetections) at various stations </a:t>
            </a:r>
            <a:endParaRPr sz="1800"/>
          </a:p>
          <a:p>
            <a:pPr indent="-342900" lvl="0" marL="457200" rtl="0" algn="l">
              <a:lnSpc>
                <a:spcPct val="115000"/>
              </a:lnSpc>
              <a:spcBef>
                <a:spcPts val="0"/>
              </a:spcBef>
              <a:spcAft>
                <a:spcPts val="0"/>
              </a:spcAft>
              <a:buSzPts val="1800"/>
              <a:buChar char="-"/>
            </a:pPr>
            <a:r>
              <a:rPr lang="en-US" sz="1800"/>
              <a:t>as well as a model of coda and noise detections. </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US" sz="1800"/>
              <a:t>It is very natural to use the generative model to estimate the origin error ellipse of the events. In this work we provide two contributions.</a:t>
            </a:r>
            <a:endParaRPr sz="1800"/>
          </a:p>
          <a:p>
            <a:pPr indent="0" lvl="0" marL="0" rtl="0" algn="l">
              <a:lnSpc>
                <a:spcPct val="115000"/>
              </a:lnSpc>
              <a:spcBef>
                <a:spcPts val="0"/>
              </a:spcBef>
              <a:spcAft>
                <a:spcPts val="0"/>
              </a:spcAft>
              <a:buNone/>
            </a:pPr>
            <a:r>
              <a:t/>
            </a:r>
            <a:endParaRPr sz="1800"/>
          </a:p>
          <a:p>
            <a:pPr indent="-342900" lvl="0" marL="457200" rtl="0" algn="l">
              <a:lnSpc>
                <a:spcPct val="115000"/>
              </a:lnSpc>
              <a:spcBef>
                <a:spcPts val="0"/>
              </a:spcBef>
              <a:spcAft>
                <a:spcPts val="0"/>
              </a:spcAft>
              <a:buSzPts val="1800"/>
              <a:buChar char="-"/>
            </a:pPr>
            <a:r>
              <a:rPr lang="en-US" sz="1800"/>
              <a:t>An importance sampling schema to estimate the origin error.</a:t>
            </a:r>
            <a:endParaRPr sz="1800"/>
          </a:p>
          <a:p>
            <a:pPr indent="-342900" lvl="0" marL="457200" rtl="0" algn="l">
              <a:lnSpc>
                <a:spcPct val="115000"/>
              </a:lnSpc>
              <a:spcBef>
                <a:spcPts val="0"/>
              </a:spcBef>
              <a:spcAft>
                <a:spcPts val="0"/>
              </a:spcAft>
              <a:buSzPts val="1800"/>
              <a:buChar char="-"/>
            </a:pPr>
            <a:r>
              <a:rPr lang="en-US" sz="1800"/>
              <a:t>Injection of noise in the training data to better estimate the uncertainties.</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US" sz="1800"/>
              <a:t>Finally we provide an analysis of the uncertainty calibration.</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Objectives</a:t>
            </a:r>
            <a:endParaRPr sz="4800">
              <a:solidFill>
                <a:schemeClr val="lt1"/>
              </a:solidFill>
              <a:latin typeface="Arial"/>
              <a:ea typeface="Arial"/>
              <a:cs typeface="Arial"/>
              <a:sym typeface="Arial"/>
            </a:endParaRPr>
          </a:p>
        </p:txBody>
      </p:sp>
      <p:sp>
        <p:nvSpPr>
          <p:cNvPr id="148" name="Google Shape;148;p3"/>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3.5-891</a:t>
            </a:r>
            <a:endParaRPr b="1" sz="2400">
              <a:solidFill>
                <a:schemeClr val="lt1"/>
              </a:solidFill>
              <a:latin typeface="Arial"/>
              <a:ea typeface="Arial"/>
              <a:cs typeface="Arial"/>
              <a:sym typeface="Arial"/>
            </a:endParaRPr>
          </a:p>
        </p:txBody>
      </p:sp>
      <p:sp>
        <p:nvSpPr>
          <p:cNvPr id="149" name="Google Shape;149;p3"/>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descr="\\VBOXSVR\Downloads\bliworld.png" id="150" name="Google Shape;150;p3"/>
          <p:cNvPicPr preferRelativeResize="0"/>
          <p:nvPr/>
        </p:nvPicPr>
        <p:blipFill rotWithShape="1">
          <a:blip r:embed="rId3">
            <a:alphaModFix/>
          </a:blip>
          <a:srcRect b="0" l="0" r="0" t="0"/>
          <a:stretch/>
        </p:blipFill>
        <p:spPr>
          <a:xfrm>
            <a:off x="10067450" y="0"/>
            <a:ext cx="2124550" cy="913250"/>
          </a:xfrm>
          <a:prstGeom prst="rect">
            <a:avLst/>
          </a:prstGeom>
          <a:noFill/>
          <a:ln>
            <a:noFill/>
          </a:ln>
        </p:spPr>
      </p:pic>
      <p:sp>
        <p:nvSpPr>
          <p:cNvPr id="151" name="Google Shape;151;p3"/>
          <p:cNvSpPr txBox="1"/>
          <p:nvPr/>
        </p:nvSpPr>
        <p:spPr>
          <a:xfrm>
            <a:off x="367375" y="1297275"/>
            <a:ext cx="97812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t>We want a </a:t>
            </a:r>
            <a:r>
              <a:rPr i="1" lang="en-US" sz="1800"/>
              <a:t>calibrated</a:t>
            </a:r>
            <a:r>
              <a:rPr lang="en-US" sz="1800"/>
              <a:t> uncertainty estimate.</a:t>
            </a:r>
            <a:endParaRPr sz="1800"/>
          </a:p>
          <a:p>
            <a:pPr indent="0" lvl="0" marL="0" rtl="0" algn="l">
              <a:spcBef>
                <a:spcPts val="0"/>
              </a:spcBef>
              <a:spcAft>
                <a:spcPts val="0"/>
              </a:spcAft>
              <a:buNone/>
            </a:pPr>
            <a:r>
              <a:rPr lang="en-US" sz="1800"/>
              <a:t>That means 90% of the ground truth events should be within the 90% uncertainty estimate,</a:t>
            </a:r>
            <a:endParaRPr sz="1800"/>
          </a:p>
          <a:p>
            <a:pPr indent="0" lvl="0" marL="0" rtl="0" algn="l">
              <a:spcBef>
                <a:spcPts val="0"/>
              </a:spcBef>
              <a:spcAft>
                <a:spcPts val="0"/>
              </a:spcAft>
              <a:buNone/>
            </a:pPr>
            <a:r>
              <a:rPr lang="en-US" sz="1800"/>
              <a:t>80% should be within the 80% ellipestimate, …, 10% should be within the 10% estimate, etc.</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The uncertainty estimate of the event is calculated for the</a:t>
            </a:r>
            <a:endParaRPr sz="1800"/>
          </a:p>
          <a:p>
            <a:pPr indent="-342900" lvl="0" marL="457200" rtl="0" algn="l">
              <a:spcBef>
                <a:spcPts val="0"/>
              </a:spcBef>
              <a:spcAft>
                <a:spcPts val="0"/>
              </a:spcAft>
              <a:buSzPts val="1800"/>
              <a:buChar char="-"/>
            </a:pPr>
            <a:r>
              <a:rPr lang="en-US" sz="1800"/>
              <a:t>Location</a:t>
            </a:r>
            <a:endParaRPr sz="1800"/>
          </a:p>
          <a:p>
            <a:pPr indent="-342900" lvl="0" marL="457200" rtl="0" algn="l">
              <a:spcBef>
                <a:spcPts val="0"/>
              </a:spcBef>
              <a:spcAft>
                <a:spcPts val="0"/>
              </a:spcAft>
              <a:buSzPts val="1800"/>
              <a:buChar char="-"/>
            </a:pPr>
            <a:r>
              <a:rPr lang="en-US" sz="1800"/>
              <a:t>Time</a:t>
            </a:r>
            <a:endParaRPr sz="1800"/>
          </a:p>
          <a:p>
            <a:pPr indent="-342900" lvl="0" marL="457200" rtl="0" algn="l">
              <a:spcBef>
                <a:spcPts val="0"/>
              </a:spcBef>
              <a:spcAft>
                <a:spcPts val="0"/>
              </a:spcAft>
              <a:buSzPts val="1800"/>
              <a:buChar char="-"/>
            </a:pPr>
            <a:r>
              <a:rPr lang="en-US" sz="1800"/>
              <a:t>Depth</a:t>
            </a:r>
            <a:endParaRPr sz="1800"/>
          </a:p>
          <a:p>
            <a:pPr indent="0" lvl="0" marL="0" rtl="0" algn="l">
              <a:spcBef>
                <a:spcPts val="0"/>
              </a:spcBef>
              <a:spcAft>
                <a:spcPts val="0"/>
              </a:spcAft>
              <a:buNone/>
            </a:pPr>
            <a:r>
              <a:rPr lang="en-US" sz="1800"/>
              <a:t>We want all three to be well calibrated.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In this work we evaluated our NET-VISA model on the 2017 GT5 dataset from ISC. We also compared to the results of LEB (analyst produced bulletin) as well as the </a:t>
            </a:r>
            <a:r>
              <a:rPr i="1" lang="en-US" sz="1800"/>
              <a:t>libloc</a:t>
            </a:r>
            <a:r>
              <a:rPr lang="en-US" sz="1800"/>
              <a:t> algorithm for estimating origin errors which is part of Global Association.</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510a66b37c_0_7"/>
          <p:cNvSpPr txBox="1"/>
          <p:nvPr/>
        </p:nvSpPr>
        <p:spPr>
          <a:xfrm>
            <a:off x="2193009" y="266330"/>
            <a:ext cx="8021400" cy="5592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1800">
                <a:solidFill>
                  <a:schemeClr val="lt1"/>
                </a:solidFill>
              </a:rPr>
              <a:t>Importance Sampling</a:t>
            </a:r>
            <a:endParaRPr sz="4800">
              <a:solidFill>
                <a:schemeClr val="lt1"/>
              </a:solidFill>
              <a:latin typeface="Arial"/>
              <a:ea typeface="Arial"/>
              <a:cs typeface="Arial"/>
              <a:sym typeface="Arial"/>
            </a:endParaRPr>
          </a:p>
        </p:txBody>
      </p:sp>
      <p:sp>
        <p:nvSpPr>
          <p:cNvPr id="157" name="Google Shape;157;g2510a66b37c_0_7"/>
          <p:cNvSpPr txBox="1"/>
          <p:nvPr/>
        </p:nvSpPr>
        <p:spPr>
          <a:xfrm>
            <a:off x="11125514" y="6385300"/>
            <a:ext cx="817800" cy="234000"/>
          </a:xfrm>
          <a:prstGeom prst="rect">
            <a:avLst/>
          </a:prstGeom>
          <a:noFill/>
          <a:ln>
            <a:noFill/>
          </a:ln>
        </p:spPr>
        <p:txBody>
          <a:bodyPr anchorCtr="0" anchor="ctr" bIns="45700" lIns="91425" spcFirstLastPara="1" rIns="91425" wrap="square" tIns="45700">
            <a:normAutofit lnSpcReduction="20000"/>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3.5-891</a:t>
            </a:r>
            <a:endParaRPr b="1" sz="2400">
              <a:solidFill>
                <a:schemeClr val="lt1"/>
              </a:solidFill>
              <a:latin typeface="Arial"/>
              <a:ea typeface="Arial"/>
              <a:cs typeface="Arial"/>
              <a:sym typeface="Arial"/>
            </a:endParaRPr>
          </a:p>
        </p:txBody>
      </p:sp>
      <p:sp>
        <p:nvSpPr>
          <p:cNvPr id="158" name="Google Shape;158;g2510a66b37c_0_7"/>
          <p:cNvSpPr txBox="1"/>
          <p:nvPr/>
        </p:nvSpPr>
        <p:spPr>
          <a:xfrm>
            <a:off x="11103778" y="5453065"/>
            <a:ext cx="837600" cy="7413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descr="\\VBOXSVR\Downloads\bliworld.png" id="159" name="Google Shape;159;g2510a66b37c_0_7"/>
          <p:cNvPicPr preferRelativeResize="0"/>
          <p:nvPr/>
        </p:nvPicPr>
        <p:blipFill rotWithShape="1">
          <a:blip r:embed="rId3">
            <a:alphaModFix/>
          </a:blip>
          <a:srcRect b="0" l="0" r="0" t="0"/>
          <a:stretch/>
        </p:blipFill>
        <p:spPr>
          <a:xfrm>
            <a:off x="10067450" y="0"/>
            <a:ext cx="2124550" cy="913250"/>
          </a:xfrm>
          <a:prstGeom prst="rect">
            <a:avLst/>
          </a:prstGeom>
          <a:noFill/>
          <a:ln>
            <a:noFill/>
          </a:ln>
        </p:spPr>
      </p:pic>
      <p:pic>
        <p:nvPicPr>
          <p:cNvPr id="160" name="Google Shape;160;g2510a66b37c_0_7"/>
          <p:cNvPicPr preferRelativeResize="0"/>
          <p:nvPr/>
        </p:nvPicPr>
        <p:blipFill>
          <a:blip r:embed="rId4">
            <a:alphaModFix/>
          </a:blip>
          <a:stretch>
            <a:fillRect/>
          </a:stretch>
        </p:blipFill>
        <p:spPr>
          <a:xfrm>
            <a:off x="1155263" y="2215450"/>
            <a:ext cx="7470475" cy="1258175"/>
          </a:xfrm>
          <a:prstGeom prst="rect">
            <a:avLst/>
          </a:prstGeom>
          <a:noFill/>
          <a:ln>
            <a:noFill/>
          </a:ln>
        </p:spPr>
      </p:pic>
      <p:pic>
        <p:nvPicPr>
          <p:cNvPr id="161" name="Google Shape;161;g2510a66b37c_0_7"/>
          <p:cNvPicPr preferRelativeResize="0"/>
          <p:nvPr/>
        </p:nvPicPr>
        <p:blipFill>
          <a:blip r:embed="rId5">
            <a:alphaModFix/>
          </a:blip>
          <a:stretch>
            <a:fillRect/>
          </a:stretch>
        </p:blipFill>
        <p:spPr>
          <a:xfrm>
            <a:off x="106500" y="4282300"/>
            <a:ext cx="10372474" cy="1584050"/>
          </a:xfrm>
          <a:prstGeom prst="rect">
            <a:avLst/>
          </a:prstGeom>
          <a:noFill/>
          <a:ln>
            <a:noFill/>
          </a:ln>
        </p:spPr>
      </p:pic>
      <p:sp>
        <p:nvSpPr>
          <p:cNvPr id="162" name="Google Shape;162;g2510a66b37c_0_7"/>
          <p:cNvSpPr txBox="1"/>
          <p:nvPr/>
        </p:nvSpPr>
        <p:spPr>
          <a:xfrm>
            <a:off x="409000" y="1469475"/>
            <a:ext cx="9146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t>Suppose we want to estimate the </a:t>
            </a:r>
            <a:r>
              <a:rPr lang="en-US" sz="1700"/>
              <a:t>expectation of some functional of a random variable X ~ p. We could do this by directly estimating samples from the distribution p.</a:t>
            </a:r>
            <a:endParaRPr sz="1700"/>
          </a:p>
        </p:txBody>
      </p:sp>
      <p:sp>
        <p:nvSpPr>
          <p:cNvPr id="163" name="Google Shape;163;g2510a66b37c_0_7"/>
          <p:cNvSpPr txBox="1"/>
          <p:nvPr/>
        </p:nvSpPr>
        <p:spPr>
          <a:xfrm>
            <a:off x="409000" y="3412800"/>
            <a:ext cx="9146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t>However, if we can simulate from p we can use a different distribution q to simulate samples from, as follows:</a:t>
            </a:r>
            <a:endParaRPr sz="1700"/>
          </a:p>
        </p:txBody>
      </p:sp>
      <p:sp>
        <p:nvSpPr>
          <p:cNvPr id="164" name="Google Shape;164;g2510a66b37c_0_7"/>
          <p:cNvSpPr txBox="1"/>
          <p:nvPr/>
        </p:nvSpPr>
        <p:spPr>
          <a:xfrm>
            <a:off x="317150" y="5792350"/>
            <a:ext cx="9146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t>The covariance of these samples can also be used to estimate the uncertainty of the estimate.</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4"/>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1800">
                <a:solidFill>
                  <a:schemeClr val="lt1"/>
                </a:solidFill>
              </a:rPr>
              <a:t>Uncertainty Estimation</a:t>
            </a:r>
            <a:endParaRPr sz="4800">
              <a:solidFill>
                <a:schemeClr val="lt1"/>
              </a:solidFill>
              <a:latin typeface="Arial"/>
              <a:ea typeface="Arial"/>
              <a:cs typeface="Arial"/>
              <a:sym typeface="Arial"/>
            </a:endParaRPr>
          </a:p>
        </p:txBody>
      </p:sp>
      <p:sp>
        <p:nvSpPr>
          <p:cNvPr id="170" name="Google Shape;170;p4"/>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3.5-891</a:t>
            </a:r>
            <a:endParaRPr b="1" sz="2400">
              <a:solidFill>
                <a:schemeClr val="lt1"/>
              </a:solidFill>
              <a:latin typeface="Arial"/>
              <a:ea typeface="Arial"/>
              <a:cs typeface="Arial"/>
              <a:sym typeface="Arial"/>
            </a:endParaRPr>
          </a:p>
        </p:txBody>
      </p:sp>
      <p:sp>
        <p:nvSpPr>
          <p:cNvPr id="171" name="Google Shape;171;p4"/>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descr="\\VBOXSVR\Downloads\bliworld.png" id="172" name="Google Shape;172;p4"/>
          <p:cNvPicPr preferRelativeResize="0"/>
          <p:nvPr/>
        </p:nvPicPr>
        <p:blipFill rotWithShape="1">
          <a:blip r:embed="rId3">
            <a:alphaModFix/>
          </a:blip>
          <a:srcRect b="0" l="0" r="0" t="0"/>
          <a:stretch/>
        </p:blipFill>
        <p:spPr>
          <a:xfrm>
            <a:off x="10067450" y="0"/>
            <a:ext cx="2124550" cy="913250"/>
          </a:xfrm>
          <a:prstGeom prst="rect">
            <a:avLst/>
          </a:prstGeom>
          <a:noFill/>
          <a:ln>
            <a:noFill/>
          </a:ln>
        </p:spPr>
      </p:pic>
      <p:pic>
        <p:nvPicPr>
          <p:cNvPr id="173" name="Google Shape;173;p4"/>
          <p:cNvPicPr preferRelativeResize="0"/>
          <p:nvPr/>
        </p:nvPicPr>
        <p:blipFill>
          <a:blip r:embed="rId4">
            <a:alphaModFix/>
          </a:blip>
          <a:stretch>
            <a:fillRect/>
          </a:stretch>
        </p:blipFill>
        <p:spPr>
          <a:xfrm>
            <a:off x="137775" y="1958075"/>
            <a:ext cx="4596674" cy="4767801"/>
          </a:xfrm>
          <a:prstGeom prst="rect">
            <a:avLst/>
          </a:prstGeom>
          <a:noFill/>
          <a:ln>
            <a:noFill/>
          </a:ln>
        </p:spPr>
      </p:pic>
      <p:pic>
        <p:nvPicPr>
          <p:cNvPr id="174" name="Google Shape;174;p4"/>
          <p:cNvPicPr preferRelativeResize="0"/>
          <p:nvPr/>
        </p:nvPicPr>
        <p:blipFill>
          <a:blip r:embed="rId5">
            <a:alphaModFix/>
          </a:blip>
          <a:stretch>
            <a:fillRect/>
          </a:stretch>
        </p:blipFill>
        <p:spPr>
          <a:xfrm>
            <a:off x="5467764" y="1958087"/>
            <a:ext cx="5276978" cy="4767796"/>
          </a:xfrm>
          <a:prstGeom prst="rect">
            <a:avLst/>
          </a:prstGeom>
          <a:noFill/>
          <a:ln>
            <a:noFill/>
          </a:ln>
        </p:spPr>
      </p:pic>
      <p:sp>
        <p:nvSpPr>
          <p:cNvPr id="175" name="Google Shape;175;p4"/>
          <p:cNvSpPr txBox="1"/>
          <p:nvPr/>
        </p:nvSpPr>
        <p:spPr>
          <a:xfrm>
            <a:off x="378850" y="1354675"/>
            <a:ext cx="10251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t>Our algorithm first determines the overall bounds and does uniform sampling within the bounds.</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510a66b37c_0_23"/>
          <p:cNvSpPr txBox="1"/>
          <p:nvPr/>
        </p:nvSpPr>
        <p:spPr>
          <a:xfrm>
            <a:off x="2193009" y="266330"/>
            <a:ext cx="8021400" cy="5592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1800">
                <a:solidFill>
                  <a:schemeClr val="lt1"/>
                </a:solidFill>
              </a:rPr>
              <a:t>Noise Injection</a:t>
            </a:r>
            <a:endParaRPr sz="4800">
              <a:solidFill>
                <a:schemeClr val="lt1"/>
              </a:solidFill>
              <a:latin typeface="Arial"/>
              <a:ea typeface="Arial"/>
              <a:cs typeface="Arial"/>
              <a:sym typeface="Arial"/>
            </a:endParaRPr>
          </a:p>
        </p:txBody>
      </p:sp>
      <p:sp>
        <p:nvSpPr>
          <p:cNvPr id="181" name="Google Shape;181;g2510a66b37c_0_23"/>
          <p:cNvSpPr txBox="1"/>
          <p:nvPr/>
        </p:nvSpPr>
        <p:spPr>
          <a:xfrm>
            <a:off x="11125514" y="6385300"/>
            <a:ext cx="817800" cy="234000"/>
          </a:xfrm>
          <a:prstGeom prst="rect">
            <a:avLst/>
          </a:prstGeom>
          <a:noFill/>
          <a:ln>
            <a:noFill/>
          </a:ln>
        </p:spPr>
        <p:txBody>
          <a:bodyPr anchorCtr="0" anchor="ctr" bIns="45700" lIns="91425" spcFirstLastPara="1" rIns="91425" wrap="square" tIns="45700">
            <a:normAutofit lnSpcReduction="20000"/>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3.5-891</a:t>
            </a:r>
            <a:endParaRPr b="1" sz="2400">
              <a:solidFill>
                <a:schemeClr val="lt1"/>
              </a:solidFill>
              <a:latin typeface="Arial"/>
              <a:ea typeface="Arial"/>
              <a:cs typeface="Arial"/>
              <a:sym typeface="Arial"/>
            </a:endParaRPr>
          </a:p>
        </p:txBody>
      </p:sp>
      <p:sp>
        <p:nvSpPr>
          <p:cNvPr id="182" name="Google Shape;182;g2510a66b37c_0_23"/>
          <p:cNvSpPr txBox="1"/>
          <p:nvPr/>
        </p:nvSpPr>
        <p:spPr>
          <a:xfrm>
            <a:off x="11103778" y="5453065"/>
            <a:ext cx="837600" cy="7413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descr="\\VBOXSVR\Downloads\bliworld.png" id="183" name="Google Shape;183;g2510a66b37c_0_23"/>
          <p:cNvPicPr preferRelativeResize="0"/>
          <p:nvPr/>
        </p:nvPicPr>
        <p:blipFill rotWithShape="1">
          <a:blip r:embed="rId3">
            <a:alphaModFix/>
          </a:blip>
          <a:srcRect b="0" l="0" r="0" t="0"/>
          <a:stretch/>
        </p:blipFill>
        <p:spPr>
          <a:xfrm>
            <a:off x="10067450" y="0"/>
            <a:ext cx="2124550" cy="913250"/>
          </a:xfrm>
          <a:prstGeom prst="rect">
            <a:avLst/>
          </a:prstGeom>
          <a:noFill/>
          <a:ln>
            <a:noFill/>
          </a:ln>
        </p:spPr>
      </p:pic>
      <p:sp>
        <p:nvSpPr>
          <p:cNvPr id="184" name="Google Shape;184;g2510a66b37c_0_23"/>
          <p:cNvSpPr txBox="1"/>
          <p:nvPr/>
        </p:nvSpPr>
        <p:spPr>
          <a:xfrm>
            <a:off x="378850" y="1354675"/>
            <a:ext cx="10251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t>Our initial attempt revealed that the model not producing smooth uncertainties. We improved this</a:t>
            </a:r>
            <a:endParaRPr sz="1800"/>
          </a:p>
          <a:p>
            <a:pPr indent="0" lvl="0" marL="0" rtl="0" algn="l">
              <a:spcBef>
                <a:spcPts val="0"/>
              </a:spcBef>
              <a:spcAft>
                <a:spcPts val="0"/>
              </a:spcAft>
              <a:buNone/>
            </a:pPr>
            <a:r>
              <a:rPr lang="en-US" sz="1800"/>
              <a:t>by injecting noise into the training data to </a:t>
            </a:r>
            <a:r>
              <a:rPr i="1" lang="en-US" sz="1800"/>
              <a:t>smoothen</a:t>
            </a:r>
            <a:r>
              <a:rPr lang="en-US" sz="1800"/>
              <a:t> the model.</a:t>
            </a:r>
            <a:endParaRPr sz="1800"/>
          </a:p>
          <a:p>
            <a:pPr indent="0" lvl="0" marL="0" rtl="0" algn="l">
              <a:spcBef>
                <a:spcPts val="0"/>
              </a:spcBef>
              <a:spcAft>
                <a:spcPts val="0"/>
              </a:spcAft>
              <a:buNone/>
            </a:pPr>
            <a:r>
              <a:rPr lang="en-US" sz="1800"/>
              <a:t>The figure on the right is the average error in LEB (versus the ground truth) as a function of ndef (number of defining phases). We use these statistics to inject noise in the LEB training data.</a:t>
            </a:r>
            <a:endParaRPr sz="1800"/>
          </a:p>
        </p:txBody>
      </p:sp>
      <p:pic>
        <p:nvPicPr>
          <p:cNvPr id="185" name="Google Shape;185;g2510a66b37c_0_23"/>
          <p:cNvPicPr preferRelativeResize="0"/>
          <p:nvPr/>
        </p:nvPicPr>
        <p:blipFill>
          <a:blip r:embed="rId4">
            <a:alphaModFix/>
          </a:blip>
          <a:stretch>
            <a:fillRect/>
          </a:stretch>
        </p:blipFill>
        <p:spPr>
          <a:xfrm>
            <a:off x="6244575" y="3176825"/>
            <a:ext cx="4469001" cy="3105900"/>
          </a:xfrm>
          <a:prstGeom prst="rect">
            <a:avLst/>
          </a:prstGeom>
          <a:noFill/>
          <a:ln>
            <a:noFill/>
          </a:ln>
        </p:spPr>
      </p:pic>
      <p:pic>
        <p:nvPicPr>
          <p:cNvPr id="186" name="Google Shape;186;g2510a66b37c_0_23"/>
          <p:cNvPicPr preferRelativeResize="0"/>
          <p:nvPr/>
        </p:nvPicPr>
        <p:blipFill>
          <a:blip r:embed="rId5">
            <a:alphaModFix/>
          </a:blip>
          <a:stretch>
            <a:fillRect/>
          </a:stretch>
        </p:blipFill>
        <p:spPr>
          <a:xfrm>
            <a:off x="378850" y="3593850"/>
            <a:ext cx="5745351" cy="2472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5"/>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Results</a:t>
            </a:r>
            <a:r>
              <a:rPr lang="en-US" sz="1800">
                <a:solidFill>
                  <a:schemeClr val="lt1"/>
                </a:solidFill>
              </a:rPr>
              <a:t>: Example event with ndef=2</a:t>
            </a:r>
            <a:endParaRPr sz="4800">
              <a:solidFill>
                <a:schemeClr val="lt1"/>
              </a:solidFill>
              <a:latin typeface="Arial"/>
              <a:ea typeface="Arial"/>
              <a:cs typeface="Arial"/>
              <a:sym typeface="Arial"/>
            </a:endParaRPr>
          </a:p>
        </p:txBody>
      </p:sp>
      <p:sp>
        <p:nvSpPr>
          <p:cNvPr id="192" name="Google Shape;192;p5"/>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3.5-891</a:t>
            </a:r>
            <a:endParaRPr b="1" sz="2400">
              <a:solidFill>
                <a:schemeClr val="lt1"/>
              </a:solidFill>
              <a:latin typeface="Arial"/>
              <a:ea typeface="Arial"/>
              <a:cs typeface="Arial"/>
              <a:sym typeface="Arial"/>
            </a:endParaRPr>
          </a:p>
        </p:txBody>
      </p:sp>
      <p:sp>
        <p:nvSpPr>
          <p:cNvPr id="193" name="Google Shape;193;p5"/>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descr="\\VBOXSVR\Downloads\bliworld.png" id="194" name="Google Shape;194;p5"/>
          <p:cNvPicPr preferRelativeResize="0"/>
          <p:nvPr/>
        </p:nvPicPr>
        <p:blipFill rotWithShape="1">
          <a:blip r:embed="rId3">
            <a:alphaModFix/>
          </a:blip>
          <a:srcRect b="0" l="0" r="0" t="0"/>
          <a:stretch/>
        </p:blipFill>
        <p:spPr>
          <a:xfrm>
            <a:off x="10067450" y="0"/>
            <a:ext cx="2124550" cy="913250"/>
          </a:xfrm>
          <a:prstGeom prst="rect">
            <a:avLst/>
          </a:prstGeom>
          <a:noFill/>
          <a:ln>
            <a:noFill/>
          </a:ln>
        </p:spPr>
      </p:pic>
      <p:pic>
        <p:nvPicPr>
          <p:cNvPr id="195" name="Google Shape;195;p5"/>
          <p:cNvPicPr preferRelativeResize="0"/>
          <p:nvPr/>
        </p:nvPicPr>
        <p:blipFill>
          <a:blip r:embed="rId4">
            <a:alphaModFix/>
          </a:blip>
          <a:stretch>
            <a:fillRect/>
          </a:stretch>
        </p:blipFill>
        <p:spPr>
          <a:xfrm>
            <a:off x="0" y="1095300"/>
            <a:ext cx="5372974" cy="5372974"/>
          </a:xfrm>
          <a:prstGeom prst="rect">
            <a:avLst/>
          </a:prstGeom>
          <a:noFill/>
          <a:ln>
            <a:noFill/>
          </a:ln>
        </p:spPr>
      </p:pic>
      <p:pic>
        <p:nvPicPr>
          <p:cNvPr id="196" name="Google Shape;196;p5"/>
          <p:cNvPicPr preferRelativeResize="0"/>
          <p:nvPr/>
        </p:nvPicPr>
        <p:blipFill>
          <a:blip r:embed="rId5">
            <a:alphaModFix/>
          </a:blip>
          <a:stretch>
            <a:fillRect/>
          </a:stretch>
        </p:blipFill>
        <p:spPr>
          <a:xfrm>
            <a:off x="5778878" y="1286700"/>
            <a:ext cx="4918999" cy="4918999"/>
          </a:xfrm>
          <a:prstGeom prst="rect">
            <a:avLst/>
          </a:prstGeom>
          <a:noFill/>
          <a:ln>
            <a:noFill/>
          </a:ln>
        </p:spPr>
      </p:pic>
      <p:sp>
        <p:nvSpPr>
          <p:cNvPr id="197" name="Google Shape;197;p5"/>
          <p:cNvSpPr txBox="1"/>
          <p:nvPr/>
        </p:nvSpPr>
        <p:spPr>
          <a:xfrm>
            <a:off x="6756750" y="6003825"/>
            <a:ext cx="298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Sharp contours small ellipse of the original model.</a:t>
            </a:r>
            <a:endParaRPr/>
          </a:p>
        </p:txBody>
      </p:sp>
      <p:cxnSp>
        <p:nvCxnSpPr>
          <p:cNvPr id="198" name="Google Shape;198;p5"/>
          <p:cNvCxnSpPr>
            <a:stCxn id="197" idx="0"/>
          </p:cNvCxnSpPr>
          <p:nvPr/>
        </p:nvCxnSpPr>
        <p:spPr>
          <a:xfrm rot="10800000">
            <a:off x="8219850" y="3214425"/>
            <a:ext cx="29400" cy="2789400"/>
          </a:xfrm>
          <a:prstGeom prst="straightConnector1">
            <a:avLst/>
          </a:prstGeom>
          <a:noFill/>
          <a:ln cap="flat" cmpd="sng" w="19050">
            <a:solidFill>
              <a:schemeClr val="dk2"/>
            </a:solidFill>
            <a:prstDash val="solid"/>
            <a:round/>
            <a:headEnd len="med" w="med" type="none"/>
            <a:tailEnd len="med" w="med" type="triangle"/>
          </a:ln>
        </p:spPr>
      </p:cxnSp>
      <p:cxnSp>
        <p:nvCxnSpPr>
          <p:cNvPr id="199" name="Google Shape;199;p5"/>
          <p:cNvCxnSpPr>
            <a:stCxn id="197" idx="0"/>
          </p:cNvCxnSpPr>
          <p:nvPr/>
        </p:nvCxnSpPr>
        <p:spPr>
          <a:xfrm flipH="1" rot="10800000">
            <a:off x="8249250" y="3214125"/>
            <a:ext cx="998700" cy="2789700"/>
          </a:xfrm>
          <a:prstGeom prst="straightConnector1">
            <a:avLst/>
          </a:prstGeom>
          <a:noFill/>
          <a:ln cap="flat" cmpd="sng" w="19050">
            <a:solidFill>
              <a:schemeClr val="dk2"/>
            </a:solidFill>
            <a:prstDash val="solid"/>
            <a:round/>
            <a:headEnd len="med" w="med" type="none"/>
            <a:tailEnd len="med" w="med" type="triangle"/>
          </a:ln>
        </p:spPr>
      </p:cxnSp>
      <p:sp>
        <p:nvSpPr>
          <p:cNvPr id="200" name="Google Shape;200;p5"/>
          <p:cNvSpPr txBox="1"/>
          <p:nvPr/>
        </p:nvSpPr>
        <p:spPr>
          <a:xfrm>
            <a:off x="4741275" y="1205425"/>
            <a:ext cx="123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Ground truth</a:t>
            </a:r>
            <a:endParaRPr/>
          </a:p>
        </p:txBody>
      </p:sp>
      <p:cxnSp>
        <p:nvCxnSpPr>
          <p:cNvPr id="201" name="Google Shape;201;p5"/>
          <p:cNvCxnSpPr>
            <a:stCxn id="200" idx="1"/>
          </p:cNvCxnSpPr>
          <p:nvPr/>
        </p:nvCxnSpPr>
        <p:spPr>
          <a:xfrm flipH="1">
            <a:off x="2835675" y="1405525"/>
            <a:ext cx="1905600" cy="1177500"/>
          </a:xfrm>
          <a:prstGeom prst="straightConnector1">
            <a:avLst/>
          </a:prstGeom>
          <a:noFill/>
          <a:ln cap="flat" cmpd="sng" w="19050">
            <a:solidFill>
              <a:schemeClr val="dk2"/>
            </a:solidFill>
            <a:prstDash val="solid"/>
            <a:round/>
            <a:headEnd len="med" w="med" type="none"/>
            <a:tailEnd len="med" w="med" type="triangle"/>
          </a:ln>
        </p:spPr>
      </p:cxnSp>
      <p:cxnSp>
        <p:nvCxnSpPr>
          <p:cNvPr id="202" name="Google Shape;202;p5"/>
          <p:cNvCxnSpPr>
            <a:stCxn id="200" idx="3"/>
          </p:cNvCxnSpPr>
          <p:nvPr/>
        </p:nvCxnSpPr>
        <p:spPr>
          <a:xfrm>
            <a:off x="5981175" y="1405525"/>
            <a:ext cx="2284500" cy="1234800"/>
          </a:xfrm>
          <a:prstGeom prst="straightConnector1">
            <a:avLst/>
          </a:prstGeom>
          <a:noFill/>
          <a:ln cap="flat" cmpd="sng" w="19050">
            <a:solidFill>
              <a:schemeClr val="dk2"/>
            </a:solidFill>
            <a:prstDash val="solid"/>
            <a:round/>
            <a:headEnd len="med" w="med" type="none"/>
            <a:tailEnd len="med" w="med" type="triangle"/>
          </a:ln>
        </p:spPr>
      </p:cxnSp>
      <p:sp>
        <p:nvSpPr>
          <p:cNvPr id="203" name="Google Shape;203;p5"/>
          <p:cNvSpPr txBox="1"/>
          <p:nvPr/>
        </p:nvSpPr>
        <p:spPr>
          <a:xfrm>
            <a:off x="947238" y="6205700"/>
            <a:ext cx="347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Perturbed model has smoother contours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510a66b37c_0_42"/>
          <p:cNvSpPr txBox="1"/>
          <p:nvPr/>
        </p:nvSpPr>
        <p:spPr>
          <a:xfrm>
            <a:off x="2193009" y="266330"/>
            <a:ext cx="8021400" cy="5592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Results</a:t>
            </a:r>
            <a:r>
              <a:rPr lang="en-US" sz="1800">
                <a:solidFill>
                  <a:schemeClr val="lt1"/>
                </a:solidFill>
              </a:rPr>
              <a:t>: Calibration and Error</a:t>
            </a:r>
            <a:endParaRPr sz="4800">
              <a:solidFill>
                <a:schemeClr val="lt1"/>
              </a:solidFill>
              <a:latin typeface="Arial"/>
              <a:ea typeface="Arial"/>
              <a:cs typeface="Arial"/>
              <a:sym typeface="Arial"/>
            </a:endParaRPr>
          </a:p>
        </p:txBody>
      </p:sp>
      <p:sp>
        <p:nvSpPr>
          <p:cNvPr id="209" name="Google Shape;209;g2510a66b37c_0_42"/>
          <p:cNvSpPr txBox="1"/>
          <p:nvPr/>
        </p:nvSpPr>
        <p:spPr>
          <a:xfrm>
            <a:off x="11125514" y="6385300"/>
            <a:ext cx="817800" cy="234000"/>
          </a:xfrm>
          <a:prstGeom prst="rect">
            <a:avLst/>
          </a:prstGeom>
          <a:noFill/>
          <a:ln>
            <a:noFill/>
          </a:ln>
        </p:spPr>
        <p:txBody>
          <a:bodyPr anchorCtr="0" anchor="ctr" bIns="45700" lIns="91425" spcFirstLastPara="1" rIns="91425" wrap="square" tIns="45700">
            <a:normAutofit lnSpcReduction="20000"/>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3.5-891</a:t>
            </a:r>
            <a:endParaRPr b="1" sz="2400">
              <a:solidFill>
                <a:schemeClr val="lt1"/>
              </a:solidFill>
              <a:latin typeface="Arial"/>
              <a:ea typeface="Arial"/>
              <a:cs typeface="Arial"/>
              <a:sym typeface="Arial"/>
            </a:endParaRPr>
          </a:p>
        </p:txBody>
      </p:sp>
      <p:sp>
        <p:nvSpPr>
          <p:cNvPr id="210" name="Google Shape;210;g2510a66b37c_0_42"/>
          <p:cNvSpPr txBox="1"/>
          <p:nvPr/>
        </p:nvSpPr>
        <p:spPr>
          <a:xfrm>
            <a:off x="11103778" y="5453065"/>
            <a:ext cx="837600" cy="7413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descr="\\VBOXSVR\Downloads\bliworld.png" id="211" name="Google Shape;211;g2510a66b37c_0_42"/>
          <p:cNvPicPr preferRelativeResize="0"/>
          <p:nvPr/>
        </p:nvPicPr>
        <p:blipFill rotWithShape="1">
          <a:blip r:embed="rId3">
            <a:alphaModFix/>
          </a:blip>
          <a:srcRect b="0" l="0" r="0" t="0"/>
          <a:stretch/>
        </p:blipFill>
        <p:spPr>
          <a:xfrm>
            <a:off x="10067450" y="0"/>
            <a:ext cx="2124550" cy="913250"/>
          </a:xfrm>
          <a:prstGeom prst="rect">
            <a:avLst/>
          </a:prstGeom>
          <a:noFill/>
          <a:ln>
            <a:noFill/>
          </a:ln>
        </p:spPr>
      </p:pic>
      <p:pic>
        <p:nvPicPr>
          <p:cNvPr id="212" name="Google Shape;212;g2510a66b37c_0_42"/>
          <p:cNvPicPr preferRelativeResize="0"/>
          <p:nvPr/>
        </p:nvPicPr>
        <p:blipFill>
          <a:blip r:embed="rId4">
            <a:alphaModFix/>
          </a:blip>
          <a:stretch>
            <a:fillRect/>
          </a:stretch>
        </p:blipFill>
        <p:spPr>
          <a:xfrm>
            <a:off x="0" y="1100000"/>
            <a:ext cx="5757999" cy="5757999"/>
          </a:xfrm>
          <a:prstGeom prst="rect">
            <a:avLst/>
          </a:prstGeom>
          <a:noFill/>
          <a:ln>
            <a:noFill/>
          </a:ln>
        </p:spPr>
      </p:pic>
      <p:pic>
        <p:nvPicPr>
          <p:cNvPr id="213" name="Google Shape;213;g2510a66b37c_0_42"/>
          <p:cNvPicPr preferRelativeResize="0"/>
          <p:nvPr/>
        </p:nvPicPr>
        <p:blipFill>
          <a:blip r:embed="rId5">
            <a:alphaModFix/>
          </a:blip>
          <a:stretch>
            <a:fillRect/>
          </a:stretch>
        </p:blipFill>
        <p:spPr>
          <a:xfrm>
            <a:off x="6066925" y="1100000"/>
            <a:ext cx="3861567" cy="5792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6"/>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Conclusion</a:t>
            </a:r>
            <a:r>
              <a:rPr lang="en-US" sz="1800">
                <a:solidFill>
                  <a:schemeClr val="lt1"/>
                </a:solidFill>
              </a:rPr>
              <a:t>: Best calibrated for distance uncertainty</a:t>
            </a:r>
            <a:endParaRPr sz="4800">
              <a:solidFill>
                <a:schemeClr val="lt1"/>
              </a:solidFill>
              <a:latin typeface="Arial"/>
              <a:ea typeface="Arial"/>
              <a:cs typeface="Arial"/>
              <a:sym typeface="Arial"/>
            </a:endParaRPr>
          </a:p>
        </p:txBody>
      </p:sp>
      <p:sp>
        <p:nvSpPr>
          <p:cNvPr id="219" name="Google Shape;219;p6"/>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3.5-891</a:t>
            </a:r>
            <a:endParaRPr b="1" sz="2400">
              <a:solidFill>
                <a:schemeClr val="lt1"/>
              </a:solidFill>
              <a:latin typeface="Arial"/>
              <a:ea typeface="Arial"/>
              <a:cs typeface="Arial"/>
              <a:sym typeface="Arial"/>
            </a:endParaRPr>
          </a:p>
        </p:txBody>
      </p:sp>
      <p:sp>
        <p:nvSpPr>
          <p:cNvPr id="220" name="Google Shape;220;p6"/>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descr="\\VBOXSVR\Downloads\bliworld.png" id="221" name="Google Shape;221;p6"/>
          <p:cNvPicPr preferRelativeResize="0"/>
          <p:nvPr/>
        </p:nvPicPr>
        <p:blipFill rotWithShape="1">
          <a:blip r:embed="rId3">
            <a:alphaModFix/>
          </a:blip>
          <a:srcRect b="0" l="0" r="0" t="0"/>
          <a:stretch/>
        </p:blipFill>
        <p:spPr>
          <a:xfrm>
            <a:off x="10067450" y="0"/>
            <a:ext cx="2124550" cy="913250"/>
          </a:xfrm>
          <a:prstGeom prst="rect">
            <a:avLst/>
          </a:prstGeom>
          <a:noFill/>
          <a:ln>
            <a:noFill/>
          </a:ln>
        </p:spPr>
      </p:pic>
      <p:sp>
        <p:nvSpPr>
          <p:cNvPr id="222" name="Google Shape;222;p6"/>
          <p:cNvSpPr txBox="1"/>
          <p:nvPr/>
        </p:nvSpPr>
        <p:spPr>
          <a:xfrm>
            <a:off x="447725" y="1343175"/>
            <a:ext cx="96198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t>The perturbed model and the NET-VISA origin error estimate has a number of advantages.</a:t>
            </a:r>
            <a:endParaRPr sz="1800"/>
          </a:p>
          <a:p>
            <a:pPr indent="-342900" lvl="0" marL="457200" rtl="0" algn="l">
              <a:spcBef>
                <a:spcPts val="0"/>
              </a:spcBef>
              <a:spcAft>
                <a:spcPts val="0"/>
              </a:spcAft>
              <a:buSzPts val="1800"/>
              <a:buChar char="-"/>
            </a:pPr>
            <a:r>
              <a:rPr lang="en-US" sz="1800"/>
              <a:t>It produces the best calibrated origin errors in terms of distance to the ground truth event.</a:t>
            </a:r>
            <a:endParaRPr sz="1800"/>
          </a:p>
          <a:p>
            <a:pPr indent="-342900" lvl="0" marL="457200" rtl="0" algn="l">
              <a:spcBef>
                <a:spcPts val="0"/>
              </a:spcBef>
              <a:spcAft>
                <a:spcPts val="0"/>
              </a:spcAft>
              <a:buSzPts val="1800"/>
              <a:buChar char="-"/>
            </a:pPr>
            <a:r>
              <a:rPr lang="en-US" sz="1800"/>
              <a:t>The percentage of points within the 90% confidence ellipse is even higher than LEB for events with ndef &gt; 8</a:t>
            </a:r>
            <a:endParaRPr sz="1800"/>
          </a:p>
          <a:p>
            <a:pPr indent="-342900" lvl="0" marL="457200" rtl="0" algn="l">
              <a:spcBef>
                <a:spcPts val="0"/>
              </a:spcBef>
              <a:spcAft>
                <a:spcPts val="0"/>
              </a:spcAft>
              <a:buSzPts val="1800"/>
              <a:buChar char="-"/>
            </a:pPr>
            <a:r>
              <a:rPr lang="en-US" sz="1800"/>
              <a:t>The distance to the ground truth is best among the other automated approaches (Note: LEB has better event location because the arrival times are improved by analysts manually).</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The results show that none of the approaches is fully calibrated.</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2023-04-18T13:25:54Z</dcterms:created>
  <dc:creator>Moshir Kyrollos</dc:creator>
</cp:coreProperties>
</file>