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jGrviFYY07lwIJIsHJeh0dX6Ld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AT"/>
              <a:t>We are now using our Bayesian model of global-scale seismology to also estimate the error estimates in the origins. As part of this work we realized that we needed to perturb the model to inject some noise so that we can smoother posteriors.</a:t>
            </a:r>
            <a:endParaRPr/>
          </a:p>
          <a:p>
            <a:pPr indent="0" lvl="0" marL="0" rtl="0" algn="l">
              <a:spcBef>
                <a:spcPts val="0"/>
              </a:spcBef>
              <a:spcAft>
                <a:spcPts val="0"/>
              </a:spcAft>
              <a:buNone/>
            </a:pPr>
            <a:r>
              <a:rPr lang="en-AT"/>
              <a:t>The perturbation in the model allows for much smoother contours and bigger uncertainty ellipses. See the figure on the right. The blue contours are smoother and the ellipse is bigger. Also in the bar graphs in the center the ellipse area is somewhat bigger. However, note that the new model has most points within the 90% ellipse.</a:t>
            </a:r>
            <a:endParaRPr/>
          </a:p>
          <a:p>
            <a:pPr indent="0" lvl="0" marL="0" rtl="0" algn="l">
              <a:spcBef>
                <a:spcPts val="0"/>
              </a:spcBef>
              <a:spcAft>
                <a:spcPts val="0"/>
              </a:spcAft>
              <a:buNone/>
            </a:pPr>
            <a:r>
              <a:rPr lang="en-AT"/>
              <a:t>Further the graphs on the left show that the model is better calibrated at multiple uncertainty levels. For example the 60% uncertainty ellipse has 30% points which is even better than LEB and much better than the other automated bulletins.</a:t>
            </a:r>
            <a:endParaRPr/>
          </a:p>
          <a:p>
            <a:pPr indent="0" lvl="0" marL="0" rtl="0" algn="l">
              <a:spcBef>
                <a:spcPts val="0"/>
              </a:spcBef>
              <a:spcAft>
                <a:spcPts val="0"/>
              </a:spcAft>
              <a:buNone/>
            </a:pPr>
            <a:r>
              <a:rPr lang="en-AT"/>
              <a:t>In future, we are studying if we can identify unmodeled sources of uncertainty to make this calibration line a perfect straight line.</a:t>
            </a:r>
            <a:endParaRPr/>
          </a:p>
        </p:txBody>
      </p:sp>
      <p:sp>
        <p:nvSpPr>
          <p:cNvPr id="81" name="Google Shape;8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4" name="Google Shape;14;p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7" name="Shape 67"/>
        <p:cNvGrpSpPr/>
        <p:nvPr/>
      </p:nvGrpSpPr>
      <p:grpSpPr>
        <a:xfrm>
          <a:off x="0" y="0"/>
          <a:ext cx="0" cy="0"/>
          <a:chOff x="0" y="0"/>
          <a:chExt cx="0" cy="0"/>
        </a:xfrm>
      </p:grpSpPr>
      <p:sp>
        <p:nvSpPr>
          <p:cNvPr id="68" name="Google Shape;68;p1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 name="Google Shape;69;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13"/>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5" name="Google Shape;75;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1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6" name="Google Shape;26;p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Google Shape;39;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5" name="Shape 45"/>
        <p:cNvGrpSpPr/>
        <p:nvPr/>
      </p:nvGrpSpPr>
      <p:grpSpPr>
        <a:xfrm>
          <a:off x="0" y="0"/>
          <a:ext cx="0" cy="0"/>
          <a:chOff x="0" y="0"/>
          <a:chExt cx="0" cy="0"/>
        </a:xfrm>
      </p:grpSpPr>
      <p:sp>
        <p:nvSpPr>
          <p:cNvPr id="46" name="Google Shape;46;p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3" name="Shape 53"/>
        <p:cNvGrpSpPr/>
        <p:nvPr/>
      </p:nvGrpSpPr>
      <p:grpSpPr>
        <a:xfrm>
          <a:off x="0" y="0"/>
          <a:ext cx="0" cy="0"/>
          <a:chOff x="0" y="0"/>
          <a:chExt cx="0" cy="0"/>
        </a:xfrm>
      </p:grpSpPr>
      <p:sp>
        <p:nvSpPr>
          <p:cNvPr id="54" name="Google Shape;54;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6" name="Google Shape;56;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7" name="Google Shape;57;p1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1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0" name="Shape 60"/>
        <p:cNvGrpSpPr/>
        <p:nvPr/>
      </p:nvGrpSpPr>
      <p:grpSpPr>
        <a:xfrm>
          <a:off x="0" y="0"/>
          <a:ext cx="0" cy="0"/>
          <a:chOff x="0" y="0"/>
          <a:chExt cx="0" cy="0"/>
        </a:xfrm>
      </p:grpSpPr>
      <p:sp>
        <p:nvSpPr>
          <p:cNvPr id="61" name="Google Shape;61;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11"/>
          <p:cNvSpPr/>
          <p:nvPr>
            <p:ph idx="2" type="pic"/>
          </p:nvPr>
        </p:nvSpPr>
        <p:spPr>
          <a:xfrm>
            <a:off x="5183188" y="987425"/>
            <a:ext cx="6172200" cy="4873625"/>
          </a:xfrm>
          <a:prstGeom prst="rect">
            <a:avLst/>
          </a:prstGeom>
          <a:noFill/>
          <a:ln>
            <a:noFill/>
          </a:ln>
        </p:spPr>
      </p:sp>
      <p:sp>
        <p:nvSpPr>
          <p:cNvPr id="63" name="Google Shape;63;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4" name="Google Shape;64;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id="6" name="Google Shape;6;p2"/>
          <p:cNvPicPr preferRelativeResize="0"/>
          <p:nvPr/>
        </p:nvPicPr>
        <p:blipFill rotWithShape="1">
          <a:blip r:embed="rId2">
            <a:alphaModFix/>
          </a:blip>
          <a:srcRect b="0" l="0" r="0" t="0"/>
          <a:stretch/>
        </p:blipFill>
        <p:spPr>
          <a:xfrm>
            <a:off x="10744200" y="234950"/>
            <a:ext cx="1229360" cy="572043"/>
          </a:xfrm>
          <a:prstGeom prst="rect">
            <a:avLst/>
          </a:prstGeom>
          <a:noFill/>
          <a:ln>
            <a:noFill/>
          </a:ln>
        </p:spPr>
      </p:pic>
      <p:grpSp>
        <p:nvGrpSpPr>
          <p:cNvPr id="7" name="Google Shape;7;p2"/>
          <p:cNvGrpSpPr/>
          <p:nvPr/>
        </p:nvGrpSpPr>
        <p:grpSpPr>
          <a:xfrm>
            <a:off x="10818813" y="803275"/>
            <a:ext cx="1084262" cy="258763"/>
            <a:chOff x="6815" y="506"/>
            <a:chExt cx="683" cy="163"/>
          </a:xfrm>
        </p:grpSpPr>
        <p:sp>
          <p:nvSpPr>
            <p:cNvPr id="8" name="Google Shape;8;p2"/>
            <p:cNvSpPr/>
            <p:nvPr/>
          </p:nvSpPr>
          <p:spPr>
            <a:xfrm>
              <a:off x="6815" y="508"/>
              <a:ext cx="680" cy="1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 name="Google Shape;9;p2"/>
            <p:cNvSpPr/>
            <p:nvPr/>
          </p:nvSpPr>
          <p:spPr>
            <a:xfrm>
              <a:off x="6822" y="513"/>
              <a:ext cx="669" cy="149"/>
            </a:xfrm>
            <a:custGeom>
              <a:rect b="b" l="l" r="r" t="t"/>
              <a:pathLst>
                <a:path extrusionOk="0" h="397" w="1849">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 name="Google Shape;10;p2"/>
            <p:cNvSpPr/>
            <p:nvPr/>
          </p:nvSpPr>
          <p:spPr>
            <a:xfrm>
              <a:off x="6815" y="506"/>
              <a:ext cx="683" cy="163"/>
            </a:xfrm>
            <a:custGeom>
              <a:rect b="b" l="l" r="r" t="t"/>
              <a:pathLst>
                <a:path extrusionOk="0" h="435" w="1889">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
          <p:cNvSpPr txBox="1"/>
          <p:nvPr/>
        </p:nvSpPr>
        <p:spPr>
          <a:xfrm>
            <a:off x="10841064" y="825623"/>
            <a:ext cx="1069383" cy="24435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100"/>
              <a:buFont typeface="Arial"/>
              <a:buNone/>
            </a:pPr>
            <a:r>
              <a:rPr b="1" lang="en-AT" sz="1100">
                <a:solidFill>
                  <a:schemeClr val="lt1"/>
                </a:solidFill>
                <a:latin typeface="Arial"/>
                <a:ea typeface="Arial"/>
                <a:cs typeface="Arial"/>
                <a:sym typeface="Arial"/>
              </a:rPr>
              <a:t>P</a:t>
            </a:r>
            <a:r>
              <a:rPr b="1" lang="en-AT" sz="1100">
                <a:solidFill>
                  <a:schemeClr val="lt1"/>
                </a:solidFill>
              </a:rPr>
              <a:t>3.5-891</a:t>
            </a:r>
            <a:endParaRPr b="1" sz="3200">
              <a:solidFill>
                <a:schemeClr val="lt1"/>
              </a:solidFill>
              <a:latin typeface="Arial"/>
              <a:ea typeface="Arial"/>
              <a:cs typeface="Arial"/>
              <a:sym typeface="Arial"/>
            </a:endParaRPr>
          </a:p>
        </p:txBody>
      </p:sp>
      <p:sp>
        <p:nvSpPr>
          <p:cNvPr id="84" name="Google Shape;84;p1"/>
          <p:cNvSpPr txBox="1"/>
          <p:nvPr/>
        </p:nvSpPr>
        <p:spPr>
          <a:xfrm>
            <a:off x="2061274" y="26169"/>
            <a:ext cx="8547300" cy="1015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AT" sz="1600">
                <a:solidFill>
                  <a:schemeClr val="lt1"/>
                </a:solidFill>
              </a:rPr>
              <a:t>Noise Injection in Model Training for Better Calibrated Estimates of Origin Error in NET-VISA</a:t>
            </a:r>
            <a:endParaRPr/>
          </a:p>
          <a:p>
            <a:pPr indent="0" lvl="0" marL="0" marR="0" rtl="0" algn="ctr">
              <a:spcBef>
                <a:spcPts val="0"/>
              </a:spcBef>
              <a:spcAft>
                <a:spcPts val="0"/>
              </a:spcAft>
              <a:buNone/>
            </a:pPr>
            <a:r>
              <a:t/>
            </a:r>
            <a:endParaRPr sz="1600">
              <a:solidFill>
                <a:schemeClr val="lt1"/>
              </a:solidFill>
              <a:latin typeface="Arial"/>
              <a:ea typeface="Arial"/>
              <a:cs typeface="Arial"/>
              <a:sym typeface="Arial"/>
            </a:endParaRPr>
          </a:p>
          <a:p>
            <a:pPr indent="0" lvl="0" marL="0" marR="0" rtl="0" algn="ctr">
              <a:spcBef>
                <a:spcPts val="0"/>
              </a:spcBef>
              <a:spcAft>
                <a:spcPts val="0"/>
              </a:spcAft>
              <a:buNone/>
            </a:pPr>
            <a:r>
              <a:rPr lang="en-AT" sz="1600">
                <a:solidFill>
                  <a:schemeClr val="lt1"/>
                </a:solidFill>
              </a:rPr>
              <a:t>Nimar Arora</a:t>
            </a:r>
            <a:endParaRPr/>
          </a:p>
          <a:p>
            <a:pPr indent="0" lvl="0" marL="0" marR="0" rtl="0" algn="ctr">
              <a:spcBef>
                <a:spcPts val="0"/>
              </a:spcBef>
              <a:spcAft>
                <a:spcPts val="0"/>
              </a:spcAft>
              <a:buNone/>
            </a:pPr>
            <a:r>
              <a:rPr lang="en-AT" sz="1200">
                <a:solidFill>
                  <a:schemeClr val="lt1"/>
                </a:solidFill>
              </a:rPr>
              <a:t>Bayesian Logic, Inc.</a:t>
            </a:r>
            <a:endParaRPr/>
          </a:p>
        </p:txBody>
      </p:sp>
      <p:pic>
        <p:nvPicPr>
          <p:cNvPr id="85" name="Google Shape;85;p1"/>
          <p:cNvPicPr preferRelativeResize="0"/>
          <p:nvPr/>
        </p:nvPicPr>
        <p:blipFill>
          <a:blip r:embed="rId3">
            <a:alphaModFix/>
          </a:blip>
          <a:stretch>
            <a:fillRect/>
          </a:stretch>
        </p:blipFill>
        <p:spPr>
          <a:xfrm>
            <a:off x="0" y="1194369"/>
            <a:ext cx="5511231" cy="5511231"/>
          </a:xfrm>
          <a:prstGeom prst="rect">
            <a:avLst/>
          </a:prstGeom>
          <a:noFill/>
          <a:ln>
            <a:noFill/>
          </a:ln>
        </p:spPr>
      </p:pic>
      <p:pic>
        <p:nvPicPr>
          <p:cNvPr id="86" name="Google Shape;86;p1"/>
          <p:cNvPicPr preferRelativeResize="0"/>
          <p:nvPr/>
        </p:nvPicPr>
        <p:blipFill>
          <a:blip r:embed="rId4">
            <a:alphaModFix/>
          </a:blip>
          <a:stretch>
            <a:fillRect/>
          </a:stretch>
        </p:blipFill>
        <p:spPr>
          <a:xfrm>
            <a:off x="5309031" y="1121944"/>
            <a:ext cx="3674154" cy="5511231"/>
          </a:xfrm>
          <a:prstGeom prst="rect">
            <a:avLst/>
          </a:prstGeom>
          <a:noFill/>
          <a:ln>
            <a:noFill/>
          </a:ln>
        </p:spPr>
      </p:pic>
      <p:pic>
        <p:nvPicPr>
          <p:cNvPr id="87" name="Google Shape;87;p1"/>
          <p:cNvPicPr preferRelativeResize="0"/>
          <p:nvPr/>
        </p:nvPicPr>
        <p:blipFill>
          <a:blip r:embed="rId5">
            <a:alphaModFix/>
          </a:blip>
          <a:stretch>
            <a:fillRect/>
          </a:stretch>
        </p:blipFill>
        <p:spPr>
          <a:xfrm>
            <a:off x="8725160" y="1208376"/>
            <a:ext cx="2904015" cy="2904015"/>
          </a:xfrm>
          <a:prstGeom prst="rect">
            <a:avLst/>
          </a:prstGeom>
          <a:noFill/>
          <a:ln>
            <a:noFill/>
          </a:ln>
        </p:spPr>
      </p:pic>
      <p:pic>
        <p:nvPicPr>
          <p:cNvPr id="88" name="Google Shape;88;p1"/>
          <p:cNvPicPr preferRelativeResize="0"/>
          <p:nvPr/>
        </p:nvPicPr>
        <p:blipFill>
          <a:blip r:embed="rId6">
            <a:alphaModFix/>
          </a:blip>
          <a:stretch>
            <a:fillRect/>
          </a:stretch>
        </p:blipFill>
        <p:spPr>
          <a:xfrm>
            <a:off x="8758438" y="3955475"/>
            <a:ext cx="2837450" cy="2837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2023-04-18T13:25:54Z</dcterms:created>
  <dc:creator>Moshir Kyrollos</dc:creator>
</cp:coreProperties>
</file>