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Arial Black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MQO1qcyKxkkwOPIHfdCAzB5YG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rialBlack-regular.fntdata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44200" y="234950"/>
            <a:ext cx="1229360" cy="5720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2"/>
          <p:cNvGrpSpPr/>
          <p:nvPr/>
        </p:nvGrpSpPr>
        <p:grpSpPr>
          <a:xfrm>
            <a:off x="10818813" y="803275"/>
            <a:ext cx="1084262" cy="258763"/>
            <a:chOff x="6815" y="506"/>
            <a:chExt cx="683" cy="163"/>
          </a:xfrm>
        </p:grpSpPr>
        <p:sp>
          <p:nvSpPr>
            <p:cNvPr id="8" name="Google Shape;8;p2"/>
            <p:cNvSpPr/>
            <p:nvPr/>
          </p:nvSpPr>
          <p:spPr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2"/>
            <p:cNvSpPr/>
            <p:nvPr/>
          </p:nvSpPr>
          <p:spPr>
            <a:xfrm>
              <a:off x="6822" y="513"/>
              <a:ext cx="669" cy="149"/>
            </a:xfrm>
            <a:custGeom>
              <a:rect b="b" l="l" r="r" t="t"/>
              <a:pathLst>
                <a:path extrusionOk="0" h="397" w="1849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6815" y="506"/>
              <a:ext cx="683" cy="163"/>
            </a:xfrm>
            <a:custGeom>
              <a:rect b="b" l="l" r="r" t="t"/>
              <a:pathLst>
                <a:path extrusionOk="0" h="435" w="1889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10841064" y="825623"/>
            <a:ext cx="1069383" cy="2443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lang="en-A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-AT" sz="1100">
                <a:solidFill>
                  <a:schemeClr val="lt1"/>
                </a:solidFill>
              </a:rPr>
              <a:t>3</a:t>
            </a:r>
            <a:r>
              <a:rPr b="1" lang="en-A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AT" sz="1100">
                <a:solidFill>
                  <a:schemeClr val="lt1"/>
                </a:solidFill>
              </a:rPr>
              <a:t>5</a:t>
            </a:r>
            <a:r>
              <a:rPr b="1" lang="en-A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n-AT" sz="1100">
                <a:solidFill>
                  <a:schemeClr val="lt1"/>
                </a:solidFill>
              </a:rPr>
              <a:t>780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2061274" y="26169"/>
            <a:ext cx="85473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T" sz="1800">
                <a:solidFill>
                  <a:schemeClr val="lt1"/>
                </a:solidFill>
              </a:rPr>
              <a:t>Automatic earthquake detection for Botswana M6.5 and its aftershocks using deep learning algorithms</a:t>
            </a:r>
            <a:endParaRPr b="1"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T" sz="1800">
                <a:solidFill>
                  <a:schemeClr val="lt1"/>
                </a:solidFill>
              </a:rPr>
              <a:t>Joseph Maritinkole</a:t>
            </a:r>
            <a:r>
              <a:rPr lang="en-AT" sz="1800">
                <a:solidFill>
                  <a:schemeClr val="lt1"/>
                </a:solidFill>
              </a:rPr>
              <a:t>, Onkgopotse Ntibinyane</a:t>
            </a:r>
            <a:endParaRPr sz="1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T">
                <a:solidFill>
                  <a:schemeClr val="lt1"/>
                </a:solidFill>
              </a:rPr>
              <a:t>Botswana Geoscience Institute</a:t>
            </a:r>
            <a:endParaRPr sz="1600"/>
          </a:p>
        </p:txBody>
      </p:sp>
      <p:sp>
        <p:nvSpPr>
          <p:cNvPr id="85" name="Google Shape;85;p1"/>
          <p:cNvSpPr txBox="1"/>
          <p:nvPr/>
        </p:nvSpPr>
        <p:spPr>
          <a:xfrm>
            <a:off x="5132600" y="1211625"/>
            <a:ext cx="6777900" cy="44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AT">
                <a:latin typeface="Arial Black"/>
                <a:ea typeface="Arial Black"/>
                <a:cs typeface="Arial Black"/>
                <a:sym typeface="Arial Black"/>
              </a:rPr>
              <a:t>MOTIVATION</a:t>
            </a:r>
            <a:endParaRPr b="1"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172549" lvl="0" marL="89999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AT" sz="1300"/>
              <a:t>The current earthquake processing in Botswana is performed manually.</a:t>
            </a:r>
            <a:endParaRPr sz="1300"/>
          </a:p>
          <a:p>
            <a:pPr indent="-172549" lvl="0" marL="89999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AT" sz="1300"/>
              <a:t>However, analyzing large datasets leads to delays in reporting </a:t>
            </a:r>
            <a:endParaRPr sz="1300"/>
          </a:p>
          <a:p>
            <a:pPr indent="-172549" lvl="0" marL="89999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AT" sz="1300"/>
              <a:t>Due to financial constraints, the institute relies on free modules of the seiscomp system for automatic processing, which may compromise the accuracy of the results. </a:t>
            </a:r>
            <a:endParaRPr sz="1300"/>
          </a:p>
          <a:p>
            <a:pPr indent="-172549" lvl="0" marL="89999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AT" sz="1300"/>
              <a:t>This necessitates time-consuming human intervention to cross-check recorded events and identify missed events, hindering timely and reliable reporting.</a:t>
            </a:r>
            <a:endParaRPr sz="1300"/>
          </a:p>
          <a:p>
            <a:pPr indent="-172549" lvl="0" marL="89999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AT" sz="1300"/>
              <a:t>To address these challenges, EQTransformer and PhaseNet is fine-tuned using earthquakes recorded in Botswana and their corresponding waveforms to automate earthquake detection and phase picking in Botswana. </a:t>
            </a:r>
            <a:endParaRPr sz="1300"/>
          </a:p>
          <a:p>
            <a:pPr indent="-172549" lvl="0" marL="89999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en-AT" sz="1300"/>
              <a:t>This enables accurate and timely dissemination of earthquake parameters to stakeholders and the public.</a:t>
            </a:r>
            <a:endParaRPr sz="13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29651" l="0" r="0" t="0"/>
          <a:stretch/>
        </p:blipFill>
        <p:spPr>
          <a:xfrm>
            <a:off x="223550" y="1165263"/>
            <a:ext cx="4417435" cy="4400876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87" name="Google Shape;87;p1"/>
          <p:cNvSpPr txBox="1"/>
          <p:nvPr/>
        </p:nvSpPr>
        <p:spPr>
          <a:xfrm>
            <a:off x="130175" y="5566150"/>
            <a:ext cx="4793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AT" sz="1200"/>
              <a:t>The figure provides a visual representation of the seismic activity in Botswana and highlights the distribution of earthquakes in the region.</a:t>
            </a:r>
            <a:endParaRPr sz="12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AT" sz="1200"/>
              <a:t>197 earthquakes of magnitude greater than Ml 3.0 are used for creating a labeled dataset, which is essential for training and evaluating models in seismic analysis and earthquake monitoring. 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2023-04-18T13:25:54Z</dcterms:created>
  <dc:creator>Moshir Kyrollos</dc:creator>
</cp:coreProperties>
</file>