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fAGkzgdqclXwXG5aaW1NvVbHT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B0FE2D-6EF5-4113-A2CD-48399EABD382}">
  <a:tblStyle styleId="{7EB0FE2D-6EF5-4113-A2CD-48399EABD382}" styleName="Table_0">
    <a:wholeTbl>
      <a:tcTxStyle b="off" i="off">
        <a:font>
          <a:latin typeface="Arial"/>
          <a:ea typeface="Arial"/>
          <a:cs typeface="Arial"/>
        </a:font>
        <a:srgbClr val="2F5496"/>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4472C4"/>
              </a:solidFill>
              <a:prstDash val="solid"/>
              <a:round/>
              <a:headEnd len="sm" w="sm" type="none"/>
              <a:tailEnd len="sm" w="sm" type="none"/>
            </a:ln>
          </a:top>
          <a:bottom>
            <a:ln cap="flat" cmpd="sng" w="9525">
              <a:solidFill>
                <a:srgbClr val="4472C4"/>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customschemas.google.com/relationships/presentationmetadata" Target="metadata"/><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148b7bba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5148b7bbab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 name="Shape 32"/>
        <p:cNvGrpSpPr/>
        <p:nvPr/>
      </p:nvGrpSpPr>
      <p:grpSpPr>
        <a:xfrm>
          <a:off x="0" y="0"/>
          <a:ext cx="0" cy="0"/>
          <a:chOff x="0" y="0"/>
          <a:chExt cx="0" cy="0"/>
        </a:xfrm>
      </p:grpSpPr>
      <p:grpSp>
        <p:nvGrpSpPr>
          <p:cNvPr id="33" name="Google Shape;33;p9"/>
          <p:cNvGrpSpPr/>
          <p:nvPr/>
        </p:nvGrpSpPr>
        <p:grpSpPr>
          <a:xfrm>
            <a:off x="11020425" y="5397498"/>
            <a:ext cx="1003300" cy="1219199"/>
            <a:chOff x="6942" y="3400"/>
            <a:chExt cx="632" cy="768"/>
          </a:xfrm>
        </p:grpSpPr>
        <p:sp>
          <p:nvSpPr>
            <p:cNvPr id="34" name="Google Shape;34;p9"/>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9"/>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9"/>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19"/>
          <p:cNvSpPr/>
          <p:nvPr>
            <p:ph idx="2" type="pic"/>
          </p:nvPr>
        </p:nvSpPr>
        <p:spPr>
          <a:xfrm>
            <a:off x="5183188" y="987425"/>
            <a:ext cx="6172200" cy="4873625"/>
          </a:xfrm>
          <a:prstGeom prst="rect">
            <a:avLst/>
          </a:prstGeom>
          <a:noFill/>
          <a:ln>
            <a:noFill/>
          </a:ln>
        </p:spPr>
      </p:sp>
      <p:sp>
        <p:nvSpPr>
          <p:cNvPr id="105" name="Google Shape;105;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6" name="Google Shape;106;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21"/>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5" name="Google Shape;55;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7" name="Google Shape;67;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9" name="Google Shape;99;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5.png"/><Relationship Id="rId13" Type="http://schemas.openxmlformats.org/officeDocument/2006/relationships/theme" Target="../theme/theme3.xml"/><Relationship Id="rId12" Type="http://schemas.openxmlformats.org/officeDocument/2006/relationships/slideLayout" Target="../slideLayouts/slideLayout1.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 Target="/ppt/slides/slide2.xml"/><Relationship Id="rId4" Type="http://schemas.openxmlformats.org/officeDocument/2006/relationships/image" Target="../media/image3.png"/><Relationship Id="rId9" Type="http://schemas.openxmlformats.org/officeDocument/2006/relationships/slide" Target="/ppt/slides/slide7.xml"/><Relationship Id="rId5" Type="http://schemas.openxmlformats.org/officeDocument/2006/relationships/slide" Target="/ppt/slides/slide4.xml"/><Relationship Id="rId6" Type="http://schemas.openxmlformats.org/officeDocument/2006/relationships/image" Target="../media/image4.png"/><Relationship Id="rId7" Type="http://schemas.openxmlformats.org/officeDocument/2006/relationships/slide" Target="/ppt/slides/slide5.xml"/><Relationship Id="rId8"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7.xml"/><Relationship Id="rId22" Type="http://schemas.openxmlformats.org/officeDocument/2006/relationships/slideLayout" Target="../slideLayouts/slideLayout9.xml"/><Relationship Id="rId21" Type="http://schemas.openxmlformats.org/officeDocument/2006/relationships/slideLayout" Target="../slideLayouts/slideLayout8.xml"/><Relationship Id="rId24" Type="http://schemas.openxmlformats.org/officeDocument/2006/relationships/slideLayout" Target="../slideLayouts/slideLayout11.xml"/><Relationship Id="rId23"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slide" Target="/ppt/slides/slide4.xml"/><Relationship Id="rId26" Type="http://schemas.openxmlformats.org/officeDocument/2006/relationships/theme" Target="../theme/theme2.xml"/><Relationship Id="rId25" Type="http://schemas.openxmlformats.org/officeDocument/2006/relationships/slideLayout" Target="../slideLayouts/slideLayout12.xml"/><Relationship Id="rId5" Type="http://schemas.openxmlformats.org/officeDocument/2006/relationships/slide" Target="/ppt/slides/slide2.xml"/><Relationship Id="rId6" Type="http://schemas.openxmlformats.org/officeDocument/2006/relationships/image" Target="../media/image11.png"/><Relationship Id="rId7" Type="http://schemas.openxmlformats.org/officeDocument/2006/relationships/slide" Target="/ppt/slides/slide3.xml"/><Relationship Id="rId8" Type="http://schemas.openxmlformats.org/officeDocument/2006/relationships/image" Target="../media/image13.png"/><Relationship Id="rId11" Type="http://schemas.openxmlformats.org/officeDocument/2006/relationships/slide" Target="/ppt/slides/slide5.xml"/><Relationship Id="rId10" Type="http://schemas.openxmlformats.org/officeDocument/2006/relationships/image" Target="../media/image15.png"/><Relationship Id="rId13" Type="http://schemas.openxmlformats.org/officeDocument/2006/relationships/slide" Target="/ppt/slides/slide7.xml"/><Relationship Id="rId12" Type="http://schemas.openxmlformats.org/officeDocument/2006/relationships/image" Target="../media/image14.png"/><Relationship Id="rId15" Type="http://schemas.openxmlformats.org/officeDocument/2006/relationships/slideLayout" Target="../slideLayouts/slideLayout2.xml"/><Relationship Id="rId14" Type="http://schemas.openxmlformats.org/officeDocument/2006/relationships/image" Target="../media/image17.png"/><Relationship Id="rId17" Type="http://schemas.openxmlformats.org/officeDocument/2006/relationships/slideLayout" Target="../slideLayouts/slideLayout4.xml"/><Relationship Id="rId16" Type="http://schemas.openxmlformats.org/officeDocument/2006/relationships/slideLayout" Target="../slideLayouts/slideLayout3.xml"/><Relationship Id="rId19" Type="http://schemas.openxmlformats.org/officeDocument/2006/relationships/slideLayout" Target="../slideLayouts/slideLayout6.xml"/><Relationship Id="rId1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8"/>
          <p:cNvPicPr preferRelativeResize="0"/>
          <p:nvPr/>
        </p:nvPicPr>
        <p:blipFill rotWithShape="1">
          <a:blip r:embed="rId2">
            <a:alphaModFix/>
          </a:blip>
          <a:srcRect b="0" l="0" r="0" t="0"/>
          <a:stretch/>
        </p:blipFill>
        <p:spPr>
          <a:xfrm>
            <a:off x="197124" y="400850"/>
            <a:ext cx="2039389" cy="1019695"/>
          </a:xfrm>
          <a:prstGeom prst="rect">
            <a:avLst/>
          </a:prstGeom>
          <a:noFill/>
          <a:ln>
            <a:noFill/>
          </a:ln>
        </p:spPr>
      </p:pic>
      <p:pic>
        <p:nvPicPr>
          <p:cNvPr id="7" name="Google Shape;7;p8">
            <a:hlinkClick action="ppaction://hlinksldjump" r:id="rId3"/>
          </p:cNvPr>
          <p:cNvPicPr preferRelativeResize="0"/>
          <p:nvPr/>
        </p:nvPicPr>
        <p:blipFill rotWithShape="1">
          <a:blip r:embed="rId4">
            <a:alphaModFix/>
          </a:blip>
          <a:srcRect b="0" l="0" r="0" t="0"/>
          <a:stretch/>
        </p:blipFill>
        <p:spPr>
          <a:xfrm>
            <a:off x="315118" y="1927567"/>
            <a:ext cx="1803400" cy="723900"/>
          </a:xfrm>
          <a:prstGeom prst="rect">
            <a:avLst/>
          </a:prstGeom>
          <a:noFill/>
          <a:ln>
            <a:noFill/>
          </a:ln>
        </p:spPr>
      </p:pic>
      <p:pic>
        <p:nvPicPr>
          <p:cNvPr id="8" name="Google Shape;8;p8">
            <a:hlinkClick action="ppaction://hlinksldjump" r:id="rId5"/>
          </p:cNvPr>
          <p:cNvPicPr preferRelativeResize="0"/>
          <p:nvPr/>
        </p:nvPicPr>
        <p:blipFill rotWithShape="1">
          <a:blip r:embed="rId6">
            <a:alphaModFix/>
          </a:blip>
          <a:srcRect b="0" l="0" r="0" t="0"/>
          <a:stretch/>
        </p:blipFill>
        <p:spPr>
          <a:xfrm>
            <a:off x="2819167" y="1927567"/>
            <a:ext cx="1803400" cy="723900"/>
          </a:xfrm>
          <a:prstGeom prst="rect">
            <a:avLst/>
          </a:prstGeom>
          <a:noFill/>
          <a:ln>
            <a:noFill/>
          </a:ln>
        </p:spPr>
      </p:pic>
      <p:pic>
        <p:nvPicPr>
          <p:cNvPr id="9" name="Google Shape;9;p8">
            <a:hlinkClick action="ppaction://hlinksldjump" r:id="rId7"/>
          </p:cNvPr>
          <p:cNvPicPr preferRelativeResize="0"/>
          <p:nvPr/>
        </p:nvPicPr>
        <p:blipFill rotWithShape="1">
          <a:blip r:embed="rId8">
            <a:alphaModFix/>
          </a:blip>
          <a:srcRect b="0" l="0" r="0" t="0"/>
          <a:stretch/>
        </p:blipFill>
        <p:spPr>
          <a:xfrm>
            <a:off x="7569433" y="1927567"/>
            <a:ext cx="1803400" cy="723900"/>
          </a:xfrm>
          <a:prstGeom prst="rect">
            <a:avLst/>
          </a:prstGeom>
          <a:noFill/>
          <a:ln>
            <a:noFill/>
          </a:ln>
        </p:spPr>
      </p:pic>
      <p:pic>
        <p:nvPicPr>
          <p:cNvPr id="10" name="Google Shape;10;p8">
            <a:hlinkClick action="ppaction://hlinksldjump" r:id="rId9"/>
          </p:cNvPr>
          <p:cNvPicPr preferRelativeResize="0"/>
          <p:nvPr/>
        </p:nvPicPr>
        <p:blipFill rotWithShape="1">
          <a:blip r:embed="rId10">
            <a:alphaModFix/>
          </a:blip>
          <a:srcRect b="0" l="0" r="0" t="0"/>
          <a:stretch/>
        </p:blipFill>
        <p:spPr>
          <a:xfrm>
            <a:off x="10073482" y="1927567"/>
            <a:ext cx="1803400" cy="723900"/>
          </a:xfrm>
          <a:prstGeom prst="rect">
            <a:avLst/>
          </a:prstGeom>
          <a:noFill/>
          <a:ln>
            <a:noFill/>
          </a:ln>
        </p:spPr>
      </p:pic>
      <p:pic>
        <p:nvPicPr>
          <p:cNvPr id="11" name="Google Shape;11;p8">
            <a:hlinkClick action="ppaction://hlinkshowjump?jump=nextslide"/>
          </p:cNvPr>
          <p:cNvPicPr preferRelativeResize="0"/>
          <p:nvPr/>
        </p:nvPicPr>
        <p:blipFill rotWithShape="1">
          <a:blip r:embed="rId11">
            <a:alphaModFix/>
          </a:blip>
          <a:srcRect b="0" l="0" r="0" t="0"/>
          <a:stretch/>
        </p:blipFill>
        <p:spPr>
          <a:xfrm>
            <a:off x="5379720" y="3624775"/>
            <a:ext cx="1432560" cy="396240"/>
          </a:xfrm>
          <a:prstGeom prst="rect">
            <a:avLst/>
          </a:prstGeom>
          <a:noFill/>
          <a:ln>
            <a:noFill/>
          </a:ln>
          <a:effectLst>
            <a:outerShdw blurRad="50800" rotWithShape="0" algn="tl" dir="2700000" dist="38100">
              <a:srgbClr val="000000">
                <a:alpha val="40000"/>
              </a:srgbClr>
            </a:outerShdw>
          </a:effectLst>
        </p:spPr>
      </p:pic>
      <p:grpSp>
        <p:nvGrpSpPr>
          <p:cNvPr id="12" name="Google Shape;12;p8"/>
          <p:cNvGrpSpPr/>
          <p:nvPr/>
        </p:nvGrpSpPr>
        <p:grpSpPr>
          <a:xfrm>
            <a:off x="2640003" y="2912198"/>
            <a:ext cx="2161727" cy="2160000"/>
            <a:chOff x="1720" y="1835"/>
            <a:chExt cx="1253" cy="1252"/>
          </a:xfrm>
        </p:grpSpPr>
        <p:sp>
          <p:nvSpPr>
            <p:cNvPr id="13" name="Google Shape;13;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 name="Google Shape;16;p8"/>
          <p:cNvGrpSpPr/>
          <p:nvPr/>
        </p:nvGrpSpPr>
        <p:grpSpPr>
          <a:xfrm>
            <a:off x="7390269" y="2932111"/>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 name="Google Shape;18;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 name="Google Shape;20;p8"/>
          <p:cNvGrpSpPr/>
          <p:nvPr/>
        </p:nvGrpSpPr>
        <p:grpSpPr>
          <a:xfrm>
            <a:off x="9894318" y="2912198"/>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 name="Google Shape;24;p8"/>
          <p:cNvGrpSpPr/>
          <p:nvPr/>
        </p:nvGrpSpPr>
        <p:grpSpPr>
          <a:xfrm>
            <a:off x="135955" y="2932111"/>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 name="Google Shape;28;p8"/>
          <p:cNvGrpSpPr/>
          <p:nvPr/>
        </p:nvGrpSpPr>
        <p:grpSpPr>
          <a:xfrm>
            <a:off x="5162550" y="4986338"/>
            <a:ext cx="1866900" cy="1625600"/>
            <a:chOff x="3252" y="3141"/>
            <a:chExt cx="1176" cy="1024"/>
          </a:xfrm>
        </p:grpSpPr>
        <p:sp>
          <p:nvSpPr>
            <p:cNvPr id="29" name="Google Shape;29;p8"/>
            <p:cNvSpPr/>
            <p:nvPr/>
          </p:nvSpPr>
          <p:spPr>
            <a:xfrm>
              <a:off x="3252" y="3141"/>
              <a:ext cx="1176" cy="10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8"/>
            <p:cNvSpPr/>
            <p:nvPr/>
          </p:nvSpPr>
          <p:spPr>
            <a:xfrm>
              <a:off x="3389" y="4004"/>
              <a:ext cx="902" cy="149"/>
            </a:xfrm>
            <a:custGeom>
              <a:rect b="b" l="l" r="r" t="t"/>
              <a:pathLst>
                <a:path extrusionOk="0" h="349" w="1913">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8"/>
            <p:cNvSpPr/>
            <p:nvPr/>
          </p:nvSpPr>
          <p:spPr>
            <a:xfrm>
              <a:off x="3365" y="3987"/>
              <a:ext cx="959" cy="159"/>
            </a:xfrm>
            <a:custGeom>
              <a:rect b="b" l="l" r="r" t="t"/>
              <a:pathLst>
                <a:path extrusionOk="0" h="388" w="1953">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7" name="Shape 37"/>
        <p:cNvGrpSpPr/>
        <p:nvPr/>
      </p:nvGrpSpPr>
      <p:grpSpPr>
        <a:xfrm>
          <a:off x="0" y="0"/>
          <a:ext cx="0" cy="0"/>
          <a:chOff x="0" y="0"/>
          <a:chExt cx="0" cy="0"/>
        </a:xfrm>
      </p:grpSpPr>
      <p:pic>
        <p:nvPicPr>
          <p:cNvPr id="38" name="Google Shape;38;p10">
            <a:hlinkClick action="ppaction://hlinkshowjump?jump=firstslide"/>
          </p:cNvPr>
          <p:cNvPicPr preferRelativeResize="0"/>
          <p:nvPr/>
        </p:nvPicPr>
        <p:blipFill rotWithShape="1">
          <a:blip r:embed="rId2">
            <a:alphaModFix/>
          </a:blip>
          <a:srcRect b="0" l="0" r="0" t="0"/>
          <a:stretch/>
        </p:blipFill>
        <p:spPr>
          <a:xfrm>
            <a:off x="11416375" y="2263000"/>
            <a:ext cx="213360" cy="213360"/>
          </a:xfrm>
          <a:prstGeom prst="rect">
            <a:avLst/>
          </a:prstGeom>
          <a:noFill/>
          <a:ln>
            <a:noFill/>
          </a:ln>
        </p:spPr>
      </p:pic>
      <p:pic>
        <p:nvPicPr>
          <p:cNvPr id="39" name="Google Shape;39;p10">
            <a:hlinkClick action="ppaction://hlinkshowjump?jump=nextslide"/>
          </p:cNvPr>
          <p:cNvPicPr preferRelativeResize="0"/>
          <p:nvPr/>
        </p:nvPicPr>
        <p:blipFill rotWithShape="1">
          <a:blip r:embed="rId3">
            <a:alphaModFix/>
          </a:blip>
          <a:srcRect b="0" l="0" r="0" t="0"/>
          <a:stretch/>
        </p:blipFill>
        <p:spPr>
          <a:xfrm>
            <a:off x="11629735" y="4211192"/>
            <a:ext cx="209550" cy="209550"/>
          </a:xfrm>
          <a:prstGeom prst="rect">
            <a:avLst/>
          </a:prstGeom>
          <a:noFill/>
          <a:ln>
            <a:noFill/>
          </a:ln>
        </p:spPr>
      </p:pic>
      <p:pic>
        <p:nvPicPr>
          <p:cNvPr id="40" name="Google Shape;40;p10">
            <a:hlinkClick action="ppaction://hlinkshowjump?jump=previousslide"/>
          </p:cNvPr>
          <p:cNvPicPr preferRelativeResize="0"/>
          <p:nvPr/>
        </p:nvPicPr>
        <p:blipFill rotWithShape="1">
          <a:blip r:embed="rId4">
            <a:alphaModFix/>
          </a:blip>
          <a:srcRect b="0" l="0" r="0" t="0"/>
          <a:stretch/>
        </p:blipFill>
        <p:spPr>
          <a:xfrm>
            <a:off x="11206825" y="4216497"/>
            <a:ext cx="209550" cy="209550"/>
          </a:xfrm>
          <a:prstGeom prst="rect">
            <a:avLst/>
          </a:prstGeom>
          <a:noFill/>
          <a:ln>
            <a:noFill/>
          </a:ln>
        </p:spPr>
      </p:pic>
      <p:grpSp>
        <p:nvGrpSpPr>
          <p:cNvPr id="41" name="Google Shape;41;p10"/>
          <p:cNvGrpSpPr/>
          <p:nvPr/>
        </p:nvGrpSpPr>
        <p:grpSpPr>
          <a:xfrm>
            <a:off x="11020425" y="5397501"/>
            <a:ext cx="1008063" cy="1219199"/>
            <a:chOff x="6942" y="3400"/>
            <a:chExt cx="635" cy="768"/>
          </a:xfrm>
        </p:grpSpPr>
        <p:sp>
          <p:nvSpPr>
            <p:cNvPr id="42" name="Google Shape;42;p10"/>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10"/>
            <p:cNvSpPr/>
            <p:nvPr/>
          </p:nvSpPr>
          <p:spPr>
            <a:xfrm>
              <a:off x="6949" y="4028"/>
              <a:ext cx="621" cy="133"/>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10"/>
            <p:cNvSpPr/>
            <p:nvPr/>
          </p:nvSpPr>
          <p:spPr>
            <a:xfrm>
              <a:off x="6942" y="4022"/>
              <a:ext cx="635" cy="146"/>
            </a:xfrm>
            <a:custGeom>
              <a:rect b="b" l="l" r="r" t="t"/>
              <a:pathLst>
                <a:path extrusionOk="0" h="436" w="1889">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10"/>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10"/>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7" name="Google Shape;47;p10">
            <a:hlinkClick action="ppaction://hlinksldjump" r:id="rId5"/>
          </p:cNvPr>
          <p:cNvPicPr preferRelativeResize="0"/>
          <p:nvPr/>
        </p:nvPicPr>
        <p:blipFill rotWithShape="1">
          <a:blip r:embed="rId6">
            <a:alphaModFix/>
          </a:blip>
          <a:srcRect b="0" l="0" r="0" t="0"/>
          <a:stretch/>
        </p:blipFill>
        <p:spPr>
          <a:xfrm>
            <a:off x="11060217" y="2647996"/>
            <a:ext cx="933450" cy="184150"/>
          </a:xfrm>
          <a:prstGeom prst="rect">
            <a:avLst/>
          </a:prstGeom>
          <a:noFill/>
          <a:ln>
            <a:noFill/>
          </a:ln>
        </p:spPr>
      </p:pic>
      <p:pic>
        <p:nvPicPr>
          <p:cNvPr id="48" name="Google Shape;48;p10">
            <a:hlinkClick action="ppaction://hlinksldjump" r:id="rId7"/>
          </p:cNvPr>
          <p:cNvPicPr preferRelativeResize="0"/>
          <p:nvPr/>
        </p:nvPicPr>
        <p:blipFill rotWithShape="1">
          <a:blip r:embed="rId8">
            <a:alphaModFix/>
          </a:blip>
          <a:srcRect b="0" l="0" r="0" t="0"/>
          <a:stretch/>
        </p:blipFill>
        <p:spPr>
          <a:xfrm>
            <a:off x="11060217" y="2954826"/>
            <a:ext cx="933450" cy="184150"/>
          </a:xfrm>
          <a:prstGeom prst="rect">
            <a:avLst/>
          </a:prstGeom>
          <a:noFill/>
          <a:ln>
            <a:noFill/>
          </a:ln>
        </p:spPr>
      </p:pic>
      <p:pic>
        <p:nvPicPr>
          <p:cNvPr id="49" name="Google Shape;49;p10">
            <a:hlinkClick action="ppaction://hlinksldjump" r:id="rId9"/>
          </p:cNvPr>
          <p:cNvPicPr preferRelativeResize="0"/>
          <p:nvPr/>
        </p:nvPicPr>
        <p:blipFill rotWithShape="1">
          <a:blip r:embed="rId10">
            <a:alphaModFix/>
          </a:blip>
          <a:srcRect b="0" l="0" r="0" t="0"/>
          <a:stretch/>
        </p:blipFill>
        <p:spPr>
          <a:xfrm>
            <a:off x="11060217" y="3261656"/>
            <a:ext cx="933450" cy="184150"/>
          </a:xfrm>
          <a:prstGeom prst="rect">
            <a:avLst/>
          </a:prstGeom>
          <a:noFill/>
          <a:ln>
            <a:noFill/>
          </a:ln>
        </p:spPr>
      </p:pic>
      <p:pic>
        <p:nvPicPr>
          <p:cNvPr id="50" name="Google Shape;50;p10">
            <a:hlinkClick action="ppaction://hlinksldjump" r:id="rId11"/>
          </p:cNvPr>
          <p:cNvPicPr preferRelativeResize="0"/>
          <p:nvPr/>
        </p:nvPicPr>
        <p:blipFill rotWithShape="1">
          <a:blip r:embed="rId12">
            <a:alphaModFix/>
          </a:blip>
          <a:srcRect b="0" l="0" r="0" t="0"/>
          <a:stretch/>
        </p:blipFill>
        <p:spPr>
          <a:xfrm>
            <a:off x="11060217" y="3568486"/>
            <a:ext cx="933450" cy="184150"/>
          </a:xfrm>
          <a:prstGeom prst="rect">
            <a:avLst/>
          </a:prstGeom>
          <a:noFill/>
          <a:ln>
            <a:noFill/>
          </a:ln>
        </p:spPr>
      </p:pic>
      <p:pic>
        <p:nvPicPr>
          <p:cNvPr id="51" name="Google Shape;51;p10">
            <a:hlinkClick action="ppaction://hlinksldjump" r:id="rId13"/>
          </p:cNvPr>
          <p:cNvPicPr preferRelativeResize="0"/>
          <p:nvPr/>
        </p:nvPicPr>
        <p:blipFill rotWithShape="1">
          <a:blip r:embed="rId14">
            <a:alphaModFix/>
          </a:blip>
          <a:srcRect b="0" l="0" r="0" t="0"/>
          <a:stretch/>
        </p:blipFill>
        <p:spPr>
          <a:xfrm>
            <a:off x="11060217" y="3872988"/>
            <a:ext cx="933450" cy="184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60" r:id="rId24"/>
    <p:sldLayoutId id="214748366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hyperlink" Target="https://doi.org/10.1038/s41467-020-17591-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nvSpPr>
        <p:spPr>
          <a:xfrm>
            <a:off x="2682932" y="278271"/>
            <a:ext cx="6826200" cy="14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rPr>
              <a:t>Automatic earthquake detection for Botswana M6.5 and its aftershocks using deep learning algorithms</a:t>
            </a:r>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US" sz="1800">
                <a:solidFill>
                  <a:schemeClr val="lt1"/>
                </a:solidFill>
              </a:rPr>
              <a:t>Joseph Maritinkole</a:t>
            </a:r>
            <a:r>
              <a:rPr lang="en-US" sz="1800">
                <a:solidFill>
                  <a:schemeClr val="lt1"/>
                </a:solidFill>
              </a:rPr>
              <a:t>, Onkgopotse Ntibinyane</a:t>
            </a:r>
            <a:endParaRPr/>
          </a:p>
          <a:p>
            <a:pPr indent="0" lvl="0" marL="0" marR="0" rtl="0" algn="ctr">
              <a:spcBef>
                <a:spcPts val="0"/>
              </a:spcBef>
              <a:spcAft>
                <a:spcPts val="0"/>
              </a:spcAft>
              <a:buNone/>
            </a:pPr>
            <a:r>
              <a:rPr lang="en-US">
                <a:solidFill>
                  <a:schemeClr val="lt1"/>
                </a:solidFill>
              </a:rPr>
              <a:t>Botswana Geoscience Institute</a:t>
            </a:r>
            <a:endParaRPr/>
          </a:p>
        </p:txBody>
      </p:sp>
      <p:sp>
        <p:nvSpPr>
          <p:cNvPr id="126" name="Google Shape;126;p1"/>
          <p:cNvSpPr txBox="1"/>
          <p:nvPr/>
        </p:nvSpPr>
        <p:spPr>
          <a:xfrm>
            <a:off x="178629" y="2958859"/>
            <a:ext cx="2086776" cy="2066221"/>
          </a:xfrm>
          <a:prstGeom prst="rect">
            <a:avLst/>
          </a:prstGeom>
          <a:noFill/>
          <a:ln>
            <a:noFill/>
          </a:ln>
        </p:spPr>
        <p:txBody>
          <a:bodyPr anchorCtr="1" anchor="ctr" bIns="108000" lIns="108000" spcFirstLastPara="1" rIns="108000" wrap="square" tIns="108000">
            <a:normAutofit fontScale="85000" lnSpcReduction="10000"/>
          </a:bodyPr>
          <a:lstStyle/>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Advanced techniques are essential to handle the increasing volume of seismic data. Machine learning-based phase picking and earthquake detection automate monitoring and improve accuracy. The study focuses on enhancing Phasenet and EQTransformer models for efficient event detection and phase picking, enabling timely dissemination of earthquake parameters.</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p:txBody>
      </p:sp>
      <p:sp>
        <p:nvSpPr>
          <p:cNvPr id="127" name="Google Shape;127;p1"/>
          <p:cNvSpPr txBox="1"/>
          <p:nvPr/>
        </p:nvSpPr>
        <p:spPr>
          <a:xfrm>
            <a:off x="5338029" y="6313980"/>
            <a:ext cx="1531435" cy="28052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rPr>
              <a:t>P3.5-780</a:t>
            </a:r>
            <a:endParaRPr b="1" sz="1200">
              <a:solidFill>
                <a:schemeClr val="lt1"/>
              </a:solidFill>
              <a:latin typeface="Arial"/>
              <a:ea typeface="Arial"/>
              <a:cs typeface="Arial"/>
              <a:sym typeface="Arial"/>
            </a:endParaRPr>
          </a:p>
        </p:txBody>
      </p:sp>
      <p:sp>
        <p:nvSpPr>
          <p:cNvPr id="128" name="Google Shape;128;p1"/>
          <p:cNvSpPr txBox="1"/>
          <p:nvPr/>
        </p:nvSpPr>
        <p:spPr>
          <a:xfrm>
            <a:off x="2682932" y="2958859"/>
            <a:ext cx="2086776" cy="2066221"/>
          </a:xfrm>
          <a:prstGeom prst="rect">
            <a:avLst/>
          </a:prstGeom>
          <a:noFill/>
          <a:ln>
            <a:noFill/>
          </a:ln>
        </p:spPr>
        <p:txBody>
          <a:bodyPr anchorCtr="1" anchor="ctr" bIns="108000" lIns="108000" spcFirstLastPara="1" rIns="108000" wrap="square" tIns="108000">
            <a:normAutofit fontScale="85000" lnSpcReduction="20000"/>
          </a:bodyPr>
          <a:lstStyle/>
          <a:p>
            <a:pPr indent="0" lvl="0" marL="0" marR="0" rtl="0" algn="ctr">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The seismic waveform analysis workflow involves data collection from the Botswana Seismological Network, preprocessing with Obspy, manual analysis for labeled dataset creation, model retraining in Seisbench, and automatic phase picking and event association, facilitating accurate seismic analysis and monitoring.</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p:txBody>
      </p:sp>
      <p:sp>
        <p:nvSpPr>
          <p:cNvPr id="129" name="Google Shape;129;p1"/>
          <p:cNvSpPr txBox="1"/>
          <p:nvPr/>
        </p:nvSpPr>
        <p:spPr>
          <a:xfrm>
            <a:off x="7422294" y="2958858"/>
            <a:ext cx="2086773" cy="2066221"/>
          </a:xfrm>
          <a:prstGeom prst="rect">
            <a:avLst/>
          </a:prstGeom>
          <a:noFill/>
          <a:ln>
            <a:noFill/>
          </a:ln>
        </p:spPr>
        <p:txBody>
          <a:bodyPr anchorCtr="1" anchor="ctr" bIns="108000" lIns="108000" spcFirstLastPara="1" rIns="108000" wrap="square" tIns="1080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The study employed EQTransformer, GPD, and Phasenet models for phase picking and earthquake detection. The results demonstrated their effectiveness in accurately identifying seismic phases and detecting earthquakes, including the overlapping event associated with the 2017 Botswana M6.5 earthquake. This highlights the potential of these models to enhance seismic analysis and monitoring capabilities, particularly in complex scenarios.</a:t>
            </a:r>
            <a:endParaRPr/>
          </a:p>
        </p:txBody>
      </p:sp>
      <p:sp>
        <p:nvSpPr>
          <p:cNvPr id="130" name="Google Shape;130;p1"/>
          <p:cNvSpPr txBox="1"/>
          <p:nvPr/>
        </p:nvSpPr>
        <p:spPr>
          <a:xfrm>
            <a:off x="9926597" y="2958859"/>
            <a:ext cx="2086773" cy="2066220"/>
          </a:xfrm>
          <a:prstGeom prst="rect">
            <a:avLst/>
          </a:prstGeom>
          <a:noFill/>
          <a:ln>
            <a:noFill/>
          </a:ln>
        </p:spPr>
        <p:txBody>
          <a:bodyPr anchorCtr="1" anchor="ctr" bIns="108000" lIns="108000" spcFirstLastPara="1" rIns="108000" wrap="square" tIns="1080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lang="en-US" sz="1200">
                <a:solidFill>
                  <a:schemeClr val="dk1"/>
                </a:solidFill>
              </a:rPr>
              <a:t>DNN algorithms show superiority in earthquake detection and phase picking, outperforming traditional methods in handling noisy data and overlapping events. Further tasks include phase association, creating a labeled dataset for Southern Africa, and evaluating model performance using precision, recall, and F1 scores.</a:t>
            </a:r>
            <a:endParaRPr sz="1200">
              <a:solidFill>
                <a:schemeClr val="dk1"/>
              </a:solidFill>
            </a:endParaRPr>
          </a:p>
          <a:p>
            <a:pPr indent="0" lvl="0" marL="0" marR="0" rtl="0" algn="l">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ctr">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ctr">
              <a:lnSpc>
                <a:spcPct val="90000"/>
              </a:lnSpc>
              <a:spcBef>
                <a:spcPts val="0"/>
              </a:spcBef>
              <a:spcAft>
                <a:spcPts val="0"/>
              </a:spcAft>
              <a:buClr>
                <a:schemeClr val="dk1"/>
              </a:buClr>
              <a:buSzPct val="100000"/>
              <a:buFont typeface="Arial"/>
              <a:buNone/>
            </a:pPr>
            <a:r>
              <a:t/>
            </a:r>
            <a:endParaRPr sz="1200">
              <a:solidFill>
                <a:schemeClr val="dk1"/>
              </a:solidFill>
            </a:endParaRPr>
          </a:p>
          <a:p>
            <a:pPr indent="0" lvl="0" marL="0" marR="0" rtl="0" algn="ctr">
              <a:lnSpc>
                <a:spcPct val="90000"/>
              </a:lnSpc>
              <a:spcBef>
                <a:spcPts val="0"/>
              </a:spcBef>
              <a:spcAft>
                <a:spcPts val="0"/>
              </a:spcAft>
              <a:buClr>
                <a:schemeClr val="dk1"/>
              </a:buClr>
              <a:buSzPct val="100000"/>
              <a:buFont typeface="Arial"/>
              <a:buNone/>
            </a:pPr>
            <a:r>
              <a:t/>
            </a:r>
            <a:endParaRPr sz="1200">
              <a:solidFill>
                <a:schemeClr val="dk1"/>
              </a:solidFill>
            </a:endParaRPr>
          </a:p>
        </p:txBody>
      </p:sp>
      <p:sp>
        <p:nvSpPr>
          <p:cNvPr id="131" name="Google Shape;131;p1"/>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32" name="Google Shape;132;p1"/>
          <p:cNvPicPr preferRelativeResize="0"/>
          <p:nvPr/>
        </p:nvPicPr>
        <p:blipFill rotWithShape="1">
          <a:blip r:embed="rId3">
            <a:alphaModFix/>
          </a:blip>
          <a:srcRect b="16645" l="0" r="0" t="0"/>
          <a:stretch/>
        </p:blipFill>
        <p:spPr>
          <a:xfrm>
            <a:off x="10821000" y="77875"/>
            <a:ext cx="1247100" cy="110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Introduction</a:t>
            </a:r>
            <a:endParaRPr sz="5000">
              <a:solidFill>
                <a:schemeClr val="lt1"/>
              </a:solidFill>
              <a:latin typeface="Arial"/>
              <a:ea typeface="Arial"/>
              <a:cs typeface="Arial"/>
              <a:sym typeface="Arial"/>
            </a:endParaRPr>
          </a:p>
        </p:txBody>
      </p:sp>
      <p:sp>
        <p:nvSpPr>
          <p:cNvPr id="138" name="Google Shape;138;p2"/>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rPr>
              <a:t>P3.5-780</a:t>
            </a:r>
            <a:endParaRPr b="1" sz="2400">
              <a:solidFill>
                <a:schemeClr val="lt1"/>
              </a:solidFill>
              <a:latin typeface="Arial"/>
              <a:ea typeface="Arial"/>
              <a:cs typeface="Arial"/>
              <a:sym typeface="Arial"/>
            </a:endParaRPr>
          </a:p>
        </p:txBody>
      </p:sp>
      <p:sp>
        <p:nvSpPr>
          <p:cNvPr id="139" name="Google Shape;139;p2"/>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40" name="Google Shape;140;p2"/>
          <p:cNvPicPr preferRelativeResize="0"/>
          <p:nvPr/>
        </p:nvPicPr>
        <p:blipFill rotWithShape="1">
          <a:blip r:embed="rId3">
            <a:alphaModFix/>
          </a:blip>
          <a:srcRect b="16645" l="0" r="0" t="0"/>
          <a:stretch/>
        </p:blipFill>
        <p:spPr>
          <a:xfrm>
            <a:off x="10855850" y="45325"/>
            <a:ext cx="1247100" cy="1100400"/>
          </a:xfrm>
          <a:prstGeom prst="rect">
            <a:avLst/>
          </a:prstGeom>
          <a:noFill/>
          <a:ln>
            <a:noFill/>
          </a:ln>
        </p:spPr>
      </p:pic>
      <p:sp>
        <p:nvSpPr>
          <p:cNvPr id="141" name="Google Shape;141;p2"/>
          <p:cNvSpPr txBox="1"/>
          <p:nvPr/>
        </p:nvSpPr>
        <p:spPr>
          <a:xfrm>
            <a:off x="472100" y="1429100"/>
            <a:ext cx="9786000" cy="45972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Char char="●"/>
            </a:pPr>
            <a:r>
              <a:rPr lang="en-US"/>
              <a:t>The increasing density of broadband seismic stations has generated a significant volume of seismic data, necessitating advanced techniques for efficient processing and analysis.</a:t>
            </a:r>
            <a:endParaRPr/>
          </a:p>
          <a:p>
            <a:pPr indent="-317500" lvl="0" marL="457200" rtl="0" algn="l">
              <a:lnSpc>
                <a:spcPct val="150000"/>
              </a:lnSpc>
              <a:spcBef>
                <a:spcPts val="1000"/>
              </a:spcBef>
              <a:spcAft>
                <a:spcPts val="0"/>
              </a:spcAft>
              <a:buSzPts val="1400"/>
              <a:buChar char="●"/>
            </a:pPr>
            <a:r>
              <a:rPr lang="en-US"/>
              <a:t>Automatic phase picking and earthquake detection using machine learning algorithms present a promising approach to accurately identify seismic phases and reduce the workload for seismologists.</a:t>
            </a:r>
            <a:endParaRPr/>
          </a:p>
          <a:p>
            <a:pPr indent="-317500" lvl="0" marL="457200" rtl="0" algn="l">
              <a:lnSpc>
                <a:spcPct val="150000"/>
              </a:lnSpc>
              <a:spcBef>
                <a:spcPts val="1000"/>
              </a:spcBef>
              <a:spcAft>
                <a:spcPts val="0"/>
              </a:spcAft>
              <a:buSzPts val="1400"/>
              <a:buChar char="●"/>
            </a:pPr>
            <a:r>
              <a:rPr lang="en-US"/>
              <a:t>Manual data processing in earthquake monitoring organizations can result in delays and limited accuracy, highlighting the need for automated methods to improve efficiency and reliability.</a:t>
            </a:r>
            <a:endParaRPr/>
          </a:p>
          <a:p>
            <a:pPr indent="-317500" lvl="0" marL="457200" rtl="0" algn="l">
              <a:lnSpc>
                <a:spcPct val="150000"/>
              </a:lnSpc>
              <a:spcBef>
                <a:spcPts val="1000"/>
              </a:spcBef>
              <a:spcAft>
                <a:spcPts val="0"/>
              </a:spcAft>
              <a:buSzPts val="1400"/>
              <a:buChar char="●"/>
            </a:pPr>
            <a:r>
              <a:rPr lang="en-US"/>
              <a:t>Financial constraints often limit access to licensed modules, requiring verification from human analysts and making reliance on free modules for automatic processing challenging.</a:t>
            </a:r>
            <a:endParaRPr/>
          </a:p>
          <a:p>
            <a:pPr indent="-317500" lvl="0" marL="457200" rtl="0" algn="l">
              <a:lnSpc>
                <a:spcPct val="150000"/>
              </a:lnSpc>
              <a:spcBef>
                <a:spcPts val="1000"/>
              </a:spcBef>
              <a:spcAft>
                <a:spcPts val="0"/>
              </a:spcAft>
              <a:buSzPts val="1400"/>
              <a:buChar char="●"/>
            </a:pPr>
            <a:r>
              <a:rPr lang="en-US"/>
              <a:t>The study aims to fine-tune the models of Phasenet and EQTransformer without altering their architectures. The refined models will be retrained to enhance their performance.</a:t>
            </a:r>
            <a:endParaRPr/>
          </a:p>
          <a:p>
            <a:pPr indent="-317500" lvl="0" marL="457200" rtl="0" algn="l">
              <a:lnSpc>
                <a:spcPct val="150000"/>
              </a:lnSpc>
              <a:spcBef>
                <a:spcPts val="1000"/>
              </a:spcBef>
              <a:spcAft>
                <a:spcPts val="1000"/>
              </a:spcAft>
              <a:buSzPts val="1400"/>
              <a:buChar char="●"/>
            </a:pPr>
            <a:r>
              <a:rPr lang="en-US"/>
              <a:t>The refined Phasenet and EQTransformer models will be employed for automatic event detection and phase picking, enabling more accurate and timely dissemination of earthquake parameters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Objectives </a:t>
            </a:r>
            <a:endParaRPr sz="5000">
              <a:solidFill>
                <a:schemeClr val="lt1"/>
              </a:solidFill>
              <a:latin typeface="Arial"/>
              <a:ea typeface="Arial"/>
              <a:cs typeface="Arial"/>
              <a:sym typeface="Arial"/>
            </a:endParaRPr>
          </a:p>
        </p:txBody>
      </p:sp>
      <p:sp>
        <p:nvSpPr>
          <p:cNvPr id="147" name="Google Shape;147;p3"/>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rPr>
              <a:t>P3.5-780</a:t>
            </a:r>
            <a:endParaRPr b="1" sz="2400">
              <a:solidFill>
                <a:schemeClr val="lt1"/>
              </a:solidFill>
              <a:latin typeface="Arial"/>
              <a:ea typeface="Arial"/>
              <a:cs typeface="Arial"/>
              <a:sym typeface="Arial"/>
            </a:endParaRPr>
          </a:p>
        </p:txBody>
      </p:sp>
      <p:sp>
        <p:nvSpPr>
          <p:cNvPr id="148" name="Google Shape;148;p3"/>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sp>
        <p:nvSpPr>
          <p:cNvPr id="149" name="Google Shape;149;p3"/>
          <p:cNvSpPr txBox="1"/>
          <p:nvPr/>
        </p:nvSpPr>
        <p:spPr>
          <a:xfrm>
            <a:off x="407300" y="1931275"/>
            <a:ext cx="9636600" cy="21240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US"/>
              <a:t>The study aims to improve automatic earthquake detection and perform phase picking using deep neural network algorithms by addressing the following objectives: </a:t>
            </a:r>
            <a:endParaRPr/>
          </a:p>
          <a:p>
            <a:pPr indent="-317500" lvl="0" marL="457200" rtl="0" algn="l">
              <a:lnSpc>
                <a:spcPct val="200000"/>
              </a:lnSpc>
              <a:spcBef>
                <a:spcPts val="0"/>
              </a:spcBef>
              <a:spcAft>
                <a:spcPts val="0"/>
              </a:spcAft>
              <a:buSzPts val="1400"/>
              <a:buChar char="●"/>
            </a:pPr>
            <a:r>
              <a:rPr lang="en-US"/>
              <a:t>Retrain PhaseNet and EQTranformer deep learning models using their original dataset and selected earthquakes recorded in Botswana and their corresponding waveforms as recorded by the Botswana Seismological Network.</a:t>
            </a:r>
            <a:endParaRPr/>
          </a:p>
          <a:p>
            <a:pPr indent="-317500" lvl="0" marL="457200" rtl="0" algn="l">
              <a:lnSpc>
                <a:spcPct val="200000"/>
              </a:lnSpc>
              <a:spcBef>
                <a:spcPts val="0"/>
              </a:spcBef>
              <a:spcAft>
                <a:spcPts val="0"/>
              </a:spcAft>
              <a:buSzPts val="1400"/>
              <a:buChar char="●"/>
            </a:pPr>
            <a:r>
              <a:rPr lang="en-US"/>
              <a:t>Perform automatic earthquake detection and phase picking.</a:t>
            </a:r>
            <a:endParaRPr/>
          </a:p>
        </p:txBody>
      </p:sp>
      <p:pic>
        <p:nvPicPr>
          <p:cNvPr id="150" name="Google Shape;150;p3"/>
          <p:cNvPicPr preferRelativeResize="0"/>
          <p:nvPr/>
        </p:nvPicPr>
        <p:blipFill rotWithShape="1">
          <a:blip r:embed="rId3">
            <a:alphaModFix/>
          </a:blip>
          <a:srcRect b="16645" l="0" r="0" t="0"/>
          <a:stretch/>
        </p:blipFill>
        <p:spPr>
          <a:xfrm>
            <a:off x="10855850" y="45325"/>
            <a:ext cx="1247100" cy="110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Methods/data </a:t>
            </a:r>
            <a:endParaRPr sz="5000">
              <a:solidFill>
                <a:schemeClr val="lt1"/>
              </a:solidFill>
              <a:latin typeface="Arial"/>
              <a:ea typeface="Arial"/>
              <a:cs typeface="Arial"/>
              <a:sym typeface="Arial"/>
            </a:endParaRPr>
          </a:p>
        </p:txBody>
      </p:sp>
      <p:sp>
        <p:nvSpPr>
          <p:cNvPr id="156" name="Google Shape;156;p4"/>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rPr>
              <a:t>P3.5-780</a:t>
            </a:r>
            <a:endParaRPr b="1" sz="2400">
              <a:solidFill>
                <a:schemeClr val="lt1"/>
              </a:solidFill>
              <a:latin typeface="Arial"/>
              <a:ea typeface="Arial"/>
              <a:cs typeface="Arial"/>
              <a:sym typeface="Arial"/>
            </a:endParaRPr>
          </a:p>
        </p:txBody>
      </p:sp>
      <p:sp>
        <p:nvSpPr>
          <p:cNvPr id="157" name="Google Shape;157;p4"/>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58" name="Google Shape;158;p4"/>
          <p:cNvPicPr preferRelativeResize="0"/>
          <p:nvPr/>
        </p:nvPicPr>
        <p:blipFill rotWithShape="1">
          <a:blip r:embed="rId3">
            <a:alphaModFix/>
          </a:blip>
          <a:srcRect b="29651" l="0" r="0" t="0"/>
          <a:stretch/>
        </p:blipFill>
        <p:spPr>
          <a:xfrm>
            <a:off x="332975" y="1241700"/>
            <a:ext cx="3581925" cy="3568475"/>
          </a:xfrm>
          <a:prstGeom prst="rect">
            <a:avLst/>
          </a:prstGeom>
          <a:noFill/>
          <a:ln cap="flat" cmpd="sng" w="12700">
            <a:solidFill>
              <a:srgbClr val="000000"/>
            </a:solidFill>
            <a:prstDash val="solid"/>
            <a:miter lim="8000"/>
            <a:headEnd len="sm" w="sm" type="none"/>
            <a:tailEnd len="sm" w="sm" type="none"/>
          </a:ln>
        </p:spPr>
      </p:pic>
      <p:graphicFrame>
        <p:nvGraphicFramePr>
          <p:cNvPr id="159" name="Google Shape;159;p4"/>
          <p:cNvGraphicFramePr/>
          <p:nvPr/>
        </p:nvGraphicFramePr>
        <p:xfrm>
          <a:off x="4051900" y="1241700"/>
          <a:ext cx="3000000" cy="3000000"/>
        </p:xfrm>
        <a:graphic>
          <a:graphicData uri="http://schemas.openxmlformats.org/drawingml/2006/table">
            <a:tbl>
              <a:tblPr>
                <a:noFill/>
                <a:tableStyleId>{7EB0FE2D-6EF5-4113-A2CD-48399EABD382}</a:tableStyleId>
              </a:tblPr>
              <a:tblGrid>
                <a:gridCol w="1413000"/>
                <a:gridCol w="1747100"/>
                <a:gridCol w="1342900"/>
                <a:gridCol w="1711925"/>
              </a:tblGrid>
              <a:tr h="373250">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EQT</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GPD</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PhaseNet</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1650">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Type</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CNN RNN Attention layers</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CNN</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U-Net</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3100">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Training Dataset</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STEAD + BSN</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S. California +BSN</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N. California + BSN</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7950">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Calibri"/>
                          <a:ea typeface="Calibri"/>
                          <a:cs typeface="Calibri"/>
                          <a:sym typeface="Calibri"/>
                        </a:rPr>
                        <a:t> </a:t>
                      </a:r>
                      <a:endParaRPr sz="1200" u="none" cap="none" strike="noStrike">
                        <a:solidFill>
                          <a:srgbClr val="000000"/>
                        </a:solidFill>
                        <a:latin typeface="Calibri"/>
                        <a:ea typeface="Calibri"/>
                        <a:cs typeface="Calibri"/>
                        <a:sym typeface="Calibri"/>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(Mousavi et al., 2020)</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(Ross et al., 2018b)</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1200" u="none" cap="none" strike="noStrike">
                          <a:solidFill>
                            <a:srgbClr val="000000"/>
                          </a:solidFill>
                          <a:latin typeface="Times New Roman"/>
                          <a:ea typeface="Times New Roman"/>
                          <a:cs typeface="Times New Roman"/>
                          <a:sym typeface="Times New Roman"/>
                        </a:rPr>
                        <a:t>(Zhu &amp; Beroza, 2018)</a:t>
                      </a:r>
                      <a:endParaRPr sz="1200" u="none" cap="none" strike="noStrike">
                        <a:solidFill>
                          <a:srgbClr val="000000"/>
                        </a:solidFill>
                        <a:latin typeface="Times New Roman"/>
                        <a:ea typeface="Times New Roman"/>
                        <a:cs typeface="Times New Roman"/>
                        <a:sym typeface="Times New Roman"/>
                      </a:endParaRPr>
                    </a:p>
                  </a:txBody>
                  <a:tcPr marT="66675" marB="66675" marR="66675" marL="66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160" name="Google Shape;160;p4"/>
          <p:cNvPicPr preferRelativeResize="0"/>
          <p:nvPr/>
        </p:nvPicPr>
        <p:blipFill rotWithShape="1">
          <a:blip r:embed="rId4">
            <a:alphaModFix/>
          </a:blip>
          <a:srcRect b="16645" l="0" r="0" t="0"/>
          <a:stretch/>
        </p:blipFill>
        <p:spPr>
          <a:xfrm>
            <a:off x="10910850" y="-4225"/>
            <a:ext cx="1247100" cy="1100400"/>
          </a:xfrm>
          <a:prstGeom prst="rect">
            <a:avLst/>
          </a:prstGeom>
          <a:noFill/>
          <a:ln>
            <a:noFill/>
          </a:ln>
        </p:spPr>
      </p:pic>
      <p:sp>
        <p:nvSpPr>
          <p:cNvPr id="161" name="Google Shape;161;p4"/>
          <p:cNvSpPr txBox="1"/>
          <p:nvPr/>
        </p:nvSpPr>
        <p:spPr>
          <a:xfrm>
            <a:off x="289400" y="4929650"/>
            <a:ext cx="10258200" cy="18831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Char char="●"/>
            </a:pPr>
            <a:r>
              <a:rPr lang="en-US" sz="1100"/>
              <a:t>Data Collection: Collect seismic waveform data from the Botswana Seismological Network (BSN) with varying sampling rates (40 Hz and 20 Hz).</a:t>
            </a:r>
            <a:endParaRPr sz="1100"/>
          </a:p>
          <a:p>
            <a:pPr indent="-298450" lvl="0" marL="457200" rtl="0" algn="l">
              <a:spcBef>
                <a:spcPts val="1000"/>
              </a:spcBef>
              <a:spcAft>
                <a:spcPts val="0"/>
              </a:spcAft>
              <a:buSzPts val="1100"/>
              <a:buChar char="●"/>
            </a:pPr>
            <a:r>
              <a:rPr lang="en-US" sz="1100"/>
              <a:t>Data Preprocessing: Use Obspy seismological software to downsample the datasets to a consistent 20 Hz sampling rate, apply a bandpass filter (1 Hz - 5 Hz) to remove noise, and perform amplitude normalization for consistent scaling.</a:t>
            </a:r>
            <a:endParaRPr sz="1100"/>
          </a:p>
          <a:p>
            <a:pPr indent="-298450" lvl="0" marL="457200" rtl="0" algn="l">
              <a:spcBef>
                <a:spcPts val="1000"/>
              </a:spcBef>
              <a:spcAft>
                <a:spcPts val="0"/>
              </a:spcAft>
              <a:buSzPts val="1100"/>
              <a:buChar char="●"/>
            </a:pPr>
            <a:r>
              <a:rPr lang="en-US" sz="1100"/>
              <a:t>Labeled Dataset Preparation: Generate a labeled dataset for Botswana by analyzing known earthquakes from BSN data manually, utilizing Seisbench.</a:t>
            </a:r>
            <a:endParaRPr sz="1100"/>
          </a:p>
          <a:p>
            <a:pPr indent="-298450" lvl="0" marL="457200" rtl="0" algn="l">
              <a:spcBef>
                <a:spcPts val="1000"/>
              </a:spcBef>
              <a:spcAft>
                <a:spcPts val="0"/>
              </a:spcAft>
              <a:buSzPts val="1100"/>
              <a:buChar char="●"/>
            </a:pPr>
            <a:r>
              <a:rPr lang="en-US" sz="1100"/>
              <a:t>Model Retraining: Retrain models in Seisbench (Woollam et al., 2021) using the labeled dataset to enhance accuracy for automatic phase picking.</a:t>
            </a:r>
            <a:endParaRPr sz="1100"/>
          </a:p>
          <a:p>
            <a:pPr indent="-298450" lvl="0" marL="457200" rtl="0" algn="l">
              <a:spcBef>
                <a:spcPts val="1000"/>
              </a:spcBef>
              <a:spcAft>
                <a:spcPts val="1000"/>
              </a:spcAft>
              <a:buSzPts val="1100"/>
              <a:buChar char="●"/>
            </a:pPr>
            <a:r>
              <a:rPr lang="en-US" sz="1100"/>
              <a:t>Automatic Phase Picking and Association: Employ the retrained models in Seisbench to automatically pick phases, associate them, and generate a seismic event catalogue.</a:t>
            </a:r>
            <a:endParaRPr sz="1100"/>
          </a:p>
        </p:txBody>
      </p:sp>
      <p:sp>
        <p:nvSpPr>
          <p:cNvPr id="162" name="Google Shape;162;p4"/>
          <p:cNvSpPr txBox="1"/>
          <p:nvPr/>
        </p:nvSpPr>
        <p:spPr>
          <a:xfrm>
            <a:off x="4051925" y="3102225"/>
            <a:ext cx="6214800" cy="1708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100"/>
              <a:t>Figure:</a:t>
            </a:r>
            <a:endParaRPr sz="1100"/>
          </a:p>
          <a:p>
            <a:pPr indent="0" lvl="0" marL="0" rtl="0" algn="just">
              <a:spcBef>
                <a:spcPts val="0"/>
              </a:spcBef>
              <a:spcAft>
                <a:spcPts val="0"/>
              </a:spcAft>
              <a:buNone/>
            </a:pPr>
            <a:r>
              <a:rPr lang="en-US" sz="1100"/>
              <a:t>The figure provides a visual representation of the seismic activity in Botswana and highlights the distribution of earthquakes in the region.</a:t>
            </a:r>
            <a:endParaRPr sz="1100"/>
          </a:p>
          <a:p>
            <a:pPr indent="0" lvl="0" marL="0" rtl="0" algn="just">
              <a:spcBef>
                <a:spcPts val="0"/>
              </a:spcBef>
              <a:spcAft>
                <a:spcPts val="0"/>
              </a:spcAft>
              <a:buNone/>
            </a:pPr>
            <a:r>
              <a:rPr lang="en-US" sz="1100"/>
              <a:t>197 earthquakes of magnitude greater than Ml 3.0 are used for creating a labeled dataset, which is essential for training and evaluating models in seismic analysis and earthquake monitoring. </a:t>
            </a:r>
            <a:endParaRPr sz="1100"/>
          </a:p>
          <a:p>
            <a:pPr indent="0" lvl="0" marL="0" rtl="0" algn="just">
              <a:spcBef>
                <a:spcPts val="0"/>
              </a:spcBef>
              <a:spcAft>
                <a:spcPts val="0"/>
              </a:spcAft>
              <a:buNone/>
            </a:pPr>
            <a:r>
              <a:t/>
            </a:r>
            <a:endParaRPr sz="1100"/>
          </a:p>
          <a:p>
            <a:pPr indent="0" lvl="0" marL="0" rtl="0" algn="l">
              <a:spcBef>
                <a:spcPts val="0"/>
              </a:spcBef>
              <a:spcAft>
                <a:spcPts val="0"/>
              </a:spcAft>
              <a:buNone/>
            </a:pPr>
            <a:r>
              <a:rPr lang="en-US" sz="1100"/>
              <a:t>Table: </a:t>
            </a:r>
            <a:endParaRPr sz="1100"/>
          </a:p>
          <a:p>
            <a:pPr indent="0" lvl="0" marL="0" rtl="0" algn="l">
              <a:spcBef>
                <a:spcPts val="0"/>
              </a:spcBef>
              <a:spcAft>
                <a:spcPts val="0"/>
              </a:spcAft>
              <a:buNone/>
            </a:pPr>
            <a:r>
              <a:rPr lang="en-US" sz="1100"/>
              <a:t>The table summarizes the deep learning models utilized for seismic analysis and earthquake monitoring. Details such as model names and architecture types are included in the table.</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 1 </a:t>
            </a:r>
            <a:endParaRPr sz="5000">
              <a:solidFill>
                <a:schemeClr val="lt1"/>
              </a:solidFill>
              <a:latin typeface="Arial"/>
              <a:ea typeface="Arial"/>
              <a:cs typeface="Arial"/>
              <a:sym typeface="Arial"/>
            </a:endParaRPr>
          </a:p>
        </p:txBody>
      </p:sp>
      <p:sp>
        <p:nvSpPr>
          <p:cNvPr id="168" name="Google Shape;168;p5"/>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rPr>
              <a:t>P3.5-780</a:t>
            </a:r>
            <a:endParaRPr b="1" sz="2400">
              <a:solidFill>
                <a:schemeClr val="lt1"/>
              </a:solidFill>
              <a:latin typeface="Arial"/>
              <a:ea typeface="Arial"/>
              <a:cs typeface="Arial"/>
              <a:sym typeface="Arial"/>
            </a:endParaRPr>
          </a:p>
        </p:txBody>
      </p:sp>
      <p:sp>
        <p:nvSpPr>
          <p:cNvPr id="169" name="Google Shape;169;p5"/>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70" name="Google Shape;170;p5"/>
          <p:cNvPicPr preferRelativeResize="0"/>
          <p:nvPr/>
        </p:nvPicPr>
        <p:blipFill rotWithShape="1">
          <a:blip r:embed="rId3">
            <a:alphaModFix/>
          </a:blip>
          <a:srcRect b="0" l="0" r="645" t="1136"/>
          <a:stretch/>
        </p:blipFill>
        <p:spPr>
          <a:xfrm>
            <a:off x="558625" y="1333650"/>
            <a:ext cx="5183951" cy="3819526"/>
          </a:xfrm>
          <a:prstGeom prst="rect">
            <a:avLst/>
          </a:prstGeom>
          <a:noFill/>
          <a:ln cap="flat" cmpd="sng" w="9525">
            <a:solidFill>
              <a:schemeClr val="dk2"/>
            </a:solidFill>
            <a:prstDash val="solid"/>
            <a:round/>
            <a:headEnd len="sm" w="sm" type="none"/>
            <a:tailEnd len="sm" w="sm" type="none"/>
          </a:ln>
        </p:spPr>
      </p:pic>
      <p:pic>
        <p:nvPicPr>
          <p:cNvPr id="171" name="Google Shape;171;p5"/>
          <p:cNvPicPr preferRelativeResize="0"/>
          <p:nvPr/>
        </p:nvPicPr>
        <p:blipFill>
          <a:blip r:embed="rId4">
            <a:alphaModFix/>
          </a:blip>
          <a:stretch>
            <a:fillRect/>
          </a:stretch>
        </p:blipFill>
        <p:spPr>
          <a:xfrm>
            <a:off x="6268600" y="1333650"/>
            <a:ext cx="3348300" cy="4803375"/>
          </a:xfrm>
          <a:prstGeom prst="rect">
            <a:avLst/>
          </a:prstGeom>
          <a:noFill/>
          <a:ln cap="flat" cmpd="sng" w="9525">
            <a:solidFill>
              <a:schemeClr val="dk2"/>
            </a:solidFill>
            <a:prstDash val="solid"/>
            <a:round/>
            <a:headEnd len="sm" w="sm" type="none"/>
            <a:tailEnd len="sm" w="sm" type="none"/>
          </a:ln>
        </p:spPr>
      </p:pic>
      <p:pic>
        <p:nvPicPr>
          <p:cNvPr id="172" name="Google Shape;172;p5"/>
          <p:cNvPicPr preferRelativeResize="0"/>
          <p:nvPr/>
        </p:nvPicPr>
        <p:blipFill rotWithShape="1">
          <a:blip r:embed="rId5">
            <a:alphaModFix/>
          </a:blip>
          <a:srcRect b="16645" l="0" r="0" t="0"/>
          <a:stretch/>
        </p:blipFill>
        <p:spPr>
          <a:xfrm>
            <a:off x="10855850" y="45325"/>
            <a:ext cx="1247100" cy="1100400"/>
          </a:xfrm>
          <a:prstGeom prst="rect">
            <a:avLst/>
          </a:prstGeom>
          <a:noFill/>
          <a:ln>
            <a:noFill/>
          </a:ln>
        </p:spPr>
      </p:pic>
      <p:sp>
        <p:nvSpPr>
          <p:cNvPr id="173" name="Google Shape;173;p5"/>
          <p:cNvSpPr txBox="1"/>
          <p:nvPr/>
        </p:nvSpPr>
        <p:spPr>
          <a:xfrm>
            <a:off x="566425" y="5333025"/>
            <a:ext cx="51840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200"/>
              <a:t>Figure: Seisbench, utilizing Obspy modules, downloads seismic data and applies EqTransformer for automatic phase picking and event detection. The figure displays the provided P and S arrival times, while the envelope depicts the detection of seismic events.</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5148b7bbab_1_5"/>
          <p:cNvSpPr txBox="1"/>
          <p:nvPr/>
        </p:nvSpPr>
        <p:spPr>
          <a:xfrm>
            <a:off x="2193009" y="266330"/>
            <a:ext cx="80214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Results </a:t>
            </a:r>
            <a:r>
              <a:rPr lang="en-US" sz="2000">
                <a:solidFill>
                  <a:schemeClr val="lt1"/>
                </a:solidFill>
              </a:rPr>
              <a:t>2</a:t>
            </a:r>
            <a:endParaRPr sz="5000">
              <a:solidFill>
                <a:schemeClr val="lt1"/>
              </a:solidFill>
              <a:latin typeface="Arial"/>
              <a:ea typeface="Arial"/>
              <a:cs typeface="Arial"/>
              <a:sym typeface="Arial"/>
            </a:endParaRPr>
          </a:p>
        </p:txBody>
      </p:sp>
      <p:sp>
        <p:nvSpPr>
          <p:cNvPr id="179" name="Google Shape;179;g25148b7bbab_1_5"/>
          <p:cNvSpPr txBox="1"/>
          <p:nvPr/>
        </p:nvSpPr>
        <p:spPr>
          <a:xfrm>
            <a:off x="11125514" y="6385300"/>
            <a:ext cx="817800" cy="23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rPr>
              <a:t>P3.5-780</a:t>
            </a:r>
            <a:endParaRPr b="1" sz="2400">
              <a:solidFill>
                <a:schemeClr val="lt1"/>
              </a:solidFill>
              <a:latin typeface="Arial"/>
              <a:ea typeface="Arial"/>
              <a:cs typeface="Arial"/>
              <a:sym typeface="Arial"/>
            </a:endParaRPr>
          </a:p>
        </p:txBody>
      </p:sp>
      <p:sp>
        <p:nvSpPr>
          <p:cNvPr id="180" name="Google Shape;180;g25148b7bbab_1_5"/>
          <p:cNvSpPr txBox="1"/>
          <p:nvPr/>
        </p:nvSpPr>
        <p:spPr>
          <a:xfrm>
            <a:off x="11103778" y="5453065"/>
            <a:ext cx="837600" cy="7413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81" name="Google Shape;181;g25148b7bbab_1_5"/>
          <p:cNvPicPr preferRelativeResize="0"/>
          <p:nvPr/>
        </p:nvPicPr>
        <p:blipFill rotWithShape="1">
          <a:blip r:embed="rId3">
            <a:alphaModFix/>
          </a:blip>
          <a:srcRect b="3620" l="2884" r="5557" t="28454"/>
          <a:stretch/>
        </p:blipFill>
        <p:spPr>
          <a:xfrm>
            <a:off x="415550" y="1332250"/>
            <a:ext cx="5294749" cy="2611050"/>
          </a:xfrm>
          <a:prstGeom prst="rect">
            <a:avLst/>
          </a:prstGeom>
          <a:noFill/>
          <a:ln cap="flat" cmpd="sng" w="19050">
            <a:solidFill>
              <a:srgbClr val="44546A"/>
            </a:solidFill>
            <a:prstDash val="solid"/>
            <a:round/>
            <a:headEnd len="sm" w="sm" type="none"/>
            <a:tailEnd len="sm" w="sm" type="none"/>
          </a:ln>
        </p:spPr>
      </p:pic>
      <p:pic>
        <p:nvPicPr>
          <p:cNvPr id="182" name="Google Shape;182;g25148b7bbab_1_5"/>
          <p:cNvPicPr preferRelativeResize="0"/>
          <p:nvPr/>
        </p:nvPicPr>
        <p:blipFill rotWithShape="1">
          <a:blip r:embed="rId4">
            <a:alphaModFix/>
          </a:blip>
          <a:srcRect b="0" l="0" r="0" t="0"/>
          <a:stretch/>
        </p:blipFill>
        <p:spPr>
          <a:xfrm>
            <a:off x="6011400" y="1332250"/>
            <a:ext cx="4444401" cy="2611050"/>
          </a:xfrm>
          <a:prstGeom prst="rect">
            <a:avLst/>
          </a:prstGeom>
          <a:noFill/>
          <a:ln cap="flat" cmpd="sng" w="19050">
            <a:solidFill>
              <a:srgbClr val="000000"/>
            </a:solidFill>
            <a:prstDash val="solid"/>
            <a:round/>
            <a:headEnd len="sm" w="sm" type="none"/>
            <a:tailEnd len="sm" w="sm" type="none"/>
          </a:ln>
        </p:spPr>
      </p:pic>
      <p:pic>
        <p:nvPicPr>
          <p:cNvPr id="183" name="Google Shape;183;g25148b7bbab_1_5"/>
          <p:cNvPicPr preferRelativeResize="0"/>
          <p:nvPr/>
        </p:nvPicPr>
        <p:blipFill rotWithShape="1">
          <a:blip r:embed="rId5">
            <a:alphaModFix/>
          </a:blip>
          <a:srcRect b="16645" l="0" r="0" t="0"/>
          <a:stretch/>
        </p:blipFill>
        <p:spPr>
          <a:xfrm>
            <a:off x="10855850" y="45325"/>
            <a:ext cx="1247100" cy="1100400"/>
          </a:xfrm>
          <a:prstGeom prst="rect">
            <a:avLst/>
          </a:prstGeom>
          <a:noFill/>
          <a:ln>
            <a:noFill/>
          </a:ln>
        </p:spPr>
      </p:pic>
      <p:sp>
        <p:nvSpPr>
          <p:cNvPr id="184" name="Google Shape;184;g25148b7bbab_1_5"/>
          <p:cNvSpPr txBox="1"/>
          <p:nvPr/>
        </p:nvSpPr>
        <p:spPr>
          <a:xfrm>
            <a:off x="400850" y="4130475"/>
            <a:ext cx="5385300" cy="1662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200"/>
              <a:t>The figure shows three models were utilized for earthquake detection and phase picking, demonstrating exceptional performance. These models exhibit a high level of sensitivity, successfully identifying even small earthquakes that were previously undetected by other methods. Their enhanced capabilities contribute to improved seismic monitoring and analysis. In the figure, the blue color represents the P phase, the orange color represents the S phase, and the green envelope indicates the detection of seismic activity.</a:t>
            </a:r>
            <a:endParaRPr sz="1200"/>
          </a:p>
        </p:txBody>
      </p:sp>
      <p:sp>
        <p:nvSpPr>
          <p:cNvPr id="185" name="Google Shape;185;g25148b7bbab_1_5"/>
          <p:cNvSpPr txBox="1"/>
          <p:nvPr/>
        </p:nvSpPr>
        <p:spPr>
          <a:xfrm>
            <a:off x="6011400" y="4147925"/>
            <a:ext cx="45330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200"/>
              <a:t>The figure highlights the success of the EqTransformer model in detecting two closely occurring overlapping events. Despite the challenging nature of the overlapping events, EqTransformer exhibits accurate detection capabilities, distinguishing and representing both events distinctly. This showcases the model's effectiveness in handling complex seismic scenarios and contributes to improved event identification and analysis.</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Conclusion </a:t>
            </a:r>
            <a:endParaRPr sz="5000">
              <a:solidFill>
                <a:schemeClr val="lt1"/>
              </a:solidFill>
              <a:latin typeface="Arial"/>
              <a:ea typeface="Arial"/>
              <a:cs typeface="Arial"/>
              <a:sym typeface="Arial"/>
            </a:endParaRPr>
          </a:p>
        </p:txBody>
      </p:sp>
      <p:sp>
        <p:nvSpPr>
          <p:cNvPr id="191" name="Google Shape;191;p6"/>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rPr>
              <a:t>P3.5-780</a:t>
            </a:r>
            <a:endParaRPr b="1" sz="2400">
              <a:solidFill>
                <a:schemeClr val="lt1"/>
              </a:solidFill>
              <a:latin typeface="Arial"/>
              <a:ea typeface="Arial"/>
              <a:cs typeface="Arial"/>
              <a:sym typeface="Arial"/>
            </a:endParaRPr>
          </a:p>
        </p:txBody>
      </p:sp>
      <p:sp>
        <p:nvSpPr>
          <p:cNvPr id="192" name="Google Shape;192;p6"/>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sp>
        <p:nvSpPr>
          <p:cNvPr id="193" name="Google Shape;193;p6"/>
          <p:cNvSpPr txBox="1"/>
          <p:nvPr/>
        </p:nvSpPr>
        <p:spPr>
          <a:xfrm>
            <a:off x="627400" y="1308750"/>
            <a:ext cx="9508800" cy="4240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450"/>
          </a:p>
          <a:p>
            <a:pPr indent="-320675" lvl="0" marL="457200" rtl="0" algn="just">
              <a:spcBef>
                <a:spcPts val="1000"/>
              </a:spcBef>
              <a:spcAft>
                <a:spcPts val="0"/>
              </a:spcAft>
              <a:buSzPts val="1450"/>
              <a:buChar char="●"/>
            </a:pPr>
            <a:r>
              <a:rPr lang="en-US" sz="1450"/>
              <a:t>The work in progress showcases the superiority of Deep Neural Network (DNN) algorithms over conventional methods in earthquake detection and phase picking.</a:t>
            </a:r>
            <a:endParaRPr sz="1450"/>
          </a:p>
          <a:p>
            <a:pPr indent="-320675" lvl="0" marL="457200" rtl="0" algn="just">
              <a:spcBef>
                <a:spcPts val="1000"/>
              </a:spcBef>
              <a:spcAft>
                <a:spcPts val="0"/>
              </a:spcAft>
              <a:buSzPts val="1450"/>
              <a:buChar char="●"/>
            </a:pPr>
            <a:r>
              <a:rPr lang="en-US" sz="1450"/>
              <a:t>Preliminary results highlight the DNN models' ability to outperform traditional approaches in handling noisy data and overlapping events.</a:t>
            </a:r>
            <a:endParaRPr sz="1450"/>
          </a:p>
          <a:p>
            <a:pPr indent="-320675" lvl="0" marL="457200" rtl="0" algn="just">
              <a:spcBef>
                <a:spcPts val="1000"/>
              </a:spcBef>
              <a:spcAft>
                <a:spcPts val="0"/>
              </a:spcAft>
              <a:buSzPts val="1450"/>
              <a:buChar char="●"/>
            </a:pPr>
            <a:r>
              <a:rPr lang="en-US" sz="1450"/>
              <a:t>DNN models excel in identifying ambiguous events, evident from clear outlier detections in the presented examples.</a:t>
            </a:r>
            <a:endParaRPr sz="1450"/>
          </a:p>
          <a:p>
            <a:pPr indent="0" lvl="0" marL="0" rtl="0" algn="just">
              <a:spcBef>
                <a:spcPts val="1000"/>
              </a:spcBef>
              <a:spcAft>
                <a:spcPts val="0"/>
              </a:spcAft>
              <a:buNone/>
            </a:pPr>
            <a:r>
              <a:t/>
            </a:r>
            <a:endParaRPr sz="1450"/>
          </a:p>
          <a:p>
            <a:pPr indent="0" lvl="0" marL="0" rtl="0" algn="just">
              <a:spcBef>
                <a:spcPts val="1000"/>
              </a:spcBef>
              <a:spcAft>
                <a:spcPts val="0"/>
              </a:spcAft>
              <a:buNone/>
            </a:pPr>
            <a:r>
              <a:rPr lang="en-US" sz="1450"/>
              <a:t>Moving forward, further assistance is sought to accomplish the following tasks:</a:t>
            </a:r>
            <a:endParaRPr sz="1450"/>
          </a:p>
          <a:p>
            <a:pPr indent="0" lvl="0" marL="0" rtl="0" algn="just">
              <a:spcBef>
                <a:spcPts val="1000"/>
              </a:spcBef>
              <a:spcAft>
                <a:spcPts val="0"/>
              </a:spcAft>
              <a:buNone/>
            </a:pPr>
            <a:r>
              <a:t/>
            </a:r>
            <a:endParaRPr sz="1450"/>
          </a:p>
          <a:p>
            <a:pPr indent="-320675" lvl="0" marL="457200" rtl="0" algn="just">
              <a:spcBef>
                <a:spcPts val="1000"/>
              </a:spcBef>
              <a:spcAft>
                <a:spcPts val="0"/>
              </a:spcAft>
              <a:buSzPts val="1450"/>
              <a:buChar char="●"/>
            </a:pPr>
            <a:r>
              <a:rPr lang="en-US" sz="1450"/>
              <a:t>Associating the picked phases to create comprehensive event bulletins and catalogues.</a:t>
            </a:r>
            <a:endParaRPr sz="1450"/>
          </a:p>
          <a:p>
            <a:pPr indent="-320675" lvl="0" marL="457200" rtl="0" algn="just">
              <a:spcBef>
                <a:spcPts val="1000"/>
              </a:spcBef>
              <a:spcAft>
                <a:spcPts val="0"/>
              </a:spcAft>
              <a:buSzPts val="1450"/>
              <a:buChar char="●"/>
            </a:pPr>
            <a:r>
              <a:rPr lang="en-US" sz="1450"/>
              <a:t>Preparing a labeled earthquake dataset specifically for Southern Africa.</a:t>
            </a:r>
            <a:endParaRPr sz="1450"/>
          </a:p>
          <a:p>
            <a:pPr indent="-320675" lvl="0" marL="457200" rtl="0" algn="just">
              <a:spcBef>
                <a:spcPts val="1000"/>
              </a:spcBef>
              <a:spcAft>
                <a:spcPts val="1000"/>
              </a:spcAft>
              <a:buSzPts val="1450"/>
              <a:buChar char="●"/>
            </a:pPr>
            <a:r>
              <a:rPr lang="en-US" sz="1450"/>
              <a:t>Calculating precision, recall, and F1 scores to accurately evaluate the performance of the models.</a:t>
            </a:r>
            <a:endParaRPr sz="1450"/>
          </a:p>
        </p:txBody>
      </p:sp>
      <p:pic>
        <p:nvPicPr>
          <p:cNvPr id="194" name="Google Shape;194;p6"/>
          <p:cNvPicPr preferRelativeResize="0"/>
          <p:nvPr/>
        </p:nvPicPr>
        <p:blipFill rotWithShape="1">
          <a:blip r:embed="rId3">
            <a:alphaModFix/>
          </a:blip>
          <a:srcRect b="16645" l="0" r="0" t="0"/>
          <a:stretch/>
        </p:blipFill>
        <p:spPr>
          <a:xfrm>
            <a:off x="10855850" y="45325"/>
            <a:ext cx="1247100" cy="110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2000">
                <a:solidFill>
                  <a:schemeClr val="lt1"/>
                </a:solidFill>
                <a:latin typeface="Arial"/>
                <a:ea typeface="Arial"/>
                <a:cs typeface="Arial"/>
                <a:sym typeface="Arial"/>
              </a:rPr>
              <a:t>References</a:t>
            </a:r>
            <a:endParaRPr sz="5000">
              <a:solidFill>
                <a:schemeClr val="lt1"/>
              </a:solidFill>
              <a:latin typeface="Arial"/>
              <a:ea typeface="Arial"/>
              <a:cs typeface="Arial"/>
              <a:sym typeface="Arial"/>
            </a:endParaRPr>
          </a:p>
        </p:txBody>
      </p:sp>
      <p:sp>
        <p:nvSpPr>
          <p:cNvPr id="200" name="Google Shape;200;p7"/>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rPr>
              <a:t>P3.5-780</a:t>
            </a:r>
            <a:endParaRPr b="1" sz="2400">
              <a:solidFill>
                <a:schemeClr val="lt1"/>
              </a:solidFill>
              <a:latin typeface="Arial"/>
              <a:ea typeface="Arial"/>
              <a:cs typeface="Arial"/>
              <a:sym typeface="Arial"/>
            </a:endParaRPr>
          </a:p>
        </p:txBody>
      </p:sp>
      <p:sp>
        <p:nvSpPr>
          <p:cNvPr id="201" name="Google Shape;201;p7"/>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202" name="Google Shape;202;p7"/>
          <p:cNvPicPr preferRelativeResize="0"/>
          <p:nvPr/>
        </p:nvPicPr>
        <p:blipFill rotWithShape="1">
          <a:blip r:embed="rId3">
            <a:alphaModFix/>
          </a:blip>
          <a:srcRect b="16645" l="0" r="0" t="0"/>
          <a:stretch/>
        </p:blipFill>
        <p:spPr>
          <a:xfrm>
            <a:off x="10855850" y="45325"/>
            <a:ext cx="1247100" cy="1100400"/>
          </a:xfrm>
          <a:prstGeom prst="rect">
            <a:avLst/>
          </a:prstGeom>
          <a:noFill/>
          <a:ln>
            <a:noFill/>
          </a:ln>
        </p:spPr>
      </p:pic>
      <p:sp>
        <p:nvSpPr>
          <p:cNvPr id="203" name="Google Shape;203;p7"/>
          <p:cNvSpPr txBox="1"/>
          <p:nvPr/>
        </p:nvSpPr>
        <p:spPr>
          <a:xfrm>
            <a:off x="984700" y="1795100"/>
            <a:ext cx="9080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Mousavi, S.M., Ellsworth, W.L., Zhu, W., Chuang, L.Y. and Beroza, G.C. (2020). Earthquake transformer—an attentive deep-learning model for simultaneous earthquake detection and phase picking. Nature Communications 11, 3952. </a:t>
            </a:r>
            <a:r>
              <a:rPr lang="en-US" u="sng">
                <a:solidFill>
                  <a:schemeClr val="hlink"/>
                </a:solidFill>
                <a:hlinkClick r:id="rId4"/>
              </a:rPr>
              <a:t>https://doi.org/10.1038/s41467-020-17591-w</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Ross, Z.E., Meier, M.A., Hauksson, E. and Heaton, T.H. (2018b). Generalized seismic phase detection with deep learning. Bulletin of the Seismological Society of 	America 108, 2894–2901.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Woollam, J., Münchmeyer, J., Tilmann, F., Rietbrock, A., Lange, D., Bornstein, T., and Soto, H. (2021). Seisbench-A toolbox for machine learning in seismology. Seismological Research Letters, 81(3), https://arxiv.org/abs/2111.00786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Zhu, W., and Beroza, G.Z. (2018). PhaseNet: A deep-neural-network-based seismic arrival-time picking method. Geophysical Journal International 216 (1), 261–273.</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