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5"/>
  </p:notesMasterIdLst>
  <p:sldIdLst>
    <p:sldId id="261" r:id="rId3"/>
    <p:sldId id="256" r:id="rId4"/>
  </p:sldIdLst>
  <p:sldSz cx="12192000" cy="6858000"/>
  <p:notesSz cx="7010400" cy="92360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94685"/>
  </p:normalViewPr>
  <p:slideViewPr>
    <p:cSldViewPr snapToGrid="0">
      <p:cViewPr varScale="1">
        <p:scale>
          <a:sx n="120" d="100"/>
          <a:sy n="120" d="100"/>
        </p:scale>
        <p:origin x="1192" y="-5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AC9070F-5123-42DD-A7A6-C17335D84B4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8E2B144-460D-4F07-BA2E-49481895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5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slide" Target="../slides/slide2.xml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6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5.emf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714079" y="273301"/>
            <a:ext cx="6826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PGNN for Emplacement Classification and Yield and Depth of Burial Estimation Using TDSF – Algorithm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Chandan K. Saikia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Mitchell Solomon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Seong H. Hong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AFTAC, Patrick SFB, FL 32925, USA;</a:t>
            </a:r>
            <a:r>
              <a:rPr lang="x-non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Melbourne, FL 32901, USA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9409" y="2958858"/>
            <a:ext cx="21511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TDSFs for six emplacement conditions for a suite of yield and depths for the classification study. Using these TDSFs, an automated algorithm constructed a table of different features for testing the AI/ML algorithm.  PGNN and also PINN are based on a new formulation which uses Fully Connected neural Network  (FCNN) and analytic partials of TDFS amplitudes w.r.t the yield and depth.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3634" y="2932198"/>
            <a:ext cx="20613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TDSFs were successfully classified for six chosen emplacement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our new yield and Depth of Burial (YDOB) AI/ML tool. Yield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depth with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could also be reliably estimated. 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exhibits potential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and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depth. More the features, better is the result. Analysis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PINN method is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on-going;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it to provide a successful implementation.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4355" y="3239974"/>
            <a:ext cx="1913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ur e-posters explain the underlying mathematical background of the PDE (Partial Differential Equation) for the PINN algorithm.  Details on the application of the algorithm can be found in the poster P3.5-098 by Solomon et al.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17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2538" y="209461"/>
            <a:ext cx="148248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1223" y="2958858"/>
            <a:ext cx="21215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Time-domain Source Functions (TDSF)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the feasibility of Temporal Neural Network (</a:t>
            </a:r>
            <a:r>
              <a:rPr lang="en-US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TNN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PGNN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AI/ML algorithms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 the emplacement condition for an explosion and estimating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and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depth.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waveforms generated using velocity models that consist of laminated structure with random perturbation in velocity parameters are also used. 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06" y="1237999"/>
            <a:ext cx="10650071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E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xplore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feasibility of Temporal </a:t>
            </a:r>
            <a:r>
              <a:rPr lang="en-US" kern="0" dirty="0" smtClean="0">
                <a:solidFill>
                  <a:prstClr val="black"/>
                </a:solidFill>
              </a:rPr>
              <a:t>Convolutional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Network 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TCN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based AI/ML algorithms to automatically classify material conditions using synthetic waveforms,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including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kern="0" dirty="0" smtClean="0">
                <a:solidFill>
                  <a:prstClr val="black"/>
                </a:solidFill>
              </a:rPr>
              <a:t>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yield and depth of burial using the regression analysis.  We also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UMAP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(Uniform Manifold Approximation and Projection) to reduce dimension for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visualization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XGboost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kern="0" dirty="0" smtClean="0">
                <a:solidFill>
                  <a:prstClr val="black"/>
                </a:solidFill>
              </a:rPr>
              <a:t>on a large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tabular data set consisting of features: corner frequency,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halfwidth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peak amplitude of filtered and </a:t>
            </a:r>
            <a:r>
              <a:rPr lang="en-US" kern="0" dirty="0" smtClean="0">
                <a:solidFill>
                  <a:prstClr val="black"/>
                </a:solidFill>
              </a:rPr>
              <a:t>W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ood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-Anderson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Short-Period instrument response convolved waveforms, and area under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 waves</a:t>
            </a:r>
            <a:endParaRPr lang="en-US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G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enerated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about 58,000 time-domain source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functions 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TDSF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 for six material classes: </a:t>
            </a:r>
            <a:r>
              <a:rPr lang="en-US" b="1" kern="0" dirty="0">
                <a:solidFill>
                  <a:prstClr val="black"/>
                </a:solidFill>
              </a:rPr>
              <a:t>G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ranite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 </a:t>
            </a:r>
            <a:r>
              <a:rPr lang="en-US" b="1" kern="0" dirty="0">
                <a:solidFill>
                  <a:prstClr val="black"/>
                </a:solidFill>
              </a:rPr>
              <a:t>W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 Granite,  Shale, Sand, Tuff/Rhyolite, and Wet Tuff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a suite of yield and depth combinations.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C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onvolved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TDSF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 with regional frequency-wavenumber seismograms up to 1200 Km for velocity models consisting of laminated structure 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 thin layers (each with thickness of 100m) in the upper 6 Km.  We allowed a random perturbation up to 5%.  These waveforms ingest wave-propagation physics in the </a:t>
            </a:r>
            <a:r>
              <a:rPr lang="en-US" kern="0" dirty="0" smtClean="0">
                <a:solidFill>
                  <a:prstClr val="black"/>
                </a:solidFill>
              </a:rPr>
              <a:t>our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study.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prstClr val="black"/>
                </a:solidFill>
              </a:rPr>
              <a:t>E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xploring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a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(Physics-Informed Neural Network) to investigate  TDSFs of various emplacement conditions, including the yield and depths of event.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Each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TDSF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is a solution to the partial differential equation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PDE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INN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uses a loss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function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comprising of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MSE of the network plus a weighted MSE which is a sum of two MSEs calculated between the NET</a:t>
            </a:r>
            <a:r>
              <a:rPr lang="en-US" kern="0" dirty="0" smtClean="0">
                <a:solidFill>
                  <a:prstClr val="black"/>
                </a:solidFill>
              </a:rPr>
              <a:t>work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analytical gradients w.r.t. yield and the depth, respectively.  </a:t>
            </a:r>
            <a:r>
              <a:rPr lang="en-US" b="1" kern="0" dirty="0" smtClean="0">
                <a:solidFill>
                  <a:prstClr val="black"/>
                </a:solidFill>
              </a:rPr>
              <a:t>Visit our posters: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P3.5-097 and P3.5-097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233" y="179292"/>
            <a:ext cx="610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P3.5-097</a:t>
            </a:r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17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9520" y="94103"/>
            <a:ext cx="148248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578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SAIKIA, CHANDAN K GG-14 USAF AFTAC/TTR</cp:lastModifiedBy>
  <cp:revision>92</cp:revision>
  <cp:lastPrinted>2023-06-05T13:54:35Z</cp:lastPrinted>
  <dcterms:created xsi:type="dcterms:W3CDTF">2023-06-03T14:13:03Z</dcterms:created>
  <dcterms:modified xsi:type="dcterms:W3CDTF">2023-06-12T16:58:00Z</dcterms:modified>
</cp:coreProperties>
</file>