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61" r:id="rId3"/>
    <p:sldId id="256" r:id="rId4"/>
    <p:sldId id="262" r:id="rId5"/>
    <p:sldId id="263" r:id="rId6"/>
    <p:sldId id="264" r:id="rId7"/>
    <p:sldId id="265" r:id="rId8"/>
    <p:sldId id="267" r:id="rId9"/>
    <p:sldId id="269" r:id="rId10"/>
    <p:sldId id="268" r:id="rId11"/>
    <p:sldId id="270" r:id="rId12"/>
    <p:sldId id="266" r:id="rId13"/>
  </p:sldIdLst>
  <p:sldSz cx="12192000" cy="6858000"/>
  <p:notesSz cx="7010400" cy="92360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7"/>
            <p14:sldId id="269"/>
            <p14:sldId id="268"/>
            <p14:sldId id="270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23" autoAdjust="0"/>
    <p:restoredTop sz="94685"/>
  </p:normalViewPr>
  <p:slideViewPr>
    <p:cSldViewPr snapToGrid="0">
      <p:cViewPr varScale="1">
        <p:scale>
          <a:sx n="128" d="100"/>
          <a:sy n="128" d="100"/>
        </p:scale>
        <p:origin x="36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AC9070F-5123-42DD-A7A6-C17335D84B42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8E2B144-460D-4F07-BA2E-49481895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5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2B144-460D-4F07-BA2E-4948189564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20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2B144-460D-4F07-BA2E-4948189564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6/9/2023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6/9/2023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6/9/2023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6/9/2023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6/9/2023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e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i.org/10.1038/s41467-020-17591-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32.png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714079" y="273301"/>
            <a:ext cx="6826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PGNN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Emplacement Classification and Yield and Depth of Burial Estimation Using TDSF – Algorithm</a:t>
            </a:r>
            <a:endParaRPr lang="x-non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Chandan K. Saikia</a:t>
            </a:r>
            <a:r>
              <a:rPr lang="en-US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Mitchell Solomon</a:t>
            </a:r>
            <a:r>
              <a:rPr lang="en-US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Seong H. Hong</a:t>
            </a:r>
            <a:r>
              <a:rPr lang="en-US" b="1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AFTAC, Patrick SFB, FL 32925, USA;</a:t>
            </a:r>
            <a:r>
              <a:rPr lang="x-non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FlT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Melbourne, FL 32901, USA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P3.5-097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59409" y="2958858"/>
            <a:ext cx="21511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Generated TDSFs for six emplacement conditions for a suite of yield and depths for the classification study. Using these TDSFs, an automated algorithm constructed a table of different features for testing the AI/ML algorithm. 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PGNN and also PINN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a new formulation which uses Fully Connected neural Network  (FCNN) and analytic partials of TDFS amplitudes w.r.t the yield and depth.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53634" y="2932198"/>
            <a:ext cx="206133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TDSFs were successfully classified for six chosen emplacement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our new yield and Depth of Burial (YDOB) AI/ML tool. Yield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depth with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could also be reliably estimated. </a:t>
            </a:r>
            <a:r>
              <a:rPr lang="en-US" sz="1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exhibits potential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and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depth. More the features, better is the result. Analysis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PINN method is </a:t>
            </a:r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on-going;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 it to provide a successful implementation.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4355" y="3239974"/>
            <a:ext cx="1913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ur e-posters explain the underlying mathematical background of the PDE (Partial Differential Equation) for the PINN algorithm.  Details on the application of the algorithm can be found in the poster P3.5-098 by Solomon et al.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oogle Shape;170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62538" y="209461"/>
            <a:ext cx="1482480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1223" y="2958858"/>
            <a:ext cx="21215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Time-domain Source Functions (TDSF) 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explore the feasibility of Temporal Neural Network (</a:t>
            </a:r>
            <a:r>
              <a:rPr lang="en-US" sz="10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TNN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000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 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AI/ML algorithms </a:t>
            </a: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 the emplacement condition for an explosion and estimating </a:t>
            </a: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and </a:t>
            </a:r>
            <a:r>
              <a:rPr lang="en-US" sz="10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depth. </a:t>
            </a:r>
            <a:r>
              <a:rPr lang="en-US" sz="10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waveforms generated using velocity models that consist of laminated structure with random perturbation in velocity parameters are also used. </a:t>
            </a: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55362"/>
              </p:ext>
            </p:extLst>
          </p:nvPr>
        </p:nvGraphicFramePr>
        <p:xfrm>
          <a:off x="314035" y="1196762"/>
          <a:ext cx="5218549" cy="5617350"/>
        </p:xfrm>
        <a:graphic>
          <a:graphicData uri="http://schemas.openxmlformats.org/drawingml/2006/table">
            <a:tbl>
              <a:tblPr/>
              <a:tblGrid>
                <a:gridCol w="745507">
                  <a:extLst>
                    <a:ext uri="{9D8B030D-6E8A-4147-A177-3AD203B41FA5}">
                      <a16:colId xmlns:a16="http://schemas.microsoft.com/office/drawing/2014/main" val="185692421"/>
                    </a:ext>
                  </a:extLst>
                </a:gridCol>
                <a:gridCol w="745507">
                  <a:extLst>
                    <a:ext uri="{9D8B030D-6E8A-4147-A177-3AD203B41FA5}">
                      <a16:colId xmlns:a16="http://schemas.microsoft.com/office/drawing/2014/main" val="2075261011"/>
                    </a:ext>
                  </a:extLst>
                </a:gridCol>
                <a:gridCol w="745507">
                  <a:extLst>
                    <a:ext uri="{9D8B030D-6E8A-4147-A177-3AD203B41FA5}">
                      <a16:colId xmlns:a16="http://schemas.microsoft.com/office/drawing/2014/main" val="2850719790"/>
                    </a:ext>
                  </a:extLst>
                </a:gridCol>
                <a:gridCol w="745507">
                  <a:extLst>
                    <a:ext uri="{9D8B030D-6E8A-4147-A177-3AD203B41FA5}">
                      <a16:colId xmlns:a16="http://schemas.microsoft.com/office/drawing/2014/main" val="443984983"/>
                    </a:ext>
                  </a:extLst>
                </a:gridCol>
                <a:gridCol w="745507">
                  <a:extLst>
                    <a:ext uri="{9D8B030D-6E8A-4147-A177-3AD203B41FA5}">
                      <a16:colId xmlns:a16="http://schemas.microsoft.com/office/drawing/2014/main" val="1140014632"/>
                    </a:ext>
                  </a:extLst>
                </a:gridCol>
                <a:gridCol w="745507">
                  <a:extLst>
                    <a:ext uri="{9D8B030D-6E8A-4147-A177-3AD203B41FA5}">
                      <a16:colId xmlns:a16="http://schemas.microsoft.com/office/drawing/2014/main" val="1355413590"/>
                    </a:ext>
                  </a:extLst>
                </a:gridCol>
                <a:gridCol w="745507">
                  <a:extLst>
                    <a:ext uri="{9D8B030D-6E8A-4147-A177-3AD203B41FA5}">
                      <a16:colId xmlns:a16="http://schemas.microsoft.com/office/drawing/2014/main" val="834271593"/>
                    </a:ext>
                  </a:extLst>
                </a:gridCol>
              </a:tblGrid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000"/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YIELD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DEPTH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W_preds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 err="1"/>
                        <a:t>H_preds</a:t>
                      </a:r>
                      <a:endParaRPr lang="en-US" sz="1000" dirty="0"/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material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cl_preds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060035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8258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0.479587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303.802521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766228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24658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0.514945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304.355438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Salt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Salt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34419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16458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0.518385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332.562134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Shale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Shale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75870"/>
                  </a:ext>
                </a:extLst>
              </a:tr>
              <a:tr h="350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58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0.504299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293.013428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Tuff-Rhyolite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Tuff-Rhyolite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0833984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32858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0.521207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292.310638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640886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41058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0.543079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316.306793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Wet-Tuff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Wet-Tuff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6109452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9379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/>
                        <a:t>300.0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1.492430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303.806885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19105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25779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1.523218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303.525421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Salt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Salt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551758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17579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1.472211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309.119141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Shale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Shale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281132"/>
                  </a:ext>
                </a:extLst>
              </a:tr>
              <a:tr h="350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1179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1.488157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295.490906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Tuff-Rhyolite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Tuff-Rhyolite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754055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33979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1.496750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311.308777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104409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42179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1.494206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292.525635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Wet-Tuff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Wet-Tuff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459080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10837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0.477996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682.095947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650941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27237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0.597250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701.402771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Salt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Salt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63623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19037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0.521698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714.170044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Shale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Shale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182595"/>
                  </a:ext>
                </a:extLst>
              </a:tr>
              <a:tr h="350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2637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0.475775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711.099304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Tuff-Rhyolite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Tuff-Rhyolite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709375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35437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0.455299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709.856079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614573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43637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0.532853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698.140137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Wet-Tuff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Wet-Tuff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485176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12034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1.532544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/>
                        <a:t>695.454163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256228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28434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1.472545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702.038208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Salt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Salt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1982425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20234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1.520384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700.532776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Shale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Shale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213732"/>
                  </a:ext>
                </a:extLst>
              </a:tr>
              <a:tr h="350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3834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1.478584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668.530518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Tuff-Rhyolite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Tuff-Rhyolite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289922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36634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1.426909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720.225403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Wet-Granite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102296"/>
                  </a:ext>
                </a:extLst>
              </a:tr>
              <a:tr h="1992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44834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1.5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700.0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1.480092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/>
                        <a:t>676.993958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/>
                        <a:t>Wet-Tuff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000" dirty="0"/>
                        <a:t>Wet-Tuff</a:t>
                      </a:r>
                    </a:p>
                  </a:txBody>
                  <a:tcPr marL="47910" marR="47910" marT="23955" marB="2395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8775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39293" y="1288068"/>
            <a:ext cx="35986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Features: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Fc=  source corner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HW=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Halfwidth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ampFILT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peak amplitude of filtered displacement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ampWWSP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=peak amplitude – Wood Anderson short period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aPOS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area under the positive side of the first pulse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aNEG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area under the negative side of the first pulse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Targets: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Depth (DOB)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9917" y="38972"/>
            <a:ext cx="80916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Results Using the Meta Data</a:t>
            </a:r>
          </a:p>
          <a:p>
            <a:pPr lvl="0" algn="ctr"/>
            <a:r>
              <a:rPr lang="en-US" sz="2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HW, 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ampFILT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ampWWSP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</a:t>
            </a:r>
            <a:r>
              <a:rPr lang="en-US" sz="2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aNEG</a:t>
            </a:r>
            <a:endParaRPr lang="en-US" sz="2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x-none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6692" y="5781000"/>
            <a:ext cx="568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Details available in the e-poster of Solomon et al. </a:t>
            </a:r>
          </a:p>
          <a:p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(P3.5-098 this meeting)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1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9520" y="103136"/>
            <a:ext cx="1482480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P3.5-097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1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0" y="4893772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s</a:t>
            </a:r>
            <a:r>
              <a:rPr lang="x-non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slide Font: Arial Regular Size 20</a:t>
            </a:r>
            <a:r>
              <a:rPr lang="x-non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P3.5-097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40608" y="272465"/>
            <a:ext cx="80916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CONCLUSIONS</a:t>
            </a:r>
            <a:endParaRPr lang="en-US" sz="2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x-none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727" y="1226572"/>
            <a:ext cx="10594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uccessfully used TDSFs for explosions generated for six different emplacement conditions in the context of a new AI/ML tool (YDOB) to identify the material, and the yield and depth with uncertainty.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UMAP is a powerful projection tool for the classification study.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XGboost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exhibits enormous potential for the estimation of yield and depth of burial for explosion sources.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ultiple features are absolutely helpful for a successful implementation of the algorithm.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Investigation of the PINN method is on-going and we expect it to provide a successful implementation.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1F23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1F23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Mousavi</a:t>
            </a:r>
            <a:r>
              <a:rPr lang="en-US" dirty="0">
                <a:solidFill>
                  <a:srgbClr val="1F23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S.M., Ellsworth, W.L., Zhu, W., Chuang, L, Y., and </a:t>
            </a:r>
            <a:r>
              <a:rPr lang="en-US" dirty="0" err="1">
                <a:solidFill>
                  <a:srgbClr val="1F23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Beroza</a:t>
            </a:r>
            <a:r>
              <a:rPr lang="en-US" dirty="0">
                <a:solidFill>
                  <a:srgbClr val="1F23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G, C. </a:t>
            </a:r>
            <a:r>
              <a:rPr lang="en-US" dirty="0" smtClean="0">
                <a:solidFill>
                  <a:srgbClr val="1F23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(2020). Earthquake </a:t>
            </a:r>
            <a:r>
              <a:rPr lang="en-US" dirty="0">
                <a:solidFill>
                  <a:srgbClr val="1F23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transformer—an attentive deep-learning model for simultaneous earthquake detection and phase picking. Nat </a:t>
            </a:r>
            <a:r>
              <a:rPr lang="en-US" dirty="0" err="1">
                <a:solidFill>
                  <a:srgbClr val="1F23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</a:t>
            </a:r>
            <a:r>
              <a:rPr lang="en-US" dirty="0">
                <a:solidFill>
                  <a:srgbClr val="1F23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11, </a:t>
            </a:r>
            <a:r>
              <a:rPr lang="en-US" dirty="0" smtClean="0">
                <a:solidFill>
                  <a:srgbClr val="1F23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3952.</a:t>
            </a:r>
            <a:r>
              <a:rPr lang="en-US" dirty="0">
                <a:solidFill>
                  <a:srgbClr val="1F23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doi.org/10.1038/s41467-020-17591-w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Raissi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M., P.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Perdikaris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G.E.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Karniadakis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(2018)  Physics-Informed Neural Networks:  A deep learning framework for solving forward and inverse problems involving nonlinear partial differential equations, reprint from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Jourbnal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of computational physics, 45pages.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Saikia,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C. K. (2017), Time-domain source function (TDSF) for nuclear and chemical explosions – analysis around Nevada National Security Site (NNSS),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Journal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Internationa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209, 1048-1063.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Zhu, W. and G. C.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Beroza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(2018). </a:t>
            </a:r>
            <a:r>
              <a:rPr lang="en-US" dirty="0" err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PhaseNet</a:t>
            </a:r>
            <a:r>
              <a:rPr lang="en-US" dirty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deep-neural-network-based seismic arrival-time picking </a:t>
            </a:r>
            <a:r>
              <a:rPr lang="en-US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method, </a:t>
            </a:r>
            <a:r>
              <a:rPr lang="en-US" dirty="0" err="1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dirty="0" smtClean="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J. International, 216, 261-273.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oogle Shape;1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09520" y="131489"/>
            <a:ext cx="1482480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P3.5-097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06" y="1237999"/>
            <a:ext cx="10650071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recent years AI/ML gained attention in seismology for the detection and location of regional and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teleseismic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seismic events using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PhaseNet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(Zhu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Beroza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2018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and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EQTransformer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(uses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hierarchical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attenuation mechanism, Mousavi et al. 2020), and engineering applications.  In this study, we explore the feasibility of Temporal Neural Network (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TNN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based AI/ML algorithms using synthetic waveforms for automatic classification of  the emplacement conditions for an explosion, and estimating its yield and depth of burial using the regression analysis.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 dimension reduction technique UMAP (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Uniform Manifold Approximation and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Projection) is used for the classification visualization and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XGboost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to estimate the source parameters of low-yield synthetic events using a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tabular data set consisting of features derived from the time-domain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source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functions (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TDSFs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generated about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48,000 </a:t>
            </a:r>
            <a:r>
              <a:rPr lang="en-US" kern="0" dirty="0" smtClean="0">
                <a:solidFill>
                  <a:prstClr val="black"/>
                </a:solidFill>
              </a:rPr>
              <a:t>p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hysics</a:t>
            </a:r>
            <a:r>
              <a:rPr lang="en-US" kern="0" dirty="0">
                <a:solidFill>
                  <a:prstClr val="black"/>
                </a:solidFill>
              </a:rPr>
              <a:t>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guided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TDSFs  for six material classes: granite,  wet Granite,  Shale, Sand, Tuff/Rhyolite, and wet Tuff for suite of yield and depth combinations.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convolved TDSFs with regional frequency-wavenumber seismograms up to 1200 Km for velocity models consisting of laminated structure in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60 thin layers (each with thickness of 100m) in the upper 6 Km.  We allowed a random perturbation up to 5%.  Thus, these waveforms ingest wave-propagation physics in the classification study.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We are now exploring of a PINN (Physics-Informed Neural Network) to investigate  TDSFs of various emplacement conditions, including the yield and depths of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event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are predicted by the method.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233" y="179292"/>
            <a:ext cx="7243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Introduction</a:t>
            </a:r>
            <a:endParaRPr lang="x-none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oogle Shape;170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9520" y="94103"/>
            <a:ext cx="1482480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P3.5-097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0280" y="162082"/>
            <a:ext cx="6866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OBJECTIVES</a:t>
            </a:r>
            <a:endParaRPr lang="x-none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786" y="1053723"/>
            <a:ext cx="100852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Given 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large set of TDSFs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and without wave-propagation effect, and extracted features from therein, train the AI/ML tools to classify emplacement conditions and reliably estimate the yield and depth of burial of an explosion.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 trained AI/ML algorithm, </a:t>
            </a:r>
            <a:r>
              <a:rPr 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and validate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performance on the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accuracy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classification, including the yield and depth.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PINN and evaluate its performance in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accomplishing the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goal using the same TDSFs.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5999" y="3480109"/>
            <a:ext cx="399825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Corner-frequency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(fc), 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Half-Width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 (PA) for filtered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waveforms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of WWSSN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short-period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source functions.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hese features are observable in recorded waveforms and are unique to emplacement conditions.     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6373" y="3591101"/>
            <a:ext cx="36844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PINN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use simulated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TDFS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 as a function of yield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and depth of burial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in a fully connected neural network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FCNN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to be trained, tested and validated using the gradient constructs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use analytical formula representing the partials of TDFS w.r.t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  <p:pic>
        <p:nvPicPr>
          <p:cNvPr id="10" name="Google Shape;170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09520" y="94103"/>
            <a:ext cx="1482480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x-non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P3.5-097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0280" y="162082"/>
            <a:ext cx="68669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CONSTRUCTS</a:t>
            </a:r>
            <a:endParaRPr lang="x-none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870" y="1253873"/>
            <a:ext cx="1056042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High-Frequency Regional Explosion Green Functions (GF, distance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 to 1000 Km)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shallow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source</a:t>
            </a:r>
            <a:r>
              <a:rPr lang="en-US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Interpolate regional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GF</a:t>
            </a:r>
            <a:r>
              <a:rPr lang="en-US" kern="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(RGF)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the sampling rate of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TDSF (∆t=0.001s)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convolve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interpolated </a:t>
            </a: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GF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TDSF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low pass filter </a:t>
            </a:r>
            <a:r>
              <a:rPr 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Nyquist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frequency of 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RGF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Interpolate the resulting </a:t>
            </a:r>
            <a:r>
              <a:rPr lang="en-US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history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RGF’s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sampling interval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Construct Double-Couple Seismograms (DC)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each station and event depth, construct earthquake seismograms using eight fundamental fault green functions for many focal mechanisms to sample the entire focal sphere.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Used 3 dip, 13 slip and 10 strike values to coarsely represent the focal sphere and 10 azimuths for each station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Construct the CLVD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seismograms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Compute seismograms at all depths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vertically symmetric dip-slip fault dipping at a 45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Ensure that azimuth of 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observing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station is 45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pic>
        <p:nvPicPr>
          <p:cNvPr id="9" name="Google Shape;170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83324" y="94103"/>
            <a:ext cx="1482480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P3.5-097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0280" y="162082"/>
            <a:ext cx="6866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METHOD / DATA CONSTRUCTS</a:t>
            </a:r>
            <a:endParaRPr lang="x-none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7049" y="1741854"/>
            <a:ext cx="10345486" cy="4387174"/>
            <a:chOff x="130317" y="1707770"/>
            <a:chExt cx="10345486" cy="4387174"/>
          </a:xfrm>
        </p:grpSpPr>
        <p:sp>
          <p:nvSpPr>
            <p:cNvPr id="38" name="TextBox 37"/>
            <p:cNvSpPr txBox="1"/>
            <p:nvPr/>
          </p:nvSpPr>
          <p:spPr>
            <a:xfrm>
              <a:off x="2433809" y="4901160"/>
              <a:ext cx="2819012" cy="551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Network to Train Input Signals</a:t>
              </a:r>
            </a:p>
          </p:txBody>
        </p:sp>
        <p:sp>
          <p:nvSpPr>
            <p:cNvPr id="53" name="object 34"/>
            <p:cNvSpPr/>
            <p:nvPr/>
          </p:nvSpPr>
          <p:spPr>
            <a:xfrm>
              <a:off x="2698692" y="4381364"/>
              <a:ext cx="2209106" cy="484211"/>
            </a:xfrm>
            <a:custGeom>
              <a:avLst/>
              <a:gdLst/>
              <a:ahLst/>
              <a:cxnLst/>
              <a:rect l="l" t="t" r="r" b="b"/>
              <a:pathLst>
                <a:path w="2525395" h="567054">
                  <a:moveTo>
                    <a:pt x="2525268" y="0"/>
                  </a:moveTo>
                  <a:lnTo>
                    <a:pt x="2522998" y="65007"/>
                  </a:lnTo>
                  <a:lnTo>
                    <a:pt x="2516534" y="124676"/>
                  </a:lnTo>
                  <a:lnTo>
                    <a:pt x="2506393" y="177308"/>
                  </a:lnTo>
                  <a:lnTo>
                    <a:pt x="2493093" y="221202"/>
                  </a:lnTo>
                  <a:lnTo>
                    <a:pt x="2459087" y="275979"/>
                  </a:lnTo>
                  <a:lnTo>
                    <a:pt x="2439416" y="283463"/>
                  </a:lnTo>
                  <a:lnTo>
                    <a:pt x="1348485" y="283463"/>
                  </a:lnTo>
                  <a:lnTo>
                    <a:pt x="1328814" y="290948"/>
                  </a:lnTo>
                  <a:lnTo>
                    <a:pt x="1294808" y="345725"/>
                  </a:lnTo>
                  <a:lnTo>
                    <a:pt x="1281508" y="389619"/>
                  </a:lnTo>
                  <a:lnTo>
                    <a:pt x="1271367" y="442251"/>
                  </a:lnTo>
                  <a:lnTo>
                    <a:pt x="1264903" y="501920"/>
                  </a:lnTo>
                  <a:lnTo>
                    <a:pt x="1262633" y="566927"/>
                  </a:lnTo>
                  <a:lnTo>
                    <a:pt x="1260364" y="501920"/>
                  </a:lnTo>
                  <a:lnTo>
                    <a:pt x="1253900" y="442251"/>
                  </a:lnTo>
                  <a:lnTo>
                    <a:pt x="1243759" y="389619"/>
                  </a:lnTo>
                  <a:lnTo>
                    <a:pt x="1230459" y="345725"/>
                  </a:lnTo>
                  <a:lnTo>
                    <a:pt x="1196453" y="290948"/>
                  </a:lnTo>
                  <a:lnTo>
                    <a:pt x="1176782" y="283463"/>
                  </a:lnTo>
                  <a:lnTo>
                    <a:pt x="85851" y="283463"/>
                  </a:lnTo>
                  <a:lnTo>
                    <a:pt x="66180" y="275979"/>
                  </a:lnTo>
                  <a:lnTo>
                    <a:pt x="32174" y="221202"/>
                  </a:lnTo>
                  <a:lnTo>
                    <a:pt x="18874" y="177308"/>
                  </a:lnTo>
                  <a:lnTo>
                    <a:pt x="8733" y="124676"/>
                  </a:lnTo>
                  <a:lnTo>
                    <a:pt x="2269" y="6500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39393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1782" y="2922174"/>
              <a:ext cx="2404964" cy="1426279"/>
            </a:xfrm>
            <a:prstGeom prst="rect">
              <a:avLst/>
            </a:prstGeom>
          </p:spPr>
        </p:pic>
        <p:sp>
          <p:nvSpPr>
            <p:cNvPr id="50" name="object 13"/>
            <p:cNvSpPr/>
            <p:nvPr/>
          </p:nvSpPr>
          <p:spPr>
            <a:xfrm>
              <a:off x="6712858" y="3074535"/>
              <a:ext cx="862205" cy="1491245"/>
            </a:xfrm>
            <a:custGeom>
              <a:avLst/>
              <a:gdLst/>
              <a:ahLst/>
              <a:cxnLst/>
              <a:rect l="l" t="t" r="r" b="b"/>
              <a:pathLst>
                <a:path w="1165225" h="2184400">
                  <a:moveTo>
                    <a:pt x="266446" y="1210183"/>
                  </a:moveTo>
                  <a:lnTo>
                    <a:pt x="262382" y="1204341"/>
                  </a:lnTo>
                  <a:lnTo>
                    <a:pt x="258191" y="1198372"/>
                  </a:lnTo>
                  <a:lnTo>
                    <a:pt x="250190" y="1196975"/>
                  </a:lnTo>
                  <a:lnTo>
                    <a:pt x="174625" y="1249426"/>
                  </a:lnTo>
                  <a:lnTo>
                    <a:pt x="173101" y="1257554"/>
                  </a:lnTo>
                  <a:lnTo>
                    <a:pt x="181229" y="1269238"/>
                  </a:lnTo>
                  <a:lnTo>
                    <a:pt x="189357" y="1270762"/>
                  </a:lnTo>
                  <a:lnTo>
                    <a:pt x="195199" y="1266571"/>
                  </a:lnTo>
                  <a:lnTo>
                    <a:pt x="264922" y="1218184"/>
                  </a:lnTo>
                  <a:lnTo>
                    <a:pt x="266446" y="1210183"/>
                  </a:lnTo>
                  <a:close/>
                </a:path>
                <a:path w="1165225" h="2184400">
                  <a:moveTo>
                    <a:pt x="415417" y="1106678"/>
                  </a:moveTo>
                  <a:lnTo>
                    <a:pt x="407289" y="1094994"/>
                  </a:lnTo>
                  <a:lnTo>
                    <a:pt x="399161" y="1093470"/>
                  </a:lnTo>
                  <a:lnTo>
                    <a:pt x="393319" y="1097661"/>
                  </a:lnTo>
                  <a:lnTo>
                    <a:pt x="323596" y="1146048"/>
                  </a:lnTo>
                  <a:lnTo>
                    <a:pt x="322072" y="1154049"/>
                  </a:lnTo>
                  <a:lnTo>
                    <a:pt x="326136" y="1160018"/>
                  </a:lnTo>
                  <a:lnTo>
                    <a:pt x="330200" y="1165860"/>
                  </a:lnTo>
                  <a:lnTo>
                    <a:pt x="338328" y="1167257"/>
                  </a:lnTo>
                  <a:lnTo>
                    <a:pt x="413893" y="1114806"/>
                  </a:lnTo>
                  <a:lnTo>
                    <a:pt x="415417" y="1106678"/>
                  </a:lnTo>
                  <a:close/>
                </a:path>
                <a:path w="1165225" h="2184400">
                  <a:moveTo>
                    <a:pt x="564388" y="1003300"/>
                  </a:moveTo>
                  <a:lnTo>
                    <a:pt x="556260" y="991616"/>
                  </a:lnTo>
                  <a:lnTo>
                    <a:pt x="548132" y="990092"/>
                  </a:lnTo>
                  <a:lnTo>
                    <a:pt x="472567" y="1042543"/>
                  </a:lnTo>
                  <a:lnTo>
                    <a:pt x="471043" y="1050671"/>
                  </a:lnTo>
                  <a:lnTo>
                    <a:pt x="479171" y="1062355"/>
                  </a:lnTo>
                  <a:lnTo>
                    <a:pt x="487299" y="1063879"/>
                  </a:lnTo>
                  <a:lnTo>
                    <a:pt x="562864" y="1011428"/>
                  </a:lnTo>
                  <a:lnTo>
                    <a:pt x="564388" y="1003300"/>
                  </a:lnTo>
                  <a:close/>
                </a:path>
                <a:path w="1165225" h="2184400">
                  <a:moveTo>
                    <a:pt x="713359" y="899922"/>
                  </a:moveTo>
                  <a:lnTo>
                    <a:pt x="709295" y="894080"/>
                  </a:lnTo>
                  <a:lnTo>
                    <a:pt x="705231" y="888111"/>
                  </a:lnTo>
                  <a:lnTo>
                    <a:pt x="697103" y="886714"/>
                  </a:lnTo>
                  <a:lnTo>
                    <a:pt x="621538" y="939165"/>
                  </a:lnTo>
                  <a:lnTo>
                    <a:pt x="620014" y="947293"/>
                  </a:lnTo>
                  <a:lnTo>
                    <a:pt x="624078" y="953135"/>
                  </a:lnTo>
                  <a:lnTo>
                    <a:pt x="628269" y="958977"/>
                  </a:lnTo>
                  <a:lnTo>
                    <a:pt x="636270" y="960501"/>
                  </a:lnTo>
                  <a:lnTo>
                    <a:pt x="705993" y="912114"/>
                  </a:lnTo>
                  <a:lnTo>
                    <a:pt x="711835" y="907923"/>
                  </a:lnTo>
                  <a:lnTo>
                    <a:pt x="713359" y="899922"/>
                  </a:lnTo>
                  <a:close/>
                </a:path>
                <a:path w="1165225" h="2184400">
                  <a:moveTo>
                    <a:pt x="862330" y="796544"/>
                  </a:moveTo>
                  <a:lnTo>
                    <a:pt x="858266" y="790575"/>
                  </a:lnTo>
                  <a:lnTo>
                    <a:pt x="854202" y="784733"/>
                  </a:lnTo>
                  <a:lnTo>
                    <a:pt x="846074" y="783336"/>
                  </a:lnTo>
                  <a:lnTo>
                    <a:pt x="770509" y="835787"/>
                  </a:lnTo>
                  <a:lnTo>
                    <a:pt x="768985" y="843788"/>
                  </a:lnTo>
                  <a:lnTo>
                    <a:pt x="773049" y="849757"/>
                  </a:lnTo>
                  <a:lnTo>
                    <a:pt x="777240" y="855599"/>
                  </a:lnTo>
                  <a:lnTo>
                    <a:pt x="785241" y="856996"/>
                  </a:lnTo>
                  <a:lnTo>
                    <a:pt x="860806" y="804545"/>
                  </a:lnTo>
                  <a:lnTo>
                    <a:pt x="862330" y="796544"/>
                  </a:lnTo>
                  <a:close/>
                </a:path>
                <a:path w="1165225" h="2184400">
                  <a:moveTo>
                    <a:pt x="1011301" y="693039"/>
                  </a:moveTo>
                  <a:lnTo>
                    <a:pt x="1003173" y="681355"/>
                  </a:lnTo>
                  <a:lnTo>
                    <a:pt x="995045" y="679831"/>
                  </a:lnTo>
                  <a:lnTo>
                    <a:pt x="919480" y="732282"/>
                  </a:lnTo>
                  <a:lnTo>
                    <a:pt x="917956" y="740410"/>
                  </a:lnTo>
                  <a:lnTo>
                    <a:pt x="922147" y="746252"/>
                  </a:lnTo>
                  <a:lnTo>
                    <a:pt x="926211" y="752221"/>
                  </a:lnTo>
                  <a:lnTo>
                    <a:pt x="934212" y="753618"/>
                  </a:lnTo>
                  <a:lnTo>
                    <a:pt x="940181" y="749554"/>
                  </a:lnTo>
                  <a:lnTo>
                    <a:pt x="1003935" y="705231"/>
                  </a:lnTo>
                  <a:lnTo>
                    <a:pt x="1009904" y="701167"/>
                  </a:lnTo>
                  <a:lnTo>
                    <a:pt x="1011301" y="693039"/>
                  </a:lnTo>
                  <a:close/>
                </a:path>
                <a:path w="1165225" h="2184400">
                  <a:moveTo>
                    <a:pt x="1165098" y="2183892"/>
                  </a:moveTo>
                  <a:lnTo>
                    <a:pt x="1150721" y="2156079"/>
                  </a:lnTo>
                  <a:lnTo>
                    <a:pt x="1125220" y="2106676"/>
                  </a:lnTo>
                  <a:lnTo>
                    <a:pt x="1109916" y="2127605"/>
                  </a:lnTo>
                  <a:lnTo>
                    <a:pt x="60083" y="1360474"/>
                  </a:lnTo>
                  <a:lnTo>
                    <a:pt x="115951" y="1321689"/>
                  </a:lnTo>
                  <a:lnTo>
                    <a:pt x="117475" y="1313561"/>
                  </a:lnTo>
                  <a:lnTo>
                    <a:pt x="113411" y="1307719"/>
                  </a:lnTo>
                  <a:lnTo>
                    <a:pt x="109220" y="1301877"/>
                  </a:lnTo>
                  <a:lnTo>
                    <a:pt x="101219" y="1300353"/>
                  </a:lnTo>
                  <a:lnTo>
                    <a:pt x="51816" y="1334655"/>
                  </a:lnTo>
                  <a:lnTo>
                    <a:pt x="51816" y="77724"/>
                  </a:lnTo>
                  <a:lnTo>
                    <a:pt x="77724" y="77724"/>
                  </a:lnTo>
                  <a:lnTo>
                    <a:pt x="71247" y="64770"/>
                  </a:lnTo>
                  <a:lnTo>
                    <a:pt x="38862" y="0"/>
                  </a:lnTo>
                  <a:lnTo>
                    <a:pt x="0" y="77724"/>
                  </a:lnTo>
                  <a:lnTo>
                    <a:pt x="25908" y="77724"/>
                  </a:lnTo>
                  <a:lnTo>
                    <a:pt x="25908" y="1352638"/>
                  </a:lnTo>
                  <a:lnTo>
                    <a:pt x="25654" y="1352804"/>
                  </a:lnTo>
                  <a:lnTo>
                    <a:pt x="24130" y="1360932"/>
                  </a:lnTo>
                  <a:lnTo>
                    <a:pt x="31305" y="1371257"/>
                  </a:lnTo>
                  <a:lnTo>
                    <a:pt x="31508" y="1371549"/>
                  </a:lnTo>
                  <a:lnTo>
                    <a:pt x="32258" y="1372616"/>
                  </a:lnTo>
                  <a:lnTo>
                    <a:pt x="33223" y="1372806"/>
                  </a:lnTo>
                  <a:lnTo>
                    <a:pt x="1094689" y="2148446"/>
                  </a:lnTo>
                  <a:lnTo>
                    <a:pt x="1079373" y="2169414"/>
                  </a:lnTo>
                  <a:lnTo>
                    <a:pt x="1165098" y="2183892"/>
                  </a:lnTo>
                  <a:close/>
                </a:path>
                <a:path w="1165225" h="2184400">
                  <a:moveTo>
                    <a:pt x="1165098" y="577608"/>
                  </a:moveTo>
                  <a:lnTo>
                    <a:pt x="1079119" y="590042"/>
                  </a:lnTo>
                  <a:lnTo>
                    <a:pt x="1093863" y="611263"/>
                  </a:lnTo>
                  <a:lnTo>
                    <a:pt x="1068451" y="628904"/>
                  </a:lnTo>
                  <a:lnTo>
                    <a:pt x="1066927" y="637032"/>
                  </a:lnTo>
                  <a:lnTo>
                    <a:pt x="1071118" y="642874"/>
                  </a:lnTo>
                  <a:lnTo>
                    <a:pt x="1075182" y="648716"/>
                  </a:lnTo>
                  <a:lnTo>
                    <a:pt x="1083183" y="650240"/>
                  </a:lnTo>
                  <a:lnTo>
                    <a:pt x="1089152" y="646176"/>
                  </a:lnTo>
                  <a:lnTo>
                    <a:pt x="1108684" y="632587"/>
                  </a:lnTo>
                  <a:lnTo>
                    <a:pt x="1123442" y="653796"/>
                  </a:lnTo>
                  <a:lnTo>
                    <a:pt x="1152944" y="599833"/>
                  </a:lnTo>
                  <a:lnTo>
                    <a:pt x="1165098" y="577608"/>
                  </a:lnTo>
                  <a:close/>
                </a:path>
              </a:pathLst>
            </a:custGeom>
            <a:solidFill>
              <a:srgbClr val="08466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15"/>
            <p:cNvSpPr/>
            <p:nvPr/>
          </p:nvSpPr>
          <p:spPr>
            <a:xfrm>
              <a:off x="5984833" y="3605141"/>
              <a:ext cx="695085" cy="357205"/>
            </a:xfrm>
            <a:custGeom>
              <a:avLst/>
              <a:gdLst/>
              <a:ahLst/>
              <a:cxnLst/>
              <a:rect l="l" t="t" r="r" b="b"/>
              <a:pathLst>
                <a:path w="822959" h="523239">
                  <a:moveTo>
                    <a:pt x="561593" y="522731"/>
                  </a:moveTo>
                  <a:lnTo>
                    <a:pt x="561593" y="392049"/>
                  </a:lnTo>
                  <a:lnTo>
                    <a:pt x="0" y="392049"/>
                  </a:lnTo>
                  <a:lnTo>
                    <a:pt x="0" y="130683"/>
                  </a:lnTo>
                  <a:lnTo>
                    <a:pt x="561593" y="130683"/>
                  </a:lnTo>
                  <a:lnTo>
                    <a:pt x="561593" y="0"/>
                  </a:lnTo>
                  <a:lnTo>
                    <a:pt x="822960" y="261366"/>
                  </a:lnTo>
                  <a:lnTo>
                    <a:pt x="561593" y="522731"/>
                  </a:lnTo>
                </a:path>
              </a:pathLst>
            </a:custGeom>
            <a:ln w="19812">
              <a:solidFill>
                <a:srgbClr val="8A0E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643993" y="3218230"/>
              <a:ext cx="85542" cy="17026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50" b="0" i="0" u="none" strike="noStrike" kern="0" cap="none" spc="-5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Calibri"/>
                </a:rPr>
                <a:t>*</a:t>
              </a:r>
              <a:endParaRPr kumimoji="0" sz="11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3641882" y="3598659"/>
              <a:ext cx="85542" cy="17026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50" b="0" i="0" u="none" strike="noStrike" kern="0" cap="none" spc="-5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Calibri"/>
                </a:rPr>
                <a:t>*</a:t>
              </a:r>
              <a:endParaRPr kumimoji="0" sz="11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3641882" y="3965639"/>
              <a:ext cx="85542" cy="17026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50" b="0" i="0" u="none" strike="noStrike" kern="0" cap="none" spc="-5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Calibri"/>
                </a:rPr>
                <a:t>*</a:t>
              </a:r>
              <a:endParaRPr kumimoji="0" sz="11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3133738" y="3772605"/>
              <a:ext cx="85542" cy="17026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50" b="0" i="0" u="none" strike="noStrike" kern="0" cap="none" spc="-5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Calibri"/>
                </a:rPr>
                <a:t>*</a:t>
              </a:r>
              <a:endParaRPr kumimoji="0" sz="11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3136070" y="3405842"/>
              <a:ext cx="85542" cy="17026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50" b="0" i="0" u="none" strike="noStrike" kern="0" cap="none" spc="-5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Calibri"/>
                </a:rPr>
                <a:t>*</a:t>
              </a:r>
              <a:endParaRPr kumimoji="0" sz="11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3136070" y="3034415"/>
              <a:ext cx="85542" cy="17026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50" b="0" i="0" u="none" strike="noStrike" kern="0" cap="none" spc="-5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Calibri"/>
                </a:rPr>
                <a:t>*</a:t>
              </a:r>
              <a:endParaRPr kumimoji="0" sz="11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3136070" y="4146310"/>
              <a:ext cx="85542" cy="17026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50" b="0" i="0" u="none" strike="noStrike" kern="0" cap="none" spc="-5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Calibri"/>
                </a:rPr>
                <a:t>*</a:t>
              </a:r>
              <a:endParaRPr kumimoji="0" sz="11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090010" y="2810209"/>
              <a:ext cx="452153" cy="1690671"/>
            </a:xfrm>
            <a:custGeom>
              <a:avLst/>
              <a:gdLst/>
              <a:ahLst/>
              <a:cxnLst/>
              <a:rect l="l" t="t" r="r" b="b"/>
              <a:pathLst>
                <a:path w="516889" h="1979929">
                  <a:moveTo>
                    <a:pt x="0" y="1979675"/>
                  </a:moveTo>
                  <a:lnTo>
                    <a:pt x="516636" y="1979675"/>
                  </a:lnTo>
                  <a:lnTo>
                    <a:pt x="516636" y="0"/>
                  </a:lnTo>
                  <a:lnTo>
                    <a:pt x="0" y="0"/>
                  </a:lnTo>
                  <a:lnTo>
                    <a:pt x="0" y="1979675"/>
                  </a:lnTo>
                  <a:close/>
                </a:path>
              </a:pathLst>
            </a:custGeom>
            <a:ln w="25908">
              <a:solidFill>
                <a:srgbClr val="8A0E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5309962" y="2731585"/>
              <a:ext cx="537695" cy="1847917"/>
            </a:xfrm>
            <a:custGeom>
              <a:avLst/>
              <a:gdLst/>
              <a:ahLst/>
              <a:cxnLst/>
              <a:rect l="l" t="t" r="r" b="b"/>
              <a:pathLst>
                <a:path w="614679" h="2164079">
                  <a:moveTo>
                    <a:pt x="102362" y="2164079"/>
                  </a:moveTo>
                  <a:lnTo>
                    <a:pt x="62525" y="2156033"/>
                  </a:lnTo>
                  <a:lnTo>
                    <a:pt x="29987" y="2134092"/>
                  </a:lnTo>
                  <a:lnTo>
                    <a:pt x="8046" y="2101554"/>
                  </a:lnTo>
                  <a:lnTo>
                    <a:pt x="0" y="2061718"/>
                  </a:lnTo>
                  <a:lnTo>
                    <a:pt x="0" y="102362"/>
                  </a:lnTo>
                  <a:lnTo>
                    <a:pt x="8046" y="62525"/>
                  </a:lnTo>
                  <a:lnTo>
                    <a:pt x="29987" y="29987"/>
                  </a:lnTo>
                  <a:lnTo>
                    <a:pt x="62525" y="8046"/>
                  </a:lnTo>
                  <a:lnTo>
                    <a:pt x="102362" y="0"/>
                  </a:lnTo>
                </a:path>
                <a:path w="614679" h="2164079">
                  <a:moveTo>
                    <a:pt x="511810" y="0"/>
                  </a:moveTo>
                  <a:lnTo>
                    <a:pt x="551646" y="8046"/>
                  </a:lnTo>
                  <a:lnTo>
                    <a:pt x="584184" y="29987"/>
                  </a:lnTo>
                  <a:lnTo>
                    <a:pt x="606125" y="62525"/>
                  </a:lnTo>
                  <a:lnTo>
                    <a:pt x="614172" y="102362"/>
                  </a:lnTo>
                  <a:lnTo>
                    <a:pt x="614172" y="2061718"/>
                  </a:lnTo>
                  <a:lnTo>
                    <a:pt x="606125" y="2101554"/>
                  </a:lnTo>
                  <a:lnTo>
                    <a:pt x="584184" y="2134092"/>
                  </a:lnTo>
                  <a:lnTo>
                    <a:pt x="551646" y="2156033"/>
                  </a:lnTo>
                  <a:lnTo>
                    <a:pt x="511810" y="2164079"/>
                  </a:lnTo>
                </a:path>
              </a:pathLst>
            </a:custGeom>
            <a:ln w="19812">
              <a:solidFill>
                <a:srgbClr val="39393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5494153" y="2837785"/>
              <a:ext cx="278846" cy="234243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0" cap="none" spc="-25" normalizeH="0" baseline="0" noProof="0" dirty="0" smtClean="0">
                  <a:ln>
                    <a:noFill/>
                  </a:ln>
                  <a:solidFill>
                    <a:srgbClr val="1F77B4"/>
                  </a:solidFill>
                  <a:effectLst/>
                  <a:uLnTx/>
                  <a:uFillTx/>
                  <a:latin typeface="Trebuchet MS"/>
                  <a:cs typeface="Trebuchet MS"/>
                </a:rPr>
                <a:t>1.1</a:t>
              </a:r>
              <a:endParaRPr kumimoji="0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5503877" y="3422220"/>
              <a:ext cx="278846" cy="234243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0" cap="none" spc="-25" normalizeH="0" baseline="0" noProof="0" dirty="0" smtClean="0">
                  <a:ln>
                    <a:noFill/>
                  </a:ln>
                  <a:solidFill>
                    <a:srgbClr val="1F77B4"/>
                  </a:solidFill>
                  <a:effectLst/>
                  <a:uLnTx/>
                  <a:uFillTx/>
                  <a:latin typeface="Trebuchet MS"/>
                  <a:cs typeface="Trebuchet MS"/>
                </a:rPr>
                <a:t>0.7</a:t>
              </a:r>
              <a:endParaRPr kumimoji="0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5503877" y="3964603"/>
              <a:ext cx="278846" cy="234243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0" cap="none" spc="-25" normalizeH="0" baseline="0" noProof="0" dirty="0" smtClean="0">
                  <a:ln>
                    <a:noFill/>
                  </a:ln>
                  <a:solidFill>
                    <a:srgbClr val="1F77B4"/>
                  </a:solidFill>
                  <a:effectLst/>
                  <a:uLnTx/>
                  <a:uFillTx/>
                  <a:latin typeface="Trebuchet MS"/>
                  <a:cs typeface="Trebuchet MS"/>
                </a:rPr>
                <a:t>0.6</a:t>
              </a:r>
              <a:endParaRPr kumimoji="0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endParaRPr>
            </a:p>
          </p:txBody>
        </p:sp>
        <p:sp>
          <p:nvSpPr>
            <p:cNvPr id="30" name="object 31"/>
            <p:cNvSpPr txBox="1"/>
            <p:nvPr/>
          </p:nvSpPr>
          <p:spPr>
            <a:xfrm>
              <a:off x="5976638" y="3297509"/>
              <a:ext cx="763105" cy="224485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spc="-20" dirty="0" smtClean="0">
                  <a:latin typeface="Arial"/>
                  <a:cs typeface="Arial"/>
                </a:rPr>
                <a:t>UMAP</a:t>
              </a:r>
              <a:endParaRPr kumimoji="0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49" name="object 38"/>
            <p:cNvSpPr/>
            <p:nvPr/>
          </p:nvSpPr>
          <p:spPr>
            <a:xfrm>
              <a:off x="7690336" y="3188516"/>
              <a:ext cx="889308" cy="446797"/>
            </a:xfrm>
            <a:custGeom>
              <a:avLst/>
              <a:gdLst/>
              <a:ahLst/>
              <a:cxnLst/>
              <a:rect l="l" t="t" r="r" b="b"/>
              <a:pathLst>
                <a:path w="1016634" h="523239">
                  <a:moveTo>
                    <a:pt x="755141" y="522731"/>
                  </a:moveTo>
                  <a:lnTo>
                    <a:pt x="755141" y="392048"/>
                  </a:lnTo>
                  <a:lnTo>
                    <a:pt x="0" y="392048"/>
                  </a:lnTo>
                  <a:lnTo>
                    <a:pt x="0" y="130682"/>
                  </a:lnTo>
                  <a:lnTo>
                    <a:pt x="755141" y="130682"/>
                  </a:lnTo>
                  <a:lnTo>
                    <a:pt x="755141" y="0"/>
                  </a:lnTo>
                  <a:lnTo>
                    <a:pt x="1016507" y="261365"/>
                  </a:lnTo>
                  <a:lnTo>
                    <a:pt x="755141" y="522731"/>
                  </a:lnTo>
                </a:path>
              </a:pathLst>
            </a:custGeom>
            <a:ln w="19812">
              <a:solidFill>
                <a:srgbClr val="8A0E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42"/>
            <p:cNvSpPr txBox="1"/>
            <p:nvPr/>
          </p:nvSpPr>
          <p:spPr>
            <a:xfrm>
              <a:off x="7692525" y="3268308"/>
              <a:ext cx="722813" cy="263534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spc="-10" dirty="0" smtClean="0">
                  <a:solidFill>
                    <a:srgbClr val="AB936C"/>
                  </a:solidFill>
                  <a:latin typeface="Arial"/>
                  <a:cs typeface="Arial"/>
                </a:rPr>
                <a:t>Repeat</a:t>
              </a:r>
              <a:endParaRPr kumimoji="0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43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0611" y="2861808"/>
              <a:ext cx="1850383" cy="1655316"/>
            </a:xfrm>
            <a:prstGeom prst="rect">
              <a:avLst/>
            </a:prstGeom>
          </p:spPr>
        </p:pic>
        <p:sp>
          <p:nvSpPr>
            <p:cNvPr id="45" name="object 47"/>
            <p:cNvSpPr/>
            <p:nvPr/>
          </p:nvSpPr>
          <p:spPr>
            <a:xfrm>
              <a:off x="7699700" y="3704899"/>
              <a:ext cx="889308" cy="446797"/>
            </a:xfrm>
            <a:custGeom>
              <a:avLst/>
              <a:gdLst/>
              <a:ahLst/>
              <a:cxnLst/>
              <a:rect l="l" t="t" r="r" b="b"/>
              <a:pathLst>
                <a:path w="1016634" h="523239">
                  <a:moveTo>
                    <a:pt x="755141" y="522731"/>
                  </a:moveTo>
                  <a:lnTo>
                    <a:pt x="755141" y="392048"/>
                  </a:lnTo>
                  <a:lnTo>
                    <a:pt x="0" y="392048"/>
                  </a:lnTo>
                  <a:lnTo>
                    <a:pt x="0" y="130682"/>
                  </a:lnTo>
                  <a:lnTo>
                    <a:pt x="755141" y="130682"/>
                  </a:lnTo>
                  <a:lnTo>
                    <a:pt x="755141" y="0"/>
                  </a:lnTo>
                  <a:lnTo>
                    <a:pt x="1016507" y="261365"/>
                  </a:lnTo>
                  <a:lnTo>
                    <a:pt x="755141" y="522731"/>
                  </a:lnTo>
                </a:path>
              </a:pathLst>
            </a:custGeom>
            <a:ln w="19812">
              <a:solidFill>
                <a:srgbClr val="8A0E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49"/>
            <p:cNvSpPr txBox="1"/>
            <p:nvPr/>
          </p:nvSpPr>
          <p:spPr>
            <a:xfrm>
              <a:off x="7793346" y="3782374"/>
              <a:ext cx="518981" cy="262892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spc="-10" dirty="0" smtClean="0">
                  <a:solidFill>
                    <a:srgbClr val="AB936C"/>
                  </a:solidFill>
                  <a:latin typeface="Arial"/>
                  <a:cs typeface="Arial"/>
                </a:rPr>
                <a:t>color</a:t>
              </a:r>
              <a:endParaRPr kumimoji="0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pic>
          <p:nvPicPr>
            <p:cNvPr id="41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5984" y="2811186"/>
              <a:ext cx="1263806" cy="1829698"/>
            </a:xfrm>
            <a:prstGeom prst="rect">
              <a:avLst/>
            </a:prstGeom>
          </p:spPr>
        </p:pic>
        <p:sp>
          <p:nvSpPr>
            <p:cNvPr id="42" name="object 11"/>
            <p:cNvSpPr/>
            <p:nvPr/>
          </p:nvSpPr>
          <p:spPr>
            <a:xfrm>
              <a:off x="1839187" y="3510641"/>
              <a:ext cx="568246" cy="480415"/>
            </a:xfrm>
            <a:custGeom>
              <a:avLst/>
              <a:gdLst/>
              <a:ahLst/>
              <a:cxnLst/>
              <a:rect l="l" t="t" r="r" b="b"/>
              <a:pathLst>
                <a:path w="649605" h="562610">
                  <a:moveTo>
                    <a:pt x="368045" y="562356"/>
                  </a:moveTo>
                  <a:lnTo>
                    <a:pt x="368045" y="421767"/>
                  </a:lnTo>
                  <a:lnTo>
                    <a:pt x="0" y="421767"/>
                  </a:lnTo>
                  <a:lnTo>
                    <a:pt x="0" y="140589"/>
                  </a:lnTo>
                  <a:lnTo>
                    <a:pt x="368045" y="140589"/>
                  </a:lnTo>
                  <a:lnTo>
                    <a:pt x="368045" y="0"/>
                  </a:lnTo>
                  <a:lnTo>
                    <a:pt x="649224" y="281178"/>
                  </a:lnTo>
                  <a:lnTo>
                    <a:pt x="368045" y="562356"/>
                  </a:lnTo>
                  <a:close/>
                </a:path>
              </a:pathLst>
            </a:custGeom>
            <a:ln w="19812">
              <a:solidFill>
                <a:srgbClr val="8A0E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27025" y="4727904"/>
              <a:ext cx="1824475" cy="551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Layer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83682" y="4925277"/>
              <a:ext cx="2025776" cy="315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Projection Space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8640" y="2295968"/>
              <a:ext cx="4107163" cy="315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Dimension Reduction for Visualization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0317" y="1707770"/>
              <a:ext cx="101690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(a) Temporal Convolution Network for Emplacement Classification: Train, Test and Validate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9291" y="5725612"/>
              <a:ext cx="10130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(b) Regression Analysis – Estimate Yield and Depth including the errors in the estimates.  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6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09520" y="162082"/>
            <a:ext cx="1482480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P3.5-097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4774" y="198168"/>
            <a:ext cx="6866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PINN – Mathematical Formulation </a:t>
            </a:r>
            <a:endParaRPr lang="x-none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720" y="1161436"/>
            <a:ext cx="10689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PINN is a deep </a:t>
            </a:r>
            <a:r>
              <a:rPr lang="en-US" dirty="0"/>
              <a:t>l</a:t>
            </a:r>
            <a:r>
              <a:rPr lang="en-US" dirty="0" smtClean="0"/>
              <a:t>earning </a:t>
            </a:r>
            <a:r>
              <a:rPr lang="en-US" dirty="0"/>
              <a:t>f</a:t>
            </a:r>
            <a:r>
              <a:rPr lang="en-US" dirty="0" smtClean="0"/>
              <a:t>ramework for solving forward and inverse problems involving non-linear PDE (partial differential equation, </a:t>
            </a:r>
            <a:r>
              <a:rPr lang="en-US" dirty="0" err="1" smtClean="0"/>
              <a:t>Raissi</a:t>
            </a:r>
            <a:r>
              <a:rPr lang="en-US" dirty="0" smtClean="0"/>
              <a:t> et al., 2018).  In this study,  each TDSF of an explosion as a function of yield (</a:t>
            </a:r>
            <a:r>
              <a:rPr lang="en-US" i="1" dirty="0" smtClean="0"/>
              <a:t>w</a:t>
            </a:r>
            <a:r>
              <a:rPr lang="en-US" dirty="0" smtClean="0"/>
              <a:t>) and depth (</a:t>
            </a:r>
            <a:r>
              <a:rPr lang="en-US" i="1" dirty="0" smtClean="0"/>
              <a:t>h</a:t>
            </a:r>
            <a:r>
              <a:rPr lang="en-US" dirty="0" smtClean="0"/>
              <a:t>) is a solution to the PDE of the wave equation, which we write following Saikia (2017)  as below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22225" y="2180564"/>
            <a:ext cx="10416803" cy="4624413"/>
            <a:chOff x="222225" y="2213282"/>
            <a:chExt cx="10416803" cy="4624413"/>
          </a:xfrm>
        </p:grpSpPr>
        <p:sp>
          <p:nvSpPr>
            <p:cNvPr id="9" name="TextBox 8"/>
            <p:cNvSpPr txBox="1"/>
            <p:nvPr/>
          </p:nvSpPr>
          <p:spPr>
            <a:xfrm>
              <a:off x="222225" y="3459173"/>
              <a:ext cx="104168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Definition of each variable in equations here is in Saikia (2017).  </a:t>
              </a:r>
              <a:r>
                <a:rPr lang="en-US" dirty="0"/>
                <a:t>A</a:t>
              </a:r>
              <a:r>
                <a:rPr lang="en-US" dirty="0" smtClean="0"/>
                <a:t>nalytic expressions for the partials of </a:t>
              </a:r>
              <a:r>
                <a:rPr lang="en-US" dirty="0" err="1" smtClean="0"/>
                <a:t>wavefield</a:t>
              </a:r>
              <a:r>
                <a:rPr lang="en-US" dirty="0" smtClean="0"/>
                <a:t> </a:t>
              </a:r>
              <a:r>
                <a:rPr lang="en-US" i="1" dirty="0" smtClean="0"/>
                <a:t>S </a:t>
              </a:r>
              <a:r>
                <a:rPr lang="en-US" dirty="0" smtClean="0"/>
                <a:t>w.r.t. the dependent variables </a:t>
              </a:r>
              <a:r>
                <a:rPr lang="en-US" i="1" dirty="0" smtClean="0"/>
                <a:t>w </a:t>
              </a:r>
              <a:r>
                <a:rPr lang="en-US" dirty="0" smtClean="0"/>
                <a:t>and</a:t>
              </a:r>
              <a:r>
                <a:rPr lang="en-US" i="1" dirty="0" smtClean="0"/>
                <a:t> h</a:t>
              </a:r>
              <a:r>
                <a:rPr lang="en-US" dirty="0" smtClean="0"/>
                <a:t> as needed by the PINN method are derived as follows</a:t>
              </a:r>
            </a:p>
            <a:p>
              <a:endParaRPr lang="en-US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91748" y="4308154"/>
              <a:ext cx="2789998" cy="526748"/>
              <a:chOff x="3802101" y="4304379"/>
              <a:chExt cx="2789998" cy="5267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802101" y="4304380"/>
                    <a:ext cx="1284967" cy="52674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2101" y="4304380"/>
                    <a:ext cx="1284967" cy="52674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357467" y="4304379"/>
                    <a:ext cx="1234632" cy="52674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7467" y="4304379"/>
                    <a:ext cx="1234632" cy="52674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TextBox 13"/>
            <p:cNvSpPr txBox="1"/>
            <p:nvPr/>
          </p:nvSpPr>
          <p:spPr>
            <a:xfrm>
              <a:off x="4630037" y="3027239"/>
              <a:ext cx="1143000" cy="366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F(t)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748303" y="2213282"/>
                  <a:ext cx="6207405" cy="62497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den>
                            </m:f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𝑝𝑡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303" y="2213282"/>
                  <a:ext cx="6207405" cy="62497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Left Brace 11"/>
            <p:cNvSpPr/>
            <p:nvPr/>
          </p:nvSpPr>
          <p:spPr>
            <a:xfrm rot="16200000">
              <a:off x="7092763" y="2280255"/>
              <a:ext cx="259655" cy="1260983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 Brace 12"/>
            <p:cNvSpPr/>
            <p:nvPr/>
          </p:nvSpPr>
          <p:spPr>
            <a:xfrm rot="16200000">
              <a:off x="4575875" y="1349429"/>
              <a:ext cx="174772" cy="3259926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70190" y="3006526"/>
              <a:ext cx="582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  <a:r>
                <a:rPr lang="en-US" dirty="0" smtClean="0"/>
                <a:t>(t)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22225" y="4906477"/>
                  <a:ext cx="9666364" cy="9766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𝑦𝑡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𝑜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−3(1−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𝑅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𝑜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0.87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225" y="4906477"/>
                  <a:ext cx="9666364" cy="9766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/>
            <p:cNvSpPr txBox="1"/>
            <p:nvPr/>
          </p:nvSpPr>
          <p:spPr>
            <a:xfrm>
              <a:off x="9863097" y="2588413"/>
              <a:ext cx="502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(1)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88589" y="4405565"/>
              <a:ext cx="502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(2)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2911951" y="5976434"/>
                  <a:ext cx="5507020" cy="8612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−2/3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1/3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951" y="5976434"/>
                  <a:ext cx="5507020" cy="86126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9922370" y="521011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(3)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922370" y="6275294"/>
              <a:ext cx="468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(4)</a:t>
              </a:r>
              <a:endParaRPr lang="en-US" dirty="0"/>
            </a:p>
          </p:txBody>
        </p:sp>
      </p:grpSp>
      <p:pic>
        <p:nvPicPr>
          <p:cNvPr id="26" name="Google Shape;17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09520" y="111188"/>
            <a:ext cx="1482480" cy="1463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3740" y="1257645"/>
                <a:ext cx="9968753" cy="2161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following steps is an outline of how the algorithm for the PINN was developed</a:t>
                </a:r>
              </a:p>
              <a:p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Created TDFS pickle files for training, testing and validation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Using TORCH, construct a FCNN of the time histories associated with its yield and depth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Compute gradients of the data w.r.t the yield and depth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using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torch.autograd.grad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Computed analytic gradients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using expressions  (2) through (4)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train the network, we use the loss function as defined by the following formula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0" y="1257645"/>
                <a:ext cx="9968753" cy="2161554"/>
              </a:xfrm>
              <a:prstGeom prst="rect">
                <a:avLst/>
              </a:prstGeom>
              <a:blipFill>
                <a:blip r:embed="rId2"/>
                <a:stretch>
                  <a:fillRect l="-489" t="-1408" b="-3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77767" y="3736822"/>
                <a:ext cx="35273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𝑚𝑠𝑒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.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𝑚𝑠𝑒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𝑠𝑤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𝑚𝑠𝑒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767" y="3736822"/>
                <a:ext cx="3527312" cy="276999"/>
              </a:xfrm>
              <a:prstGeom prst="rect">
                <a:avLst/>
              </a:prstGeom>
              <a:blipFill>
                <a:blip r:embed="rId3"/>
                <a:stretch>
                  <a:fillRect l="-155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3740" y="4407878"/>
                <a:ext cx="9862123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𝑚𝑠𝑒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𝑐𝑟𝑖𝑡𝑒𝑟𝑖𝑜𝑛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𝑡𝑎𝑟𝑔𝑒𝑡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𝑚𝑠𝑒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𝑠𝑤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𝑐𝑟𝑖𝑡𝑒𝑟𝑖𝑜𝑛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𝑚𝑠𝑒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𝑠h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𝑐𝑟𝑖𝑡𝑒𝑟𝑖𝑜𝑛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0" y="4407878"/>
                <a:ext cx="9862123" cy="414537"/>
              </a:xfrm>
              <a:prstGeom prst="rect">
                <a:avLst/>
              </a:prstGeom>
              <a:blipFill>
                <a:blip r:embed="rId4"/>
                <a:stretch>
                  <a:fillRect l="-865" r="-1051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8449" y="5696100"/>
            <a:ext cx="10941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select the loss criterion </a:t>
            </a:r>
            <a:r>
              <a:rPr lang="en-US" dirty="0" err="1" smtClean="0"/>
              <a:t>nn.MSELoos</a:t>
            </a:r>
            <a:r>
              <a:rPr lang="en-US" dirty="0" smtClean="0"/>
              <a:t>() and </a:t>
            </a:r>
            <a:r>
              <a:rPr lang="en-US" dirty="0" err="1" smtClean="0"/>
              <a:t>optim.Adam</a:t>
            </a:r>
            <a:r>
              <a:rPr lang="en-US" dirty="0" smtClean="0"/>
              <a:t> with learning rate of 0.1, betas=(0.9,0.999), eps=1.e-8</a:t>
            </a:r>
          </a:p>
          <a:p>
            <a:r>
              <a:rPr lang="en-US" dirty="0"/>
              <a:t>w</a:t>
            </a:r>
            <a:r>
              <a:rPr lang="en-US" dirty="0" smtClean="0"/>
              <a:t>eight decay to optimize and we compute the RMSE (Root Mean Square Error) and minimize it during iterations. </a:t>
            </a:r>
          </a:p>
          <a:p>
            <a:r>
              <a:rPr lang="en-US" dirty="0" smtClean="0"/>
              <a:t>For details – please visit the e-poster by Solomon et al. (P3.5-098 this meeting).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56105" y="283659"/>
            <a:ext cx="8300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PINN – Mathematical Formulation  (</a:t>
            </a:r>
            <a:r>
              <a:rPr lang="en-US" sz="2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Contd</a:t>
            </a:r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17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9520" y="159842"/>
            <a:ext cx="1482480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P3.5-097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56492" y="5151201"/>
                <a:ext cx="27698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𝑐𝑟𝑖𝑡𝑒𝑟𝑖𝑜𝑛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𝑀𝑆𝐸𝐿𝑜𝑠𝑠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492" y="5151201"/>
                <a:ext cx="2769861" cy="276999"/>
              </a:xfrm>
              <a:prstGeom prst="rect">
                <a:avLst/>
              </a:prstGeom>
              <a:blipFill>
                <a:blip r:embed="rId6"/>
                <a:stretch>
                  <a:fillRect l="-1762" t="-2222" r="-2863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7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25" y="1594254"/>
            <a:ext cx="10672298" cy="4974520"/>
            <a:chOff x="40525" y="1594254"/>
            <a:chExt cx="10672298" cy="4974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5482" y="3145182"/>
              <a:ext cx="2893318" cy="342359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0525" y="2042002"/>
              <a:ext cx="38727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Examples of Far-Field TDSFs at the elastic radii for each yield and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DOB 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using Saikia (2017,GJI, 209,1048-1063).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1309" y="4540244"/>
              <a:ext cx="2102232" cy="161554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2752" y="4330874"/>
              <a:ext cx="3886470" cy="207935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011704" y="1594254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Quantile Loss: 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Penalizes predictions</a:t>
              </a:r>
              <a:r>
                <a:rPr lang="en-US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 target variable </a:t>
              </a: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around 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 quantile 𝜗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72752" y="2616753"/>
              <a:ext cx="684007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Symmetric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quantiles drive predictions towards the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median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One-sided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quantile biases predictions towards the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quantile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Ability 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to tune predictor to under-/over-estimate target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483398" y="2457501"/>
                  <a:ext cx="5153847" cy="6431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𝜗</m:t>
                            </m:r>
                          </m:sub>
                        </m:s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́"/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kumimoji="0" 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𝜗</m:t>
                                    </m:r>
                                    <m: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1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1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́"/>
                                            <m:ctrlPr>
                                              <a:rPr kumimoji="0" lang="en-US" sz="18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kumimoji="0" lang="en-US" sz="1800" b="0" i="1" u="none" strike="noStrike" kern="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black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kumimoji="0" lang="en-US" sz="1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𝜗</m:t>
                                </m:r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́"/>
                                        <m:ctrlPr>
                                          <a:rPr kumimoji="0" lang="en-US" sz="1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0" lang="en-US" sz="18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kumimoji="0" lang="en-US" sz="18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18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3398" y="2457501"/>
                  <a:ext cx="5153847" cy="643162"/>
                </a:xfrm>
                <a:prstGeom prst="rect">
                  <a:avLst/>
                </a:prstGeom>
                <a:blipFill>
                  <a:blip r:embed="rId5"/>
                  <a:stretch>
                    <a:fillRect b="-19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2303195" y="322517"/>
            <a:ext cx="801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from TNN and REGRESSION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oogle Shape;17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12823" y="195284"/>
            <a:ext cx="1482480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P3.5-097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-779353" y="4001747"/>
            <a:ext cx="1928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4008" y="6568774"/>
            <a:ext cx="110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7"/>
          <p:cNvPicPr/>
          <p:nvPr/>
        </p:nvPicPr>
        <p:blipFill rotWithShape="1">
          <a:blip r:embed="rId2" cstate="print"/>
          <a:srcRect b="3755"/>
          <a:stretch/>
        </p:blipFill>
        <p:spPr>
          <a:xfrm>
            <a:off x="6077528" y="2212299"/>
            <a:ext cx="4110182" cy="3820754"/>
          </a:xfrm>
          <a:prstGeom prst="rect">
            <a:avLst/>
          </a:prstGeom>
        </p:spPr>
      </p:pic>
      <p:pic>
        <p:nvPicPr>
          <p:cNvPr id="6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438" y="2335890"/>
            <a:ext cx="5396541" cy="3787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1782" y="1745673"/>
            <a:ext cx="308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3761" y="1565967"/>
            <a:ext cx="383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Estimations of Parameter with Errors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4045" y="124277"/>
            <a:ext cx="68669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TNN and Regression Analysis – Classification &amp; Parameter Estimation</a:t>
            </a:r>
            <a:endParaRPr lang="x-none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17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09520" y="102927"/>
            <a:ext cx="1482480" cy="1463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P3.5-097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x-none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89848" y="6009755"/>
            <a:ext cx="113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3496</TotalTime>
  <Words>2511</Words>
  <Application>Microsoft Office PowerPoint</Application>
  <PresentationFormat>Widescreen</PresentationFormat>
  <Paragraphs>346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Trebuchet MS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SAIKIA, CHANDAN K GG-14 USAF AFTAC/TTR</cp:lastModifiedBy>
  <cp:revision>88</cp:revision>
  <cp:lastPrinted>2023-06-05T13:54:35Z</cp:lastPrinted>
  <dcterms:created xsi:type="dcterms:W3CDTF">2023-06-03T14:13:03Z</dcterms:created>
  <dcterms:modified xsi:type="dcterms:W3CDTF">2023-06-09T15:14:23Z</dcterms:modified>
</cp:coreProperties>
</file>