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72" r:id="rId7"/>
    <p:sldId id="264" r:id="rId8"/>
    <p:sldId id="267" r:id="rId9"/>
    <p:sldId id="268" r:id="rId10"/>
    <p:sldId id="271" r:id="rId11"/>
    <p:sldId id="265" r:id="rId12"/>
    <p:sldId id="266" r:id="rId13"/>
  </p:sldIdLst>
  <p:sldSz cx="12192000" cy="6858000"/>
  <p:notesSz cx="6858000" cy="994568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79"/>
    <p:restoredTop sz="94685"/>
  </p:normalViewPr>
  <p:slideViewPr>
    <p:cSldViewPr snapToGrid="0">
      <p:cViewPr varScale="1">
        <p:scale>
          <a:sx n="102" d="100"/>
          <a:sy n="102" d="100"/>
        </p:scale>
        <p:origin x="-69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‹Nr.›</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0.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de-DE" b="1" dirty="0" err="1" smtClean="0">
                <a:solidFill>
                  <a:schemeClr val="bg1"/>
                </a:solidFill>
                <a:latin typeface="Arial" panose="020B0604020202020204" pitchFamily="34" charset="0"/>
                <a:cs typeface="Arial" panose="020B0604020202020204" pitchFamily="34" charset="0"/>
              </a:rPr>
              <a:t>Keeping</a:t>
            </a:r>
            <a:r>
              <a:rPr lang="de-DE" b="1" dirty="0" smtClean="0">
                <a:solidFill>
                  <a:schemeClr val="bg1"/>
                </a:solidFill>
                <a:latin typeface="Arial" panose="020B0604020202020204" pitchFamily="34" charset="0"/>
                <a:cs typeface="Arial" panose="020B0604020202020204" pitchFamily="34" charset="0"/>
              </a:rPr>
              <a:t> an Eye on </a:t>
            </a:r>
            <a:r>
              <a:rPr lang="de-DE" b="1" dirty="0" err="1" smtClean="0">
                <a:solidFill>
                  <a:schemeClr val="bg1"/>
                </a:solidFill>
                <a:latin typeface="Arial" panose="020B0604020202020204" pitchFamily="34" charset="0"/>
                <a:cs typeface="Arial" panose="020B0604020202020204" pitchFamily="34" charset="0"/>
              </a:rPr>
              <a:t>Reviewed</a:t>
            </a:r>
            <a:r>
              <a:rPr lang="de-DE" b="1" dirty="0" smtClean="0">
                <a:solidFill>
                  <a:schemeClr val="bg1"/>
                </a:solidFill>
                <a:latin typeface="Arial" panose="020B0604020202020204" pitchFamily="34" charset="0"/>
                <a:cs typeface="Arial" panose="020B0604020202020204" pitchFamily="34" charset="0"/>
              </a:rPr>
              <a:t> Event Bulletin Quality -</a:t>
            </a:r>
            <a:endParaRPr lang="x-none" b="1" dirty="0">
              <a:solidFill>
                <a:schemeClr val="bg1"/>
              </a:solidFill>
              <a:latin typeface="Arial" panose="020B0604020202020204" pitchFamily="34" charset="0"/>
              <a:cs typeface="Arial" panose="020B0604020202020204" pitchFamily="34" charset="0"/>
            </a:endParaRPr>
          </a:p>
          <a:p>
            <a:pPr algn="ctr"/>
            <a:r>
              <a:rPr lang="de-DE" b="1" dirty="0" err="1" smtClean="0">
                <a:solidFill>
                  <a:schemeClr val="bg1"/>
                </a:solidFill>
                <a:latin typeface="Arial" panose="020B0604020202020204" pitchFamily="34" charset="0"/>
                <a:cs typeface="Arial" panose="020B0604020202020204" pitchFamily="34" charset="0"/>
              </a:rPr>
              <a:t>Recent</a:t>
            </a:r>
            <a:r>
              <a:rPr lang="de-DE" b="1" dirty="0" smtClean="0">
                <a:solidFill>
                  <a:schemeClr val="bg1"/>
                </a:solidFill>
                <a:latin typeface="Arial" panose="020B0604020202020204" pitchFamily="34" charset="0"/>
                <a:cs typeface="Arial" panose="020B0604020202020204" pitchFamily="34" charset="0"/>
              </a:rPr>
              <a:t> Performance </a:t>
            </a:r>
            <a:r>
              <a:rPr lang="de-DE" b="1" dirty="0" err="1" smtClean="0">
                <a:solidFill>
                  <a:schemeClr val="bg1"/>
                </a:solidFill>
                <a:latin typeface="Arial" panose="020B0604020202020204" pitchFamily="34" charset="0"/>
                <a:cs typeface="Arial" panose="020B0604020202020204" pitchFamily="34" charset="0"/>
              </a:rPr>
              <a:t>Compared</a:t>
            </a:r>
            <a:r>
              <a:rPr lang="de-DE" b="1" dirty="0" smtClean="0">
                <a:solidFill>
                  <a:schemeClr val="bg1"/>
                </a:solidFill>
                <a:latin typeface="Arial" panose="020B0604020202020204" pitchFamily="34" charset="0"/>
                <a:cs typeface="Arial" panose="020B0604020202020204" pitchFamily="34" charset="0"/>
              </a:rPr>
              <a:t> </a:t>
            </a:r>
            <a:r>
              <a:rPr lang="de-DE" b="1" dirty="0" err="1" smtClean="0">
                <a:solidFill>
                  <a:schemeClr val="bg1"/>
                </a:solidFill>
                <a:latin typeface="Arial" panose="020B0604020202020204" pitchFamily="34" charset="0"/>
                <a:cs typeface="Arial" panose="020B0604020202020204" pitchFamily="34" charset="0"/>
              </a:rPr>
              <a:t>to</a:t>
            </a:r>
            <a:r>
              <a:rPr lang="de-DE" b="1" dirty="0" smtClean="0">
                <a:solidFill>
                  <a:schemeClr val="bg1"/>
                </a:solidFill>
                <a:latin typeface="Arial" panose="020B0604020202020204" pitchFamily="34" charset="0"/>
                <a:cs typeface="Arial" panose="020B0604020202020204" pitchFamily="34" charset="0"/>
              </a:rPr>
              <a:t> </a:t>
            </a:r>
            <a:r>
              <a:rPr lang="de-DE" b="1" dirty="0" err="1" smtClean="0">
                <a:solidFill>
                  <a:schemeClr val="bg1"/>
                </a:solidFill>
                <a:latin typeface="Arial" panose="020B0604020202020204" pitchFamily="34" charset="0"/>
                <a:cs typeface="Arial" panose="020B0604020202020204" pitchFamily="34" charset="0"/>
              </a:rPr>
              <a:t>the</a:t>
            </a:r>
            <a:r>
              <a:rPr lang="de-DE" b="1" dirty="0" smtClean="0">
                <a:solidFill>
                  <a:schemeClr val="bg1"/>
                </a:solidFill>
                <a:latin typeface="Arial" panose="020B0604020202020204" pitchFamily="34" charset="0"/>
                <a:cs typeface="Arial" panose="020B0604020202020204" pitchFamily="34" charset="0"/>
              </a:rPr>
              <a:t> Year 2012</a:t>
            </a:r>
            <a:endParaRPr lang="x-none" b="1" dirty="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de-DE" dirty="0" smtClean="0">
                <a:solidFill>
                  <a:schemeClr val="bg1"/>
                </a:solidFill>
                <a:latin typeface="Arial" panose="020B0604020202020204" pitchFamily="34" charset="0"/>
                <a:cs typeface="Arial" panose="020B0604020202020204" pitchFamily="34" charset="0"/>
              </a:rPr>
              <a:t>Karl Koch</a:t>
            </a:r>
            <a:endParaRPr lang="x-none" dirty="0">
              <a:solidFill>
                <a:schemeClr val="bg1"/>
              </a:solidFill>
              <a:latin typeface="Arial" panose="020B0604020202020204" pitchFamily="34" charset="0"/>
              <a:cs typeface="Arial" panose="020B0604020202020204" pitchFamily="34" charset="0"/>
            </a:endParaRPr>
          </a:p>
          <a:p>
            <a:pPr algn="ctr"/>
            <a:r>
              <a:rPr lang="de-DE" sz="1400" dirty="0" err="1" smtClean="0">
                <a:solidFill>
                  <a:schemeClr val="bg1"/>
                </a:solidFill>
                <a:latin typeface="Arial" panose="020B0604020202020204" pitchFamily="34" charset="0"/>
                <a:cs typeface="Arial" panose="020B0604020202020204" pitchFamily="34" charset="0"/>
              </a:rPr>
              <a:t>Formerly</a:t>
            </a:r>
            <a:r>
              <a:rPr lang="de-DE" sz="1400" dirty="0" smtClean="0">
                <a:solidFill>
                  <a:schemeClr val="bg1"/>
                </a:solidFill>
                <a:latin typeface="Arial" panose="020B0604020202020204" pitchFamily="34" charset="0"/>
                <a:cs typeface="Arial" panose="020B0604020202020204" pitchFamily="34" charset="0"/>
              </a:rPr>
              <a:t> German NDC / Former CTBTO/IDC </a:t>
            </a:r>
            <a:r>
              <a:rPr lang="de-DE" sz="1400" dirty="0" err="1" smtClean="0">
                <a:solidFill>
                  <a:schemeClr val="bg1"/>
                </a:solidFill>
                <a:latin typeface="Arial" panose="020B0604020202020204" pitchFamily="34" charset="0"/>
                <a:cs typeface="Arial" panose="020B0604020202020204" pitchFamily="34" charset="0"/>
              </a:rPr>
              <a:t>staff</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Routine checks were made on the REB quality from the year 2000 onwards by the IDC through the year 2007. Additional work was com-</a:t>
            </a:r>
            <a:r>
              <a:rPr lang="en-US" sz="1200" dirty="0" err="1" smtClean="0">
                <a:latin typeface="Arial" panose="020B0604020202020204" pitchFamily="34" charset="0"/>
                <a:cs typeface="Arial" panose="020B0604020202020204" pitchFamily="34" charset="0"/>
              </a:rPr>
              <a:t>pleted</a:t>
            </a:r>
            <a:r>
              <a:rPr lang="en-US" sz="1200" dirty="0" smtClean="0">
                <a:latin typeface="Arial" panose="020B0604020202020204" pitchFamily="34" charset="0"/>
                <a:cs typeface="Arial" panose="020B0604020202020204" pitchFamily="34" charset="0"/>
              </a:rPr>
              <a:t> for 2008-2012 and presented during S&amp;T2015.  </a:t>
            </a:r>
          </a:p>
          <a:p>
            <a:r>
              <a:rPr lang="en-US" sz="1200" dirty="0" smtClean="0">
                <a:latin typeface="Arial" panose="020B0604020202020204" pitchFamily="34" charset="0"/>
                <a:cs typeface="Arial" panose="020B0604020202020204" pitchFamily="34" charset="0"/>
              </a:rPr>
              <a:t>It encompassed comparisons of the REB with the global bulletin of the ISC focusing on location differences within certain distances ranges. </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P3.5-656</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This study relies on the </a:t>
            </a:r>
            <a:r>
              <a:rPr lang="en-US" sz="1200" dirty="0" err="1" smtClean="0">
                <a:latin typeface="Arial" panose="020B0604020202020204" pitchFamily="34" charset="0"/>
                <a:cs typeface="Arial" panose="020B0604020202020204" pitchFamily="34" charset="0"/>
              </a:rPr>
              <a:t>bul-letin</a:t>
            </a:r>
            <a:r>
              <a:rPr lang="en-US" sz="1200" dirty="0" smtClean="0">
                <a:latin typeface="Arial" panose="020B0604020202020204" pitchFamily="34" charset="0"/>
                <a:cs typeface="Arial" panose="020B0604020202020204" pitchFamily="34" charset="0"/>
              </a:rPr>
              <a:t> comparison interface developed at the ISC within the CTBT-ISC link.</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Both the IDC REB and the ISC bulletin are readily accessible  - with 34195 REB events and 41561 ISC solution providing 27757 common events.</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Location difference bounds at the 0.5° and 1° level are reached for 88% and 96% common events, following the trend seen for 2008-12.</a:t>
            </a:r>
          </a:p>
          <a:p>
            <a:r>
              <a:rPr lang="en-US" sz="1200" dirty="0" smtClean="0">
                <a:latin typeface="Arial" panose="020B0604020202020204" pitchFamily="34" charset="0"/>
                <a:cs typeface="Arial" panose="020B0604020202020204" pitchFamily="34" charset="0"/>
              </a:rPr>
              <a:t> </a:t>
            </a:r>
          </a:p>
          <a:p>
            <a:r>
              <a:rPr lang="en-US" sz="1200" dirty="0" smtClean="0">
                <a:latin typeface="Arial" panose="020B0604020202020204" pitchFamily="34" charset="0"/>
                <a:cs typeface="Arial" panose="020B0604020202020204" pitchFamily="34" charset="0"/>
              </a:rPr>
              <a:t>The number of rejected REB events by the ISC, seen as increasing until 2012, was again lower in 2020, </a:t>
            </a:r>
            <a:r>
              <a:rPr lang="en-US" sz="1200" dirty="0" smtClean="0">
                <a:latin typeface="Arial" panose="020B0604020202020204" pitchFamily="34" charset="0"/>
                <a:cs typeface="Arial" panose="020B0604020202020204" pitchFamily="34" charset="0"/>
              </a:rPr>
              <a:t>at pre-2010 </a:t>
            </a:r>
            <a:r>
              <a:rPr lang="en-US" sz="1200" dirty="0" smtClean="0">
                <a:latin typeface="Arial" panose="020B0604020202020204" pitchFamily="34" charset="0"/>
                <a:cs typeface="Arial" panose="020B0604020202020204" pitchFamily="34" charset="0"/>
              </a:rPr>
              <a:t>levels.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a:ln>
            <a:solidFill>
              <a:schemeClr val="accent1"/>
            </a:solidFill>
          </a:ln>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 Location accuracy of REB events show fairly stable levels since 2000, with a slight trend of decrease.</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Error ellipses of 1,000 km²  are found for only ~30% of events (5,000 km² for 80%).</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Improvements in advanced location procedures seem not reflected by the recent REB </a:t>
            </a:r>
            <a:r>
              <a:rPr lang="en-US" sz="1200" dirty="0" smtClean="0">
                <a:latin typeface="Arial" panose="020B0604020202020204" pitchFamily="34" charset="0"/>
                <a:cs typeface="Arial" panose="020B0604020202020204" pitchFamily="34" charset="0"/>
              </a:rPr>
              <a:t>performance.</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36716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smtClean="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hteck 6"/>
          <p:cNvSpPr/>
          <p:nvPr/>
        </p:nvSpPr>
        <p:spPr>
          <a:xfrm>
            <a:off x="718274" y="1364053"/>
            <a:ext cx="9359153" cy="5170646"/>
          </a:xfrm>
          <a:prstGeom prst="rect">
            <a:avLst/>
          </a:prstGeom>
        </p:spPr>
        <p:txBody>
          <a:bodyPr wrap="square">
            <a:spAutoFit/>
          </a:bodyPr>
          <a:lstStyle/>
          <a:p>
            <a:r>
              <a:rPr lang="en-US" dirty="0" smtClean="0"/>
              <a:t>From the comparison of the Reviewed Event Bulletin (REB) </a:t>
            </a:r>
            <a:r>
              <a:rPr lang="en-US" dirty="0" smtClean="0"/>
              <a:t>with </a:t>
            </a:r>
            <a:r>
              <a:rPr lang="en-US" dirty="0" smtClean="0"/>
              <a:t>the ISC Published </a:t>
            </a:r>
            <a:r>
              <a:rPr lang="en-US" dirty="0" smtClean="0"/>
              <a:t>Bulletin </a:t>
            </a:r>
            <a:r>
              <a:rPr lang="en-US" dirty="0" smtClean="0"/>
              <a:t>for  the year 2020 </a:t>
            </a:r>
            <a:r>
              <a:rPr lang="en-US" dirty="0" smtClean="0"/>
              <a:t>the </a:t>
            </a:r>
            <a:r>
              <a:rPr lang="en-US" dirty="0" smtClean="0"/>
              <a:t>following conclusions can be drawn:</a:t>
            </a:r>
          </a:p>
          <a:p>
            <a:endParaRPr lang="en-US" sz="1200" dirty="0" smtClean="0"/>
          </a:p>
          <a:p>
            <a:pPr marL="354013" indent="-354013">
              <a:buFont typeface="Wingdings" pitchFamily="2" charset="2"/>
              <a:buChar char="Ø"/>
            </a:pPr>
            <a:r>
              <a:rPr lang="en-US" dirty="0" err="1" smtClean="0"/>
              <a:t>Epicentral</a:t>
            </a:r>
            <a:r>
              <a:rPr lang="en-US" dirty="0" smtClean="0"/>
              <a:t> </a:t>
            </a:r>
            <a:r>
              <a:rPr lang="en-US" dirty="0" smtClean="0"/>
              <a:t>locations differences </a:t>
            </a:r>
            <a:r>
              <a:rPr lang="en-US" dirty="0" smtClean="0"/>
              <a:t>of </a:t>
            </a:r>
            <a:r>
              <a:rPr lang="en-US" dirty="0" smtClean="0"/>
              <a:t>common events are found to be similar </a:t>
            </a:r>
            <a:r>
              <a:rPr lang="en-US" dirty="0" smtClean="0"/>
              <a:t>over the years for </a:t>
            </a:r>
            <a:r>
              <a:rPr lang="en-US" dirty="0" smtClean="0"/>
              <a:t>the distance classes considered. However,  one might expect  that </a:t>
            </a:r>
            <a:r>
              <a:rPr lang="en-US" dirty="0" smtClean="0"/>
              <a:t>improvements are found in that </a:t>
            </a:r>
            <a:r>
              <a:rPr lang="en-US" dirty="0" smtClean="0"/>
              <a:t>larger location differences diminish, while there is a slight opposite  trend.</a:t>
            </a:r>
          </a:p>
          <a:p>
            <a:pPr marL="354013" indent="-354013">
              <a:buFont typeface="Wingdings" pitchFamily="2" charset="2"/>
              <a:buChar char="Ø"/>
            </a:pPr>
            <a:endParaRPr lang="en-US" sz="1200" dirty="0" smtClean="0"/>
          </a:p>
          <a:p>
            <a:pPr marL="354013" indent="-354013">
              <a:buFont typeface="Wingdings" pitchFamily="2" charset="2"/>
              <a:buChar char="Ø"/>
            </a:pPr>
            <a:r>
              <a:rPr lang="en-US" dirty="0" smtClean="0"/>
              <a:t>For 2020 the number of rejected event solutions return to levels seen prior to </a:t>
            </a:r>
            <a:r>
              <a:rPr lang="en-US" dirty="0" smtClean="0"/>
              <a:t>2010. </a:t>
            </a:r>
            <a:r>
              <a:rPr lang="en-US" dirty="0" smtClean="0"/>
              <a:t>So there is a reversal of a trend of more rejected events that occurred  between 2010 and 2012. </a:t>
            </a:r>
          </a:p>
          <a:p>
            <a:pPr marL="354013" indent="-354013">
              <a:buFont typeface="Wingdings" pitchFamily="2" charset="2"/>
              <a:buChar char="Ø"/>
            </a:pPr>
            <a:endParaRPr lang="en-US" sz="1200" dirty="0" smtClean="0"/>
          </a:p>
          <a:p>
            <a:pPr marL="354013" indent="-354013">
              <a:buFont typeface="Wingdings" pitchFamily="2" charset="2"/>
              <a:buChar char="Ø"/>
            </a:pPr>
            <a:r>
              <a:rPr lang="en-US" dirty="0" smtClean="0"/>
              <a:t>The </a:t>
            </a:r>
            <a:r>
              <a:rPr lang="en-US" dirty="0" smtClean="0"/>
              <a:t>relative number </a:t>
            </a:r>
            <a:r>
              <a:rPr lang="en-US" dirty="0" smtClean="0"/>
              <a:t>of REB events not relocated by the ISC became significantly smaller in 2020 compared to 2012, with nearly the same </a:t>
            </a:r>
            <a:r>
              <a:rPr lang="en-US" dirty="0" smtClean="0"/>
              <a:t>number of common </a:t>
            </a:r>
            <a:r>
              <a:rPr lang="en-US" dirty="0" smtClean="0"/>
              <a:t>events, i.e. the IDC locates less events in remote </a:t>
            </a:r>
            <a:r>
              <a:rPr lang="en-US" dirty="0" smtClean="0"/>
              <a:t>areas</a:t>
            </a:r>
            <a:r>
              <a:rPr lang="en-US" dirty="0" smtClean="0"/>
              <a:t>, where local and regional seismic networks lack.</a:t>
            </a:r>
            <a:endParaRPr lang="en-US" dirty="0" smtClean="0"/>
          </a:p>
          <a:p>
            <a:pPr marL="354013" indent="-354013">
              <a:buFont typeface="Wingdings" pitchFamily="2" charset="2"/>
              <a:buChar char="Ø"/>
            </a:pPr>
            <a:endParaRPr lang="en-US" sz="1200" dirty="0" smtClean="0"/>
          </a:p>
          <a:p>
            <a:pPr marL="354013" indent="-354013">
              <a:buFont typeface="Wingdings" pitchFamily="2" charset="2"/>
              <a:buChar char="Ø"/>
            </a:pPr>
            <a:r>
              <a:rPr lang="en-US" dirty="0" smtClean="0"/>
              <a:t>The portion of common events with specific error ellipse size is much smaller for REB locations than for ISC locations. This may be related to the generally smaller sizes of error ellipses for ISC locations than for IDC locations. This difference should be further </a:t>
            </a:r>
            <a:r>
              <a:rPr lang="en-US" dirty="0" smtClean="0"/>
              <a:t>investigated.</a:t>
            </a:r>
            <a:endParaRPr lang="en-US" dirty="0" smtClean="0"/>
          </a:p>
          <a:p>
            <a:pPr marL="354013" indent="-354013">
              <a:buFont typeface="Wingdings" pitchFamily="2" charset="2"/>
              <a:buChar char="Ø"/>
            </a:pPr>
            <a:endParaRPr lang="en-US" sz="1200" dirty="0" smtClean="0"/>
          </a:p>
          <a:p>
            <a:pPr marL="354013" indent="-354013">
              <a:buFont typeface="Wingdings" pitchFamily="2" charset="2"/>
              <a:buChar char="Ø"/>
            </a:pPr>
            <a:r>
              <a:rPr lang="en-US" dirty="0" smtClean="0"/>
              <a:t>All in all, the last 8 years seem not to have resulted in more consistent event </a:t>
            </a:r>
            <a:r>
              <a:rPr lang="en-US" dirty="0" smtClean="0"/>
              <a:t>locations </a:t>
            </a:r>
            <a:r>
              <a:rPr lang="en-US" dirty="0" smtClean="0"/>
              <a:t>between IDC and ISC.</a:t>
            </a:r>
            <a:endParaRPr lang="de-DE" dirty="0"/>
          </a:p>
        </p:txBody>
      </p:sp>
    </p:spTree>
    <p:extLst>
      <p:ext uri="{BB962C8B-B14F-4D97-AF65-F5344CB8AC3E}">
        <p14:creationId xmlns:p14="http://schemas.microsoft.com/office/powerpoint/2010/main" xmlns="" val="632205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smtClean="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hteck 6"/>
          <p:cNvSpPr/>
          <p:nvPr/>
        </p:nvSpPr>
        <p:spPr>
          <a:xfrm>
            <a:off x="624965" y="1373360"/>
            <a:ext cx="9657370" cy="5078313"/>
          </a:xfrm>
          <a:prstGeom prst="rect">
            <a:avLst/>
          </a:prstGeom>
        </p:spPr>
        <p:txBody>
          <a:bodyPr wrap="square">
            <a:spAutoFit/>
          </a:bodyPr>
          <a:lstStyle/>
          <a:p>
            <a:pPr marL="625475" indent="-625475"/>
            <a:r>
              <a:rPr lang="en-US" dirty="0" smtClean="0"/>
              <a:t>- Koch, K. (2013): Eight years of continuous quality assessment of the International Data Centre (IDC) Reviewed Event Bulletin, Bull. Seism. Soc. Am., 103, 296-305, </a:t>
            </a:r>
            <a:r>
              <a:rPr lang="en-US" dirty="0" err="1" smtClean="0"/>
              <a:t>doi</a:t>
            </a:r>
            <a:r>
              <a:rPr lang="en-US" dirty="0" smtClean="0"/>
              <a:t>: 10.1785/0120110350. </a:t>
            </a:r>
          </a:p>
          <a:p>
            <a:pPr marL="625475" indent="-625475">
              <a:buFontTx/>
              <a:buChar char="-"/>
            </a:pPr>
            <a:endParaRPr lang="en-US" dirty="0" smtClean="0"/>
          </a:p>
          <a:p>
            <a:pPr marL="625475" indent="-625475"/>
            <a:r>
              <a:rPr lang="en-US" dirty="0" smtClean="0"/>
              <a:t>- Koch, K. (2015): Quality assessment of the Reviewed Event Bulletin – the next five years,  CTBTO Science and Technology Conference, T4.1-P20, 22-26 June 2015, Vienna, Austria.</a:t>
            </a:r>
          </a:p>
          <a:p>
            <a:pPr marL="625475" indent="-625475">
              <a:buFontTx/>
              <a:buChar char="-"/>
            </a:pPr>
            <a:endParaRPr lang="en-US" dirty="0" smtClean="0"/>
          </a:p>
          <a:p>
            <a:pPr marL="625475" indent="-625475"/>
            <a:r>
              <a:rPr lang="en-US" dirty="0" smtClean="0"/>
              <a:t>- </a:t>
            </a:r>
            <a:r>
              <a:rPr lang="en-US" dirty="0" err="1" smtClean="0"/>
              <a:t>Storchak</a:t>
            </a:r>
            <a:r>
              <a:rPr lang="en-US" dirty="0" smtClean="0"/>
              <a:t>, D.A., </a:t>
            </a:r>
            <a:r>
              <a:rPr lang="en-US" dirty="0" smtClean="0">
                <a:latin typeface="Arial" panose="020B0604020202020204" pitchFamily="34" charset="0"/>
                <a:ea typeface="Avenir Book" charset="0"/>
              </a:rPr>
              <a:t>R. </a:t>
            </a:r>
            <a:r>
              <a:rPr lang="en-US" dirty="0" err="1" smtClean="0">
                <a:latin typeface="Arial" panose="020B0604020202020204" pitchFamily="34" charset="0"/>
                <a:ea typeface="Avenir Book" charset="0"/>
              </a:rPr>
              <a:t>Gallacher</a:t>
            </a:r>
            <a:r>
              <a:rPr lang="en-US" dirty="0" smtClean="0"/>
              <a:t> &amp;</a:t>
            </a:r>
            <a:r>
              <a:rPr lang="en-US" dirty="0" smtClean="0">
                <a:latin typeface="Arial" panose="020B0604020202020204" pitchFamily="34" charset="0"/>
                <a:ea typeface="Avenir Book" charset="0"/>
              </a:rPr>
              <a:t> James Harris</a:t>
            </a:r>
            <a:r>
              <a:rPr lang="en-US" dirty="0" smtClean="0"/>
              <a:t> (2021): CTBTO link to the ISC database as a tool for capacity building and education, CTBTO Science and Technology Conference, O5.3-639,           28 June – 2 July 2021, Vienna, Austria.</a:t>
            </a:r>
          </a:p>
          <a:p>
            <a:pPr marL="625475" indent="-625475"/>
            <a:endParaRPr lang="en-US" dirty="0" smtClean="0"/>
          </a:p>
          <a:p>
            <a:pPr marL="625475" indent="-625475"/>
            <a:r>
              <a:rPr lang="en-US" dirty="0" smtClean="0"/>
              <a:t>- </a:t>
            </a:r>
            <a:r>
              <a:rPr lang="en-US" dirty="0" err="1" smtClean="0"/>
              <a:t>Storchak</a:t>
            </a:r>
            <a:r>
              <a:rPr lang="en-US" dirty="0" smtClean="0"/>
              <a:t>, D. &amp; </a:t>
            </a:r>
            <a:r>
              <a:rPr lang="en-US" dirty="0" smtClean="0">
                <a:latin typeface="Arial" panose="020B0604020202020204" pitchFamily="34" charset="0"/>
                <a:ea typeface="Avenir Book" charset="0"/>
              </a:rPr>
              <a:t>R. </a:t>
            </a:r>
            <a:r>
              <a:rPr lang="en-US" dirty="0" err="1" smtClean="0">
                <a:latin typeface="Arial" panose="020B0604020202020204" pitchFamily="34" charset="0"/>
                <a:ea typeface="Avenir Book" charset="0"/>
              </a:rPr>
              <a:t>Gallacher</a:t>
            </a:r>
            <a:r>
              <a:rPr lang="en-US" dirty="0" smtClean="0"/>
              <a:t> (2023). CTBTO link to the International Seismological Centre database providing access to current and historical seismic data, CTBTO Science and Technology Conference, P2.5-450, 19-23 June 2023, Vienna, Austria.</a:t>
            </a:r>
          </a:p>
          <a:p>
            <a:pPr marL="625475" indent="-625475"/>
            <a:endParaRPr lang="en-US" dirty="0" smtClean="0"/>
          </a:p>
          <a:p>
            <a:pPr marL="625475" indent="-625475"/>
            <a:endParaRPr lang="en-US" dirty="0" smtClean="0"/>
          </a:p>
          <a:p>
            <a:pPr marL="625475" indent="-625475"/>
            <a:r>
              <a:rPr lang="en-US" b="1" u="sng" dirty="0" smtClean="0"/>
              <a:t>Acknowledgements: </a:t>
            </a:r>
            <a:r>
              <a:rPr lang="en-US" dirty="0" smtClean="0"/>
              <a:t>Thanks go to the ISC and its staff for the availability of the ISC bulletin and the development of the CTBTO-ISC link utilized for this work, in particular D. </a:t>
            </a:r>
            <a:r>
              <a:rPr lang="en-US" dirty="0" err="1" smtClean="0"/>
              <a:t>Storchak</a:t>
            </a:r>
            <a:r>
              <a:rPr lang="en-US" dirty="0" smtClean="0"/>
              <a:t> and R. </a:t>
            </a:r>
            <a:r>
              <a:rPr lang="en-US" dirty="0" err="1" smtClean="0"/>
              <a:t>Gallacher</a:t>
            </a:r>
            <a:r>
              <a:rPr lang="en-US" dirty="0" smtClean="0"/>
              <a:t>, who assisted in many ways. </a:t>
            </a:r>
          </a:p>
        </p:txBody>
      </p:sp>
    </p:spTree>
    <p:extLst>
      <p:ext uri="{BB962C8B-B14F-4D97-AF65-F5344CB8AC3E}">
        <p14:creationId xmlns:p14="http://schemas.microsoft.com/office/powerpoint/2010/main" xmlns="" val="448056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extfeld 4"/>
          <p:cNvSpPr txBox="1"/>
          <p:nvPr/>
        </p:nvSpPr>
        <p:spPr>
          <a:xfrm>
            <a:off x="546482" y="2029489"/>
            <a:ext cx="9574306" cy="3693319"/>
          </a:xfrm>
          <a:prstGeom prst="rect">
            <a:avLst/>
          </a:prstGeom>
          <a:noFill/>
        </p:spPr>
        <p:txBody>
          <a:bodyPr wrap="square" rtlCol="0">
            <a:spAutoFit/>
          </a:bodyPr>
          <a:lstStyle/>
          <a:p>
            <a:r>
              <a:rPr lang="en-US" dirty="0" smtClean="0"/>
              <a:t>For the years from 2000, when official bulletin production at the International Data Centre (IDC) of the Provisional Technical Secretariat (PTS) started, until 2012 comparisons of the Reviewed Event Bulletin (REB) with the Published Bulletin of the International Seismological Center (ISC) had been carried out (Koch, 2013; Koch, 2015) and results were summarized on yearly bases</a:t>
            </a:r>
            <a:r>
              <a:rPr lang="en-US" dirty="0" smtClean="0"/>
              <a:t>.</a:t>
            </a:r>
          </a:p>
          <a:p>
            <a:endParaRPr lang="en-US" dirty="0" smtClean="0"/>
          </a:p>
          <a:p>
            <a:r>
              <a:rPr lang="en-US" dirty="0" smtClean="0"/>
              <a:t>In </a:t>
            </a:r>
            <a:r>
              <a:rPr lang="en-US" dirty="0" smtClean="0"/>
              <a:t>these efforts the ISC served as reference bulletin under the assumption that the location accuracy is in general higher, as more station arrival </a:t>
            </a:r>
            <a:r>
              <a:rPr lang="en-US" dirty="0" smtClean="0"/>
              <a:t>readings </a:t>
            </a:r>
            <a:r>
              <a:rPr lang="en-US" dirty="0" smtClean="0"/>
              <a:t>are commonly available for any given event. As </a:t>
            </a:r>
            <a:r>
              <a:rPr lang="en-US" dirty="0" smtClean="0"/>
              <a:t>additional data </a:t>
            </a:r>
            <a:r>
              <a:rPr lang="en-US" dirty="0" smtClean="0"/>
              <a:t>from local seismic networks </a:t>
            </a:r>
            <a:r>
              <a:rPr lang="en-US" dirty="0" smtClean="0"/>
              <a:t>are </a:t>
            </a:r>
            <a:r>
              <a:rPr lang="en-US" dirty="0" smtClean="0"/>
              <a:t>often also available</a:t>
            </a:r>
            <a:r>
              <a:rPr lang="en-US" dirty="0" smtClean="0"/>
              <a:t>, the inadequacy of a global seismic travel time model, as used in REB production, may </a:t>
            </a:r>
            <a:r>
              <a:rPr lang="en-US" dirty="0" smtClean="0"/>
              <a:t>affect </a:t>
            </a:r>
            <a:r>
              <a:rPr lang="en-US" dirty="0" smtClean="0"/>
              <a:t>the event location </a:t>
            </a:r>
            <a:r>
              <a:rPr lang="en-US" dirty="0" smtClean="0"/>
              <a:t>less severely  when </a:t>
            </a:r>
            <a:r>
              <a:rPr lang="en-US" dirty="0" smtClean="0"/>
              <a:t>using travel time data from close-in stations, </a:t>
            </a:r>
            <a:r>
              <a:rPr lang="en-US" dirty="0" smtClean="0"/>
              <a:t>in contrast to the data from regional </a:t>
            </a:r>
            <a:r>
              <a:rPr lang="en-US" dirty="0" smtClean="0"/>
              <a:t>stations </a:t>
            </a:r>
            <a:r>
              <a:rPr lang="en-US" dirty="0" smtClean="0"/>
              <a:t>of the </a:t>
            </a:r>
            <a:r>
              <a:rPr lang="en-US" dirty="0" smtClean="0"/>
              <a:t>IMS network </a:t>
            </a:r>
            <a:r>
              <a:rPr lang="en-US" dirty="0" smtClean="0"/>
              <a:t>, which can </a:t>
            </a:r>
            <a:r>
              <a:rPr lang="en-US" dirty="0" smtClean="0"/>
              <a:t>be fairly remote from </a:t>
            </a:r>
            <a:r>
              <a:rPr lang="en-US" dirty="0" smtClean="0"/>
              <a:t>a specific </a:t>
            </a:r>
            <a:r>
              <a:rPr lang="en-US" dirty="0" smtClean="0"/>
              <a:t>event location.</a:t>
            </a:r>
          </a:p>
          <a:p>
            <a:endParaRPr lang="en-US" dirty="0" smtClean="0"/>
          </a:p>
          <a:p>
            <a:endParaRPr lang="de-DE" dirty="0"/>
          </a:p>
        </p:txBody>
      </p:sp>
    </p:spTree>
    <p:extLst>
      <p:ext uri="{BB962C8B-B14F-4D97-AF65-F5344CB8AC3E}">
        <p14:creationId xmlns:p14="http://schemas.microsoft.com/office/powerpoint/2010/main" xmlns=""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 </a:t>
            </a:r>
            <a:endParaRPr lang="de-DE" sz="1800" dirty="0" smtClean="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hteck 6"/>
          <p:cNvSpPr/>
          <p:nvPr/>
        </p:nvSpPr>
        <p:spPr>
          <a:xfrm>
            <a:off x="690282" y="1867903"/>
            <a:ext cx="9359153" cy="3416320"/>
          </a:xfrm>
          <a:prstGeom prst="rect">
            <a:avLst/>
          </a:prstGeom>
        </p:spPr>
        <p:txBody>
          <a:bodyPr wrap="square">
            <a:spAutoFit/>
          </a:bodyPr>
          <a:lstStyle/>
          <a:p>
            <a:r>
              <a:rPr lang="en-US" dirty="0" smtClean="0"/>
              <a:t>A number of developmental efforts have taken place at the IDC since </a:t>
            </a:r>
            <a:r>
              <a:rPr lang="en-US" dirty="0" smtClean="0"/>
              <a:t>2012 reflected by the previous study, </a:t>
            </a:r>
            <a:r>
              <a:rPr lang="en-US" dirty="0" smtClean="0"/>
              <a:t>such as enhancing the automatic as well as the interactive bulletin production system. Thus a fresh look at the performance of the REB with respect to the ISC bulletin for a recent year seems to be in order to assess if any significant improvements have been achieved.</a:t>
            </a:r>
          </a:p>
          <a:p>
            <a:endParaRPr lang="en-US" dirty="0" smtClean="0"/>
          </a:p>
          <a:p>
            <a:r>
              <a:rPr lang="en-US" dirty="0" smtClean="0"/>
              <a:t>For example, the inclusion of the regional seismic travel time model (RSTT) to account for differences in regional seismic wave propagation with respect to the generic 1-D travel time model could have improved  the location accuracy for REB events in recent years</a:t>
            </a:r>
          </a:p>
          <a:p>
            <a:endParaRPr lang="en-US" dirty="0" smtClean="0"/>
          </a:p>
          <a:p>
            <a:r>
              <a:rPr lang="en-US" dirty="0" smtClean="0"/>
              <a:t>A comparison has therefore been carried out for the most recent year of ISC bulletin availability, which currently is the year 2020. Such comparisons could be a proper means to monitor the effectiveness of  new developments in the IDC location procedures.</a:t>
            </a:r>
            <a:endParaRPr lang="de-DE" dirty="0"/>
          </a:p>
        </p:txBody>
      </p:sp>
    </p:spTree>
    <p:extLst>
      <p:ext uri="{BB962C8B-B14F-4D97-AF65-F5344CB8AC3E}">
        <p14:creationId xmlns:p14="http://schemas.microsoft.com/office/powerpoint/2010/main" xmlns=""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 </a:t>
            </a:r>
            <a:r>
              <a:rPr lang="en-US" sz="1800" dirty="0" smtClean="0">
                <a:solidFill>
                  <a:schemeClr val="bg1"/>
                </a:solidFill>
                <a:latin typeface="Arial" panose="020B0604020202020204" pitchFamily="34" charset="0"/>
                <a:cs typeface="Arial" panose="020B0604020202020204" pitchFamily="34" charset="0"/>
              </a:rPr>
              <a:t> </a:t>
            </a:r>
            <a:r>
              <a:rPr lang="de-DE" sz="1800" dirty="0" smtClean="0">
                <a:solidFill>
                  <a:schemeClr val="bg1"/>
                </a:solidFill>
                <a:latin typeface="Arial" panose="020B0604020202020204" pitchFamily="34" charset="0"/>
                <a:cs typeface="Arial" panose="020B0604020202020204" pitchFamily="34" charset="0"/>
              </a:rPr>
              <a:t>-  I</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hteck 6"/>
          <p:cNvSpPr/>
          <p:nvPr/>
        </p:nvSpPr>
        <p:spPr>
          <a:xfrm>
            <a:off x="265534" y="3113125"/>
            <a:ext cx="7609503" cy="1754326"/>
          </a:xfrm>
          <a:prstGeom prst="rect">
            <a:avLst/>
          </a:prstGeom>
        </p:spPr>
        <p:txBody>
          <a:bodyPr wrap="square">
            <a:spAutoFit/>
          </a:bodyPr>
          <a:lstStyle/>
          <a:p>
            <a:r>
              <a:rPr lang="en-US" dirty="0" smtClean="0"/>
              <a:t>For the comparison of the REB bulletin with the ISC Published Bulletin the CTBTO-ISC web link was used (see e.g. </a:t>
            </a:r>
            <a:r>
              <a:rPr lang="en-US" dirty="0" err="1" smtClean="0"/>
              <a:t>Storchak</a:t>
            </a:r>
            <a:r>
              <a:rPr lang="en-US" dirty="0" smtClean="0"/>
              <a:t> et al., 2021;  </a:t>
            </a:r>
            <a:r>
              <a:rPr lang="en-US" dirty="0" err="1" smtClean="0"/>
              <a:t>Storchak</a:t>
            </a:r>
            <a:r>
              <a:rPr lang="en-US" dirty="0" smtClean="0"/>
              <a:t> &amp; </a:t>
            </a:r>
            <a:r>
              <a:rPr lang="en-US" dirty="0" err="1" smtClean="0"/>
              <a:t>Gallacher</a:t>
            </a:r>
            <a:r>
              <a:rPr lang="en-US" dirty="0" smtClean="0"/>
              <a:t>, 2023) which provides web tools for searching the ISC database and performing various tasks including the computation of network comparison statistics.  In this study it was used for the assessment of  the accuracy and completeness of the Reviewed Event </a:t>
            </a:r>
            <a:r>
              <a:rPr lang="en-US" dirty="0" smtClean="0"/>
              <a:t>Bulletin.</a:t>
            </a:r>
            <a:endParaRPr lang="en-US" dirty="0" smtClean="0"/>
          </a:p>
        </p:txBody>
      </p:sp>
      <p:pic>
        <p:nvPicPr>
          <p:cNvPr id="1026" name="Picture 2"/>
          <p:cNvPicPr>
            <a:picLocks noChangeAspect="1" noChangeArrowheads="1"/>
          </p:cNvPicPr>
          <p:nvPr/>
        </p:nvPicPr>
        <p:blipFill>
          <a:blip r:embed="rId2"/>
          <a:srcRect l="1627" b="49500"/>
          <a:stretch>
            <a:fillRect/>
          </a:stretch>
        </p:blipFill>
        <p:spPr bwMode="auto">
          <a:xfrm>
            <a:off x="338244" y="1160844"/>
            <a:ext cx="6686550" cy="1757482"/>
          </a:xfrm>
          <a:prstGeom prst="rect">
            <a:avLst/>
          </a:prstGeom>
          <a:solidFill>
            <a:srgbClr val="FF0000"/>
          </a:solidFill>
          <a:ln w="28575">
            <a:solidFill>
              <a:schemeClr val="accent4">
                <a:lumMod val="60000"/>
                <a:lumOff val="40000"/>
              </a:schemeClr>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383222" y="1304343"/>
            <a:ext cx="1961927" cy="2990850"/>
          </a:xfrm>
          <a:prstGeom prst="rect">
            <a:avLst/>
          </a:prstGeom>
          <a:noFill/>
          <a:ln w="9525">
            <a:noFill/>
            <a:miter lim="800000"/>
            <a:headEnd/>
            <a:tailEnd/>
          </a:ln>
          <a:effectLst/>
        </p:spPr>
      </p:pic>
      <p:sp>
        <p:nvSpPr>
          <p:cNvPr id="13" name="Rechteck 12"/>
          <p:cNvSpPr/>
          <p:nvPr/>
        </p:nvSpPr>
        <p:spPr>
          <a:xfrm>
            <a:off x="265534" y="4739839"/>
            <a:ext cx="10128768" cy="1477328"/>
          </a:xfrm>
          <a:prstGeom prst="rect">
            <a:avLst/>
          </a:prstGeom>
        </p:spPr>
        <p:txBody>
          <a:bodyPr wrap="square">
            <a:spAutoFit/>
          </a:bodyPr>
          <a:lstStyle/>
          <a:p>
            <a:endParaRPr lang="en-US" dirty="0" smtClean="0"/>
          </a:p>
          <a:p>
            <a:r>
              <a:rPr lang="en-US" dirty="0" smtClean="0"/>
              <a:t>Output of the network comparison tool includes the statistics of location differences (in distance ranges </a:t>
            </a:r>
            <a:r>
              <a:rPr lang="en-US" dirty="0" smtClean="0"/>
              <a:t>less </a:t>
            </a:r>
            <a:r>
              <a:rPr lang="en-US" dirty="0" smtClean="0"/>
              <a:t>than </a:t>
            </a:r>
            <a:r>
              <a:rPr lang="en-US" dirty="0" smtClean="0"/>
              <a:t>1 km, 10 </a:t>
            </a:r>
            <a:r>
              <a:rPr lang="en-US" dirty="0" smtClean="0"/>
              <a:t>km, 20km, 30 km, 50 km, 100 km, 200 km and greater) and </a:t>
            </a:r>
            <a:r>
              <a:rPr lang="en-US" dirty="0" smtClean="0"/>
              <a:t>the same depth </a:t>
            </a:r>
            <a:r>
              <a:rPr lang="en-US" dirty="0" smtClean="0"/>
              <a:t>differences. It also generates grouped rows of common/matched event hypocenters and values concerning </a:t>
            </a:r>
            <a:r>
              <a:rPr lang="en-US" dirty="0" err="1" smtClean="0"/>
              <a:t>hypocentral</a:t>
            </a:r>
            <a:r>
              <a:rPr lang="en-US" dirty="0" smtClean="0"/>
              <a:t>  location differences.</a:t>
            </a:r>
          </a:p>
        </p:txBody>
      </p:sp>
      <p:sp>
        <p:nvSpPr>
          <p:cNvPr id="9" name="Textfeld 8"/>
          <p:cNvSpPr txBox="1"/>
          <p:nvPr/>
        </p:nvSpPr>
        <p:spPr>
          <a:xfrm>
            <a:off x="3872206" y="1306286"/>
            <a:ext cx="3191069" cy="307777"/>
          </a:xfrm>
          <a:prstGeom prst="rect">
            <a:avLst/>
          </a:prstGeom>
          <a:noFill/>
        </p:spPr>
        <p:txBody>
          <a:bodyPr wrap="square" rtlCol="0">
            <a:spAutoFit/>
          </a:bodyPr>
          <a:lstStyle/>
          <a:p>
            <a:r>
              <a:rPr lang="de-DE" sz="1400" i="1" dirty="0" smtClean="0">
                <a:solidFill>
                  <a:srgbClr val="0070C0"/>
                </a:solidFill>
              </a:rPr>
              <a:t>http://www.isc.ac.uk/projects/ctbtolink/</a:t>
            </a:r>
            <a:endParaRPr lang="de-DE" sz="1400" i="1" dirty="0">
              <a:solidFill>
                <a:srgbClr val="0070C0"/>
              </a:solidFill>
            </a:endParaRPr>
          </a:p>
        </p:txBody>
      </p:sp>
      <p:sp>
        <p:nvSpPr>
          <p:cNvPr id="10" name="Nach unten gekrümmter Pfeil 9"/>
          <p:cNvSpPr/>
          <p:nvPr/>
        </p:nvSpPr>
        <p:spPr>
          <a:xfrm>
            <a:off x="2733868" y="1147665"/>
            <a:ext cx="5747659" cy="5505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xmlns=""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srcRect t="13361"/>
          <a:stretch>
            <a:fillRect/>
          </a:stretch>
        </p:blipFill>
        <p:spPr bwMode="auto">
          <a:xfrm>
            <a:off x="4208098" y="1184985"/>
            <a:ext cx="6275293" cy="4126531"/>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Methods/data</a:t>
            </a:r>
            <a:r>
              <a:rPr lang="de-DE" sz="1800" dirty="0" smtClean="0">
                <a:solidFill>
                  <a:schemeClr val="bg1"/>
                </a:solidFill>
                <a:latin typeface="Arial" panose="020B0604020202020204" pitchFamily="34" charset="0"/>
                <a:cs typeface="Arial" panose="020B0604020202020204" pitchFamily="34" charset="0"/>
              </a:rPr>
              <a:t>  -  II</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hteck 6"/>
          <p:cNvSpPr/>
          <p:nvPr/>
        </p:nvSpPr>
        <p:spPr>
          <a:xfrm>
            <a:off x="349511" y="1489599"/>
            <a:ext cx="3793282" cy="3693319"/>
          </a:xfrm>
          <a:prstGeom prst="rect">
            <a:avLst/>
          </a:prstGeom>
        </p:spPr>
        <p:txBody>
          <a:bodyPr wrap="square">
            <a:spAutoFit/>
          </a:bodyPr>
          <a:lstStyle/>
          <a:p>
            <a:r>
              <a:rPr lang="en-US" dirty="0" smtClean="0"/>
              <a:t>The comparison between REB and ISC bulletin for 2020 is based on 34195 REB events and 41561 solutions that were produced at the ISC from event locations and additional phase arrival data provided by global and local seismic networks. From these event locations 27757 events were common, i.e. matched by the ISC; they are then further used to assess the location accuracy between IDC and ISC by considering the differences between event locations from both institutions.</a:t>
            </a:r>
          </a:p>
        </p:txBody>
      </p:sp>
      <p:sp>
        <p:nvSpPr>
          <p:cNvPr id="13" name="Rechteck 12"/>
          <p:cNvSpPr/>
          <p:nvPr/>
        </p:nvSpPr>
        <p:spPr>
          <a:xfrm>
            <a:off x="349511" y="5001201"/>
            <a:ext cx="10138098" cy="1477328"/>
          </a:xfrm>
          <a:prstGeom prst="rect">
            <a:avLst/>
          </a:prstGeom>
        </p:spPr>
        <p:txBody>
          <a:bodyPr wrap="square">
            <a:spAutoFit/>
          </a:bodyPr>
          <a:lstStyle/>
          <a:p>
            <a:endParaRPr lang="en-US" dirty="0" smtClean="0"/>
          </a:p>
          <a:p>
            <a:r>
              <a:rPr lang="en-US" dirty="0" smtClean="0"/>
              <a:t>The unmatched IDC events, on the order of about 20%  REB events, are mostly  only found by the IDC, while, at least for 2020, there is a significant number of events found by a local seismic network, such as the Altai-</a:t>
            </a:r>
            <a:r>
              <a:rPr lang="en-US" dirty="0" err="1" smtClean="0"/>
              <a:t>Sayan</a:t>
            </a:r>
            <a:r>
              <a:rPr lang="en-US" dirty="0" smtClean="0"/>
              <a:t> Seismological Centre. These events are mostly of man-made nature – and the ISC eventually used one or  the other origin as the prime event location. </a:t>
            </a:r>
          </a:p>
        </p:txBody>
      </p:sp>
      <p:cxnSp>
        <p:nvCxnSpPr>
          <p:cNvPr id="10" name="Gewinkelte Verbindung 9"/>
          <p:cNvCxnSpPr/>
          <p:nvPr/>
        </p:nvCxnSpPr>
        <p:spPr>
          <a:xfrm>
            <a:off x="9647847" y="1309939"/>
            <a:ext cx="331694" cy="53788"/>
          </a:xfrm>
          <a:prstGeom prst="bentConnector3">
            <a:avLst>
              <a:gd name="adj1" fmla="val 50000"/>
            </a:avLst>
          </a:prstGeom>
          <a:ln w="22225">
            <a:solidFill>
              <a:schemeClr val="bg1">
                <a:lumMod val="65000"/>
              </a:schemeClr>
            </a:solidFill>
            <a:headEnd type="stealth" w="lg" len="lg"/>
            <a:tailEnd type="stealth" w="lg" len="lg"/>
          </a:ln>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Gewinkelte Verbindung 11"/>
          <p:cNvCxnSpPr/>
          <p:nvPr/>
        </p:nvCxnSpPr>
        <p:spPr>
          <a:xfrm>
            <a:off x="9716272" y="4401480"/>
            <a:ext cx="331694" cy="53788"/>
          </a:xfrm>
          <a:prstGeom prst="bentConnector3">
            <a:avLst>
              <a:gd name="adj1" fmla="val 50000"/>
            </a:avLst>
          </a:prstGeom>
          <a:ln w="22225">
            <a:solidFill>
              <a:schemeClr val="bg1">
                <a:lumMod val="65000"/>
              </a:schemeClr>
            </a:solidFill>
            <a:headEnd type="stealth" w="lg" len="lg"/>
            <a:tailEnd type="stealth" w="lg" len="lg"/>
          </a:ln>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3228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230688" y="1148466"/>
            <a:ext cx="4595252" cy="3489090"/>
          </a:xfrm>
          <a:prstGeom prst="rect">
            <a:avLst/>
          </a:prstGeom>
          <a:ln w="9525">
            <a:noFill/>
            <a:miter lim="800000"/>
            <a:headEnd/>
            <a:tailEnd/>
          </a:ln>
          <a:effectLst/>
        </p:spPr>
      </p:pic>
      <p:sp>
        <p:nvSpPr>
          <p:cNvPr id="21" name="Rechteck 20"/>
          <p:cNvSpPr/>
          <p:nvPr/>
        </p:nvSpPr>
        <p:spPr>
          <a:xfrm>
            <a:off x="3219060" y="1315617"/>
            <a:ext cx="401216" cy="2939142"/>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a:t>
            </a:r>
            <a:r>
              <a:rPr lang="de-DE" sz="1800" dirty="0" smtClean="0">
                <a:solidFill>
                  <a:schemeClr val="bg1"/>
                </a:solidFill>
                <a:latin typeface="Arial" panose="020B0604020202020204" pitchFamily="34" charset="0"/>
                <a:cs typeface="Arial" panose="020B0604020202020204" pitchFamily="34" charset="0"/>
              </a:rPr>
              <a:t>-   I  (</a:t>
            </a:r>
            <a:r>
              <a:rPr lang="de-DE" sz="1800" dirty="0" err="1" smtClean="0">
                <a:solidFill>
                  <a:schemeClr val="bg1"/>
                </a:solidFill>
                <a:latin typeface="Arial" panose="020B0604020202020204" pitchFamily="34" charset="0"/>
                <a:cs typeface="Arial" panose="020B0604020202020204" pitchFamily="34" charset="0"/>
              </a:rPr>
              <a:t>Location</a:t>
            </a:r>
            <a:r>
              <a:rPr lang="de-DE" sz="1800" dirty="0" smtClean="0">
                <a:solidFill>
                  <a:schemeClr val="bg1"/>
                </a:solidFill>
                <a:latin typeface="Arial" panose="020B0604020202020204" pitchFamily="34" charset="0"/>
                <a:cs typeface="Arial" panose="020B0604020202020204" pitchFamily="34" charset="0"/>
              </a:rPr>
              <a:t> </a:t>
            </a:r>
            <a:r>
              <a:rPr lang="de-DE" sz="1800" dirty="0" err="1" smtClean="0">
                <a:solidFill>
                  <a:schemeClr val="bg1"/>
                </a:solidFill>
                <a:latin typeface="Arial" panose="020B0604020202020204" pitchFamily="34" charset="0"/>
                <a:cs typeface="Arial" panose="020B0604020202020204" pitchFamily="34" charset="0"/>
              </a:rPr>
              <a:t>differences</a:t>
            </a:r>
            <a:r>
              <a:rPr lang="de-DE" sz="1800" dirty="0" smtClean="0">
                <a:solidFill>
                  <a:schemeClr val="bg1"/>
                </a:solidFill>
                <a:latin typeface="Arial" panose="020B0604020202020204" pitchFamily="34" charset="0"/>
                <a:cs typeface="Arial" panose="020B0604020202020204" pitchFamily="34" charset="0"/>
              </a:rPr>
              <a:t>)</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smtClean="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9" name="Picture 5"/>
          <p:cNvPicPr>
            <a:picLocks noChangeAspect="1" noChangeArrowheads="1"/>
          </p:cNvPicPr>
          <p:nvPr/>
        </p:nvPicPr>
        <p:blipFill>
          <a:blip r:embed="rId3"/>
          <a:srcRect/>
          <a:stretch>
            <a:fillRect/>
          </a:stretch>
        </p:blipFill>
        <p:spPr bwMode="auto">
          <a:xfrm>
            <a:off x="6104975" y="3326243"/>
            <a:ext cx="4604217" cy="3495897"/>
          </a:xfrm>
          <a:prstGeom prst="rect">
            <a:avLst/>
          </a:prstGeom>
          <a:noFill/>
          <a:ln w="9525">
            <a:noFill/>
            <a:miter lim="800000"/>
            <a:headEnd/>
            <a:tailEnd/>
          </a:ln>
          <a:effectLst/>
        </p:spPr>
      </p:pic>
      <p:sp>
        <p:nvSpPr>
          <p:cNvPr id="10" name="Rechteck 9"/>
          <p:cNvSpPr/>
          <p:nvPr/>
        </p:nvSpPr>
        <p:spPr>
          <a:xfrm>
            <a:off x="209553" y="4711960"/>
            <a:ext cx="5528776" cy="1754326"/>
          </a:xfrm>
          <a:prstGeom prst="rect">
            <a:avLst/>
          </a:prstGeom>
        </p:spPr>
        <p:txBody>
          <a:bodyPr wrap="square">
            <a:spAutoFit/>
          </a:bodyPr>
          <a:lstStyle/>
          <a:p>
            <a:r>
              <a:rPr lang="en-US" dirty="0" smtClean="0"/>
              <a:t>The location differences between matched IDC and ISC solutions were grouped in four range classes. For 2020, a total of ~88% of these events were within 0.5°, and ~96%  within 1°. For only  ~1% the differences exceeded 2°. However, a slight trend to a decrease in these numbers from 2008 onward seems to </a:t>
            </a:r>
            <a:r>
              <a:rPr lang="en-US" dirty="0" smtClean="0"/>
              <a:t>persist</a:t>
            </a:r>
            <a:r>
              <a:rPr lang="en-US" dirty="0" smtClean="0"/>
              <a:t>.</a:t>
            </a:r>
          </a:p>
        </p:txBody>
      </p:sp>
      <p:sp>
        <p:nvSpPr>
          <p:cNvPr id="11" name="Rechteck 10"/>
          <p:cNvSpPr/>
          <p:nvPr/>
        </p:nvSpPr>
        <p:spPr>
          <a:xfrm>
            <a:off x="5400484" y="1225418"/>
            <a:ext cx="5311059" cy="2031325"/>
          </a:xfrm>
          <a:prstGeom prst="rect">
            <a:avLst/>
          </a:prstGeom>
        </p:spPr>
        <p:txBody>
          <a:bodyPr wrap="square">
            <a:spAutoFit/>
          </a:bodyPr>
          <a:lstStyle/>
          <a:p>
            <a:r>
              <a:rPr lang="en-US" dirty="0" smtClean="0"/>
              <a:t>In a more detailed view, the graph below shows the location difference statistics binned on a monthly basis, and grouped for additional range classes. Of the 1% of events with locations differences larger than 2°, about half are within 3°. Differences larger than 5° can occur for up to </a:t>
            </a:r>
            <a:r>
              <a:rPr lang="en-US" dirty="0" smtClean="0"/>
              <a:t>0.4</a:t>
            </a:r>
            <a:r>
              <a:rPr lang="en-US" dirty="0" smtClean="0"/>
              <a:t>%, or more than half a dozen per month, i.e. 1-2 events per week.</a:t>
            </a:r>
          </a:p>
        </p:txBody>
      </p:sp>
      <p:cxnSp>
        <p:nvCxnSpPr>
          <p:cNvPr id="12" name="Gewinkelte Verbindung 11"/>
          <p:cNvCxnSpPr/>
          <p:nvPr/>
        </p:nvCxnSpPr>
        <p:spPr>
          <a:xfrm>
            <a:off x="3181740" y="4208105"/>
            <a:ext cx="475860" cy="93306"/>
          </a:xfrm>
          <a:prstGeom prst="bentConnector3">
            <a:avLst>
              <a:gd name="adj1" fmla="val 50000"/>
            </a:avLst>
          </a:prstGeom>
          <a:ln w="22225">
            <a:solidFill>
              <a:schemeClr val="bg1">
                <a:lumMod val="65000"/>
              </a:schemeClr>
            </a:solidFill>
            <a:headEnd type="stealth" w="lg" len="lg"/>
            <a:tailEnd type="stealth" w="lg" len="lg"/>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 name="Gewinkelte Verbindung 19"/>
          <p:cNvCxnSpPr/>
          <p:nvPr/>
        </p:nvCxnSpPr>
        <p:spPr>
          <a:xfrm>
            <a:off x="3175513" y="1318599"/>
            <a:ext cx="475860" cy="93306"/>
          </a:xfrm>
          <a:prstGeom prst="bentConnector3">
            <a:avLst>
              <a:gd name="adj1" fmla="val 50000"/>
            </a:avLst>
          </a:prstGeom>
          <a:ln w="22225">
            <a:solidFill>
              <a:schemeClr val="bg1">
                <a:lumMod val="65000"/>
              </a:schemeClr>
            </a:solidFill>
            <a:headEnd type="stealth" w="lg" len="lg"/>
            <a:tailEnd type="stealth" w="lg" len="lg"/>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84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a:t>
            </a:r>
            <a:r>
              <a:rPr lang="de-DE" sz="1800" dirty="0" smtClean="0">
                <a:solidFill>
                  <a:schemeClr val="bg1"/>
                </a:solidFill>
                <a:latin typeface="Arial" panose="020B0604020202020204" pitchFamily="34" charset="0"/>
                <a:cs typeface="Arial" panose="020B0604020202020204" pitchFamily="34" charset="0"/>
              </a:rPr>
              <a:t>-  II  (</a:t>
            </a:r>
            <a:r>
              <a:rPr lang="de-DE" sz="1800" dirty="0" err="1" smtClean="0">
                <a:solidFill>
                  <a:schemeClr val="bg1"/>
                </a:solidFill>
                <a:latin typeface="Arial" panose="020B0604020202020204" pitchFamily="34" charset="0"/>
                <a:cs typeface="Arial" panose="020B0604020202020204" pitchFamily="34" charset="0"/>
              </a:rPr>
              <a:t>Rejected</a:t>
            </a:r>
            <a:r>
              <a:rPr lang="de-DE" sz="1800" dirty="0" smtClean="0">
                <a:solidFill>
                  <a:schemeClr val="bg1"/>
                </a:solidFill>
                <a:latin typeface="Arial" panose="020B0604020202020204" pitchFamily="34" charset="0"/>
                <a:cs typeface="Arial" panose="020B0604020202020204" pitchFamily="34" charset="0"/>
              </a:rPr>
              <a:t> / extra </a:t>
            </a:r>
            <a:r>
              <a:rPr lang="de-DE" sz="1800" dirty="0" err="1" smtClean="0">
                <a:solidFill>
                  <a:schemeClr val="bg1"/>
                </a:solidFill>
                <a:latin typeface="Arial" panose="020B0604020202020204" pitchFamily="34" charset="0"/>
                <a:cs typeface="Arial" panose="020B0604020202020204" pitchFamily="34" charset="0"/>
              </a:rPr>
              <a:t>events</a:t>
            </a:r>
            <a:r>
              <a:rPr lang="de-DE" sz="1800" dirty="0" smtClean="0">
                <a:solidFill>
                  <a:schemeClr val="bg1"/>
                </a:solidFill>
                <a:latin typeface="Arial" panose="020B0604020202020204" pitchFamily="34" charset="0"/>
                <a:cs typeface="Arial" panose="020B0604020202020204" pitchFamily="34" charset="0"/>
              </a:rPr>
              <a:t>)</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smtClean="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srcRect t="10204"/>
          <a:stretch>
            <a:fillRect/>
          </a:stretch>
        </p:blipFill>
        <p:spPr bwMode="auto">
          <a:xfrm>
            <a:off x="307923" y="1175655"/>
            <a:ext cx="5655038" cy="3854142"/>
          </a:xfrm>
          <a:prstGeom prst="rect">
            <a:avLst/>
          </a:prstGeom>
          <a:noFill/>
          <a:ln w="9525">
            <a:noFill/>
            <a:miter lim="800000"/>
            <a:headEnd/>
            <a:tailEnd/>
          </a:ln>
          <a:effectLst/>
        </p:spPr>
      </p:pic>
      <p:sp>
        <p:nvSpPr>
          <p:cNvPr id="7" name="Rechteck 6"/>
          <p:cNvSpPr/>
          <p:nvPr/>
        </p:nvSpPr>
        <p:spPr>
          <a:xfrm>
            <a:off x="6120882" y="1340308"/>
            <a:ext cx="4450702" cy="3416320"/>
          </a:xfrm>
          <a:prstGeom prst="rect">
            <a:avLst/>
          </a:prstGeom>
        </p:spPr>
        <p:txBody>
          <a:bodyPr wrap="square">
            <a:spAutoFit/>
          </a:bodyPr>
          <a:lstStyle/>
          <a:p>
            <a:r>
              <a:rPr lang="en-US" dirty="0" smtClean="0"/>
              <a:t>Considering the number of  REB events banished from inclusion in the ISC published bulletin (rejected IDC events in the figure) there was a fairly stable number of these events in the initial years of REB projection, except for a large number in the year 2000. In the following years this number decreased to about half of the previous level between 2006 and 2009, but then increased steadily until 2012. In the year 2020, the number of rejected REB events returned again to </a:t>
            </a:r>
            <a:r>
              <a:rPr lang="en-US" dirty="0" smtClean="0"/>
              <a:t>previous </a:t>
            </a:r>
            <a:r>
              <a:rPr lang="en-US" dirty="0" smtClean="0"/>
              <a:t>levels.</a:t>
            </a:r>
          </a:p>
        </p:txBody>
      </p:sp>
      <p:sp>
        <p:nvSpPr>
          <p:cNvPr id="8" name="Rechteck 7"/>
          <p:cNvSpPr/>
          <p:nvPr/>
        </p:nvSpPr>
        <p:spPr>
          <a:xfrm>
            <a:off x="358841" y="4879900"/>
            <a:ext cx="10138098" cy="1754326"/>
          </a:xfrm>
          <a:prstGeom prst="rect">
            <a:avLst/>
          </a:prstGeom>
        </p:spPr>
        <p:txBody>
          <a:bodyPr wrap="square">
            <a:spAutoFit/>
          </a:bodyPr>
          <a:lstStyle/>
          <a:p>
            <a:r>
              <a:rPr lang="en-US" dirty="0" smtClean="0"/>
              <a:t>For the number of unmatched /extra IDC events, for which the ISC could not produce a revised </a:t>
            </a:r>
            <a:r>
              <a:rPr lang="en-US" dirty="0" smtClean="0"/>
              <a:t>hypocenter </a:t>
            </a:r>
            <a:r>
              <a:rPr lang="en-US" dirty="0" smtClean="0"/>
              <a:t>solution, usually due to the lack of supplementary phase data from non-IMS stations, there is a </a:t>
            </a:r>
            <a:r>
              <a:rPr lang="en-US" dirty="0" smtClean="0"/>
              <a:t>steady </a:t>
            </a:r>
            <a:r>
              <a:rPr lang="en-US" dirty="0" smtClean="0"/>
              <a:t>increase from 2000 to 2012, with an extraordinary number for 2009. This may have been due to the </a:t>
            </a:r>
            <a:r>
              <a:rPr lang="en-US" dirty="0" smtClean="0"/>
              <a:t>progressive completion of </a:t>
            </a:r>
            <a:r>
              <a:rPr lang="en-US" dirty="0" smtClean="0"/>
              <a:t>the IMS network. However, the decrease of this number </a:t>
            </a:r>
            <a:r>
              <a:rPr lang="en-US" dirty="0" smtClean="0"/>
              <a:t>in </a:t>
            </a:r>
            <a:r>
              <a:rPr lang="en-US" dirty="0" smtClean="0"/>
              <a:t>2020 by about 30% or more compared to the latest year considered by Koch (2015) would suggest a lower detection threshold of the IMS, since the number of common events remained constant (see Methods/data – II). </a:t>
            </a:r>
          </a:p>
        </p:txBody>
      </p:sp>
      <p:cxnSp>
        <p:nvCxnSpPr>
          <p:cNvPr id="10" name="Gewinkelte Verbindung 9"/>
          <p:cNvCxnSpPr/>
          <p:nvPr/>
        </p:nvCxnSpPr>
        <p:spPr>
          <a:xfrm>
            <a:off x="4460033" y="3993500"/>
            <a:ext cx="242596" cy="37323"/>
          </a:xfrm>
          <a:prstGeom prst="bentConnector3">
            <a:avLst>
              <a:gd name="adj1" fmla="val 50000"/>
            </a:avLst>
          </a:prstGeom>
          <a:ln w="22225">
            <a:solidFill>
              <a:schemeClr val="bg1">
                <a:lumMod val="65000"/>
              </a:schemeClr>
            </a:solidFill>
            <a:headEnd type="stealth" w="lg" len="lg"/>
            <a:tailEnd type="stealth" w="lg" len="lg"/>
          </a:ln>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Gewinkelte Verbindung 15"/>
          <p:cNvCxnSpPr/>
          <p:nvPr/>
        </p:nvCxnSpPr>
        <p:spPr>
          <a:xfrm>
            <a:off x="4453806" y="1430579"/>
            <a:ext cx="242596" cy="37323"/>
          </a:xfrm>
          <a:prstGeom prst="bentConnector3">
            <a:avLst>
              <a:gd name="adj1" fmla="val 50000"/>
            </a:avLst>
          </a:prstGeom>
          <a:ln w="22225">
            <a:solidFill>
              <a:schemeClr val="bg1">
                <a:lumMod val="65000"/>
              </a:schemeClr>
            </a:solidFill>
            <a:headEnd type="stealth" w="lg" len="lg"/>
            <a:tailEnd type="stealth" w="lg" len="lg"/>
          </a:ln>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844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a:t>
            </a:r>
            <a:r>
              <a:rPr lang="de-DE" sz="1800" dirty="0" smtClean="0">
                <a:solidFill>
                  <a:schemeClr val="bg1"/>
                </a:solidFill>
                <a:latin typeface="Arial" panose="020B0604020202020204" pitchFamily="34" charset="0"/>
                <a:cs typeface="Arial" panose="020B0604020202020204" pitchFamily="34" charset="0"/>
              </a:rPr>
              <a:t>-  III  (Error </a:t>
            </a:r>
            <a:r>
              <a:rPr lang="de-DE" sz="1800" dirty="0" err="1" smtClean="0">
                <a:solidFill>
                  <a:schemeClr val="bg1"/>
                </a:solidFill>
                <a:latin typeface="Arial" panose="020B0604020202020204" pitchFamily="34" charset="0"/>
                <a:cs typeface="Arial" panose="020B0604020202020204" pitchFamily="34" charset="0"/>
              </a:rPr>
              <a:t>ellipse</a:t>
            </a:r>
            <a:r>
              <a:rPr lang="de-DE" sz="1800" dirty="0" smtClean="0">
                <a:solidFill>
                  <a:schemeClr val="bg1"/>
                </a:solidFill>
                <a:latin typeface="Arial" panose="020B0604020202020204" pitchFamily="34" charset="0"/>
                <a:cs typeface="Arial" panose="020B0604020202020204" pitchFamily="34" charset="0"/>
              </a:rPr>
              <a:t> </a:t>
            </a:r>
            <a:r>
              <a:rPr lang="de-DE" sz="1800" dirty="0" err="1" smtClean="0">
                <a:solidFill>
                  <a:schemeClr val="bg1"/>
                </a:solidFill>
                <a:latin typeface="Arial" panose="020B0604020202020204" pitchFamily="34" charset="0"/>
                <a:cs typeface="Arial" panose="020B0604020202020204" pitchFamily="34" charset="0"/>
              </a:rPr>
              <a:t>sizes</a:t>
            </a:r>
            <a:r>
              <a:rPr lang="de-DE" sz="1800" dirty="0" smtClean="0">
                <a:solidFill>
                  <a:schemeClr val="bg1"/>
                </a:solidFill>
                <a:latin typeface="Arial" panose="020B0604020202020204" pitchFamily="34" charset="0"/>
                <a:cs typeface="Arial" panose="020B0604020202020204" pitchFamily="34" charset="0"/>
              </a:rPr>
              <a:t>)</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smtClean="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srcRect/>
          <a:stretch>
            <a:fillRect/>
          </a:stretch>
        </p:blipFill>
        <p:spPr bwMode="auto">
          <a:xfrm>
            <a:off x="5952565" y="3270852"/>
            <a:ext cx="4724399" cy="358714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0" y="1090892"/>
            <a:ext cx="4706471" cy="3573536"/>
          </a:xfrm>
          <a:prstGeom prst="rect">
            <a:avLst/>
          </a:prstGeom>
          <a:noFill/>
          <a:ln w="9525">
            <a:noFill/>
            <a:miter lim="800000"/>
            <a:headEnd/>
            <a:tailEnd/>
          </a:ln>
          <a:effectLst/>
        </p:spPr>
      </p:pic>
      <p:sp>
        <p:nvSpPr>
          <p:cNvPr id="7" name="Rechteck 6"/>
          <p:cNvSpPr/>
          <p:nvPr/>
        </p:nvSpPr>
        <p:spPr>
          <a:xfrm>
            <a:off x="209552" y="4711960"/>
            <a:ext cx="5640741" cy="2031325"/>
          </a:xfrm>
          <a:prstGeom prst="rect">
            <a:avLst/>
          </a:prstGeom>
        </p:spPr>
        <p:txBody>
          <a:bodyPr wrap="square">
            <a:spAutoFit/>
          </a:bodyPr>
          <a:lstStyle/>
          <a:p>
            <a:r>
              <a:rPr lang="en-US" dirty="0" smtClean="0"/>
              <a:t>The error ellipse size is a useful estimate in the framework of potential on-site inspections, restricted to an area of 1,000 km² by Treaty provisions. For 2020, a size not exceeding this level is found by the IDC for </a:t>
            </a:r>
            <a:r>
              <a:rPr lang="en-US" dirty="0" smtClean="0"/>
              <a:t>about 30% of </a:t>
            </a:r>
            <a:r>
              <a:rPr lang="en-US" dirty="0" smtClean="0"/>
              <a:t>the common events, varying by 5-10% from month to month. It applies to 60% , 80% and 90% of events for thresholds of 2,000, 5,000 and 10,000 km².  </a:t>
            </a:r>
          </a:p>
        </p:txBody>
      </p:sp>
      <p:sp>
        <p:nvSpPr>
          <p:cNvPr id="8" name="Rechteck 7"/>
          <p:cNvSpPr/>
          <p:nvPr/>
        </p:nvSpPr>
        <p:spPr>
          <a:xfrm>
            <a:off x="4991878" y="1178763"/>
            <a:ext cx="5719666" cy="2308324"/>
          </a:xfrm>
          <a:prstGeom prst="rect">
            <a:avLst/>
          </a:prstGeom>
        </p:spPr>
        <p:txBody>
          <a:bodyPr wrap="square">
            <a:spAutoFit/>
          </a:bodyPr>
          <a:lstStyle/>
          <a:p>
            <a:r>
              <a:rPr lang="en-US" dirty="0" smtClean="0"/>
              <a:t>The error ellipse sizes estimated at the ISC for common events seem significantly smaller, thus giving levels of 85% of events with error ellipses smaller than 1,000 km². For the next three classes this level reaches ~92%, nearly 98% and 99%, respectively. </a:t>
            </a:r>
            <a:r>
              <a:rPr lang="en-US" dirty="0" smtClean="0"/>
              <a:t>The question however is, to what degree error ellips</a:t>
            </a:r>
            <a:r>
              <a:rPr lang="en-US" dirty="0" smtClean="0"/>
              <a:t>e estimates at IDC and ISC are equivalent.</a:t>
            </a:r>
            <a:endParaRPr lang="en-US" dirty="0" smtClean="0"/>
          </a:p>
          <a:p>
            <a:endParaRPr lang="en-US" dirty="0" smtClean="0"/>
          </a:p>
        </p:txBody>
      </p:sp>
    </p:spTree>
    <p:extLst>
      <p:ext uri="{BB962C8B-B14F-4D97-AF65-F5344CB8AC3E}">
        <p14:creationId xmlns:p14="http://schemas.microsoft.com/office/powerpoint/2010/main" xmlns="" val="159844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a:t>
            </a:r>
            <a:r>
              <a:rPr lang="de-DE" sz="1800" dirty="0" smtClean="0">
                <a:solidFill>
                  <a:schemeClr val="bg1"/>
                </a:solidFill>
                <a:latin typeface="Arial" panose="020B0604020202020204" pitchFamily="34" charset="0"/>
                <a:cs typeface="Arial" panose="020B0604020202020204" pitchFamily="34" charset="0"/>
              </a:rPr>
              <a:t> -  IV (Error </a:t>
            </a:r>
            <a:r>
              <a:rPr lang="de-DE" sz="1800" dirty="0" err="1" smtClean="0">
                <a:solidFill>
                  <a:schemeClr val="bg1"/>
                </a:solidFill>
                <a:latin typeface="Arial" panose="020B0604020202020204" pitchFamily="34" charset="0"/>
                <a:cs typeface="Arial" panose="020B0604020202020204" pitchFamily="34" charset="0"/>
              </a:rPr>
              <a:t>ellipse</a:t>
            </a:r>
            <a:r>
              <a:rPr lang="de-DE" sz="1800" dirty="0" smtClean="0">
                <a:solidFill>
                  <a:schemeClr val="bg1"/>
                </a:solidFill>
                <a:latin typeface="Arial" panose="020B0604020202020204" pitchFamily="34" charset="0"/>
                <a:cs typeface="Arial" panose="020B0604020202020204" pitchFamily="34" charset="0"/>
              </a:rPr>
              <a:t> </a:t>
            </a:r>
            <a:r>
              <a:rPr lang="de-DE" sz="1800" dirty="0" err="1" smtClean="0">
                <a:solidFill>
                  <a:schemeClr val="bg1"/>
                </a:solidFill>
                <a:latin typeface="Arial" panose="020B0604020202020204" pitchFamily="34" charset="0"/>
                <a:cs typeface="Arial" panose="020B0604020202020204" pitchFamily="34" charset="0"/>
              </a:rPr>
              <a:t>comparison</a:t>
            </a:r>
            <a:r>
              <a:rPr lang="de-DE" sz="1800" dirty="0" smtClean="0">
                <a:solidFill>
                  <a:schemeClr val="bg1"/>
                </a:solidFill>
                <a:latin typeface="Arial" panose="020B0604020202020204" pitchFamily="34" charset="0"/>
                <a:cs typeface="Arial" panose="020B0604020202020204" pitchFamily="34" charset="0"/>
              </a:rPr>
              <a:t>)</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P3.5-656</a:t>
            </a:r>
            <a:endParaRPr lang="x-none" sz="2400" b="1" smtClean="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srcRect/>
          <a:stretch>
            <a:fillRect/>
          </a:stretch>
        </p:blipFill>
        <p:spPr bwMode="auto">
          <a:xfrm>
            <a:off x="4674637" y="1160772"/>
            <a:ext cx="5943894" cy="3843192"/>
          </a:xfrm>
          <a:prstGeom prst="rect">
            <a:avLst/>
          </a:prstGeom>
          <a:noFill/>
          <a:ln w="9525">
            <a:noFill/>
            <a:miter lim="800000"/>
            <a:headEnd/>
            <a:tailEnd/>
          </a:ln>
          <a:effectLst/>
        </p:spPr>
      </p:pic>
      <p:sp>
        <p:nvSpPr>
          <p:cNvPr id="7" name="Rechteck 6"/>
          <p:cNvSpPr/>
          <p:nvPr/>
        </p:nvSpPr>
        <p:spPr>
          <a:xfrm>
            <a:off x="349511" y="1489599"/>
            <a:ext cx="3793282" cy="2862322"/>
          </a:xfrm>
          <a:prstGeom prst="rect">
            <a:avLst/>
          </a:prstGeom>
        </p:spPr>
        <p:txBody>
          <a:bodyPr wrap="square">
            <a:spAutoFit/>
          </a:bodyPr>
          <a:lstStyle/>
          <a:p>
            <a:r>
              <a:rPr lang="en-US" dirty="0" smtClean="0"/>
              <a:t>A direct comparison of the error ellipse sizes estimated at the IDC and the ISC for the more than 27,000 common events does not suggest in general any significant correlation for events. In terms of the ISC  error ellipses, their size did not exceed 100,000 km², while for the IDC an order of magnitude larger </a:t>
            </a:r>
            <a:r>
              <a:rPr lang="en-US" dirty="0" err="1" smtClean="0"/>
              <a:t>maximun</a:t>
            </a:r>
            <a:r>
              <a:rPr lang="en-US" dirty="0" smtClean="0"/>
              <a:t> error ellipse </a:t>
            </a:r>
            <a:r>
              <a:rPr lang="en-US" dirty="0" smtClean="0"/>
              <a:t>is </a:t>
            </a:r>
            <a:r>
              <a:rPr lang="en-US" dirty="0" smtClean="0"/>
              <a:t>found.   </a:t>
            </a:r>
          </a:p>
        </p:txBody>
      </p:sp>
      <p:sp>
        <p:nvSpPr>
          <p:cNvPr id="8" name="Rechteck 7"/>
          <p:cNvSpPr/>
          <p:nvPr/>
        </p:nvSpPr>
        <p:spPr>
          <a:xfrm>
            <a:off x="349511" y="4907891"/>
            <a:ext cx="10138098" cy="1754326"/>
          </a:xfrm>
          <a:prstGeom prst="rect">
            <a:avLst/>
          </a:prstGeom>
        </p:spPr>
        <p:txBody>
          <a:bodyPr wrap="square">
            <a:spAutoFit/>
          </a:bodyPr>
          <a:lstStyle/>
          <a:p>
            <a:endParaRPr lang="en-US" dirty="0" smtClean="0"/>
          </a:p>
          <a:p>
            <a:r>
              <a:rPr lang="en-US" dirty="0" smtClean="0"/>
              <a:t>The differences in the error ellipse sizes may certainly be related to different calculations procedures applied at both institutions. If these procedures are, however, equivalent and results mainly depend on the amount of station data used, then the higher </a:t>
            </a:r>
            <a:r>
              <a:rPr lang="en-US" dirty="0" smtClean="0"/>
              <a:t>portion of </a:t>
            </a:r>
            <a:r>
              <a:rPr lang="en-US" dirty="0" smtClean="0"/>
              <a:t>ISC events within </a:t>
            </a:r>
            <a:r>
              <a:rPr lang="en-US" dirty="0" smtClean="0"/>
              <a:t>smaller size </a:t>
            </a:r>
            <a:r>
              <a:rPr lang="en-US" dirty="0" smtClean="0"/>
              <a:t>limits compared to the IDC </a:t>
            </a:r>
            <a:r>
              <a:rPr lang="en-US" dirty="0" smtClean="0"/>
              <a:t>may indeed argue for </a:t>
            </a:r>
            <a:r>
              <a:rPr lang="en-US" dirty="0" smtClean="0"/>
              <a:t>the use of the ISC bulletin as </a:t>
            </a:r>
            <a:r>
              <a:rPr lang="en-US" dirty="0" smtClean="0"/>
              <a:t>a suitable </a:t>
            </a:r>
            <a:r>
              <a:rPr lang="en-US" dirty="0" smtClean="0"/>
              <a:t>reference for location </a:t>
            </a:r>
            <a:r>
              <a:rPr lang="en-US" dirty="0" smtClean="0"/>
              <a:t>accuracy </a:t>
            </a:r>
            <a:r>
              <a:rPr lang="en-US" dirty="0" smtClean="0"/>
              <a:t>assessments.</a:t>
            </a:r>
          </a:p>
        </p:txBody>
      </p:sp>
    </p:spTree>
    <p:extLst>
      <p:ext uri="{BB962C8B-B14F-4D97-AF65-F5344CB8AC3E}">
        <p14:creationId xmlns:p14="http://schemas.microsoft.com/office/powerpoint/2010/main" xmlns="" val="1598445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Benutzerdefiniert</PresentationFormat>
  <Paragraphs>95</Paragraphs>
  <Slides>11</Slides>
  <Notes>0</Notes>
  <HiddenSlides>0</HiddenSlides>
  <MMClips>0</MMClips>
  <ScaleCrop>false</ScaleCrop>
  <HeadingPairs>
    <vt:vector size="4" baseType="variant">
      <vt:variant>
        <vt:lpstr>Design</vt:lpstr>
      </vt:variant>
      <vt:variant>
        <vt:i4>2</vt:i4>
      </vt:variant>
      <vt:variant>
        <vt:lpstr>Folientitel</vt:lpstr>
      </vt:variant>
      <vt:variant>
        <vt:i4>11</vt:i4>
      </vt:variant>
    </vt:vector>
  </HeadingPairs>
  <TitlesOfParts>
    <vt:vector size="13" baseType="lpstr">
      <vt:lpstr>Custom Design</vt:lpstr>
      <vt:lpstr>Office Theme</vt:lpstr>
      <vt:lpstr>Folie 1</vt:lpstr>
      <vt:lpstr>Folie 2</vt:lpstr>
      <vt:lpstr>Folie 3</vt:lpstr>
      <vt:lpstr>Folie 4</vt:lpstr>
      <vt:lpstr>Folie 5</vt:lpstr>
      <vt:lpstr>Folie 6</vt:lpstr>
      <vt:lpstr>Folie 7</vt:lpstr>
      <vt:lpstr>Folie 8</vt:lpstr>
      <vt:lpstr>Folie 9</vt:lpstr>
      <vt:lpstr>Folie 10</vt:lpstr>
      <vt:lpstr>Folie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Koch</cp:lastModifiedBy>
  <cp:revision>108</cp:revision>
  <dcterms:created xsi:type="dcterms:W3CDTF">2023-04-18T13:25:54Z</dcterms:created>
  <dcterms:modified xsi:type="dcterms:W3CDTF">2023-06-11T09:48:09Z</dcterms:modified>
</cp:coreProperties>
</file>