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/>
    <p:restoredTop sz="94366"/>
  </p:normalViewPr>
  <p:slideViewPr>
    <p:cSldViewPr snapToGrid="0">
      <p:cViewPr varScale="1">
        <p:scale>
          <a:sx n="116" d="100"/>
          <a:sy n="116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6/6/23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6/6/23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6/6/23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6/6/23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6/6/23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6/6/23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6/6/23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6/6/23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6/6/23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6/6/23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6/6/23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P3.5-348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a Paired Neural Network to Characterize Aftershock Sequences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Brendan Donohoe, Andrea Conley, 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Rigobert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Christopher Young</a:t>
            </a:r>
            <a:endParaRPr lang="en-A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Sandia National Laboratories, Albuquerque, NM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B633A-3A88-172A-A032-10B87CF4115D}"/>
              </a:ext>
            </a:extLst>
          </p:cNvPr>
          <p:cNvSpPr txBox="1"/>
          <p:nvPr/>
        </p:nvSpPr>
        <p:spPr>
          <a:xfrm>
            <a:off x="209600" y="1288716"/>
            <a:ext cx="44777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tested 6 different Paired Neural Network (PNN) models trained to recognize similar waveforms against 2 analyst-validated aftershock sequences.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Goal: See if PNN model outperforms correlation.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PNN models trained using a constructed global earthquake dataset of similar waveforms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to simulate aftershock similarity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Each waveform consisted of a high SNR waveform with added noise.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tested models according to 2 different ‘Match’ and ‘Non-Match’ criteria.</a:t>
            </a: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Overall, the existing PNN models (trained with constructed data) struggled to generalize to the aftershock datasets.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However, fine-tuning PNN models with some aftershock data indicates improvement.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Come to the poster to discuss with us!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973BF5-CCD3-81EE-85FA-867DD978E99E}"/>
              </a:ext>
            </a:extLst>
          </p:cNvPr>
          <p:cNvSpPr/>
          <p:nvPr/>
        </p:nvSpPr>
        <p:spPr>
          <a:xfrm>
            <a:off x="6054003" y="2458740"/>
            <a:ext cx="470089" cy="16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4D1B69-A181-864E-8AE2-C91DF49FC161}"/>
              </a:ext>
            </a:extLst>
          </p:cNvPr>
          <p:cNvSpPr/>
          <p:nvPr/>
        </p:nvSpPr>
        <p:spPr>
          <a:xfrm>
            <a:off x="6047197" y="3715492"/>
            <a:ext cx="469873" cy="131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E1B7DAB-D4BE-B01E-C2E7-968D231B1B62}"/>
              </a:ext>
            </a:extLst>
          </p:cNvPr>
          <p:cNvCxnSpPr>
            <a:cxnSpLocks/>
            <a:stCxn id="66" idx="2"/>
            <a:endCxn id="50" idx="0"/>
          </p:cNvCxnSpPr>
          <p:nvPr/>
        </p:nvCxnSpPr>
        <p:spPr>
          <a:xfrm flipH="1">
            <a:off x="6324603" y="4268065"/>
            <a:ext cx="348064" cy="177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D253989-A5EB-E27D-EDA4-C0E3807084DE}"/>
              </a:ext>
            </a:extLst>
          </p:cNvPr>
          <p:cNvSpPr txBox="1"/>
          <p:nvPr/>
        </p:nvSpPr>
        <p:spPr>
          <a:xfrm>
            <a:off x="6751880" y="4437388"/>
            <a:ext cx="63015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Match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AC2B8A-D956-CF88-EBDB-22FDB0418F64}"/>
              </a:ext>
            </a:extLst>
          </p:cNvPr>
          <p:cNvSpPr txBox="1"/>
          <p:nvPr/>
        </p:nvSpPr>
        <p:spPr>
          <a:xfrm>
            <a:off x="5899131" y="4445811"/>
            <a:ext cx="850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Non-Match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0F9425A-346D-B692-5E63-96FDF14F0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00" r="3018"/>
          <a:stretch/>
        </p:blipFill>
        <p:spPr>
          <a:xfrm>
            <a:off x="6645235" y="1691161"/>
            <a:ext cx="1762216" cy="45426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16D6B0C-89D2-CC65-C2CF-8B8451278D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20" r="4167"/>
          <a:stretch/>
        </p:blipFill>
        <p:spPr>
          <a:xfrm>
            <a:off x="4827066" y="1691615"/>
            <a:ext cx="1781862" cy="458523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87279E2F-89B2-7C2F-6EB0-BEC87938D771}"/>
              </a:ext>
            </a:extLst>
          </p:cNvPr>
          <p:cNvSpPr/>
          <p:nvPr/>
        </p:nvSpPr>
        <p:spPr>
          <a:xfrm>
            <a:off x="5954374" y="4463556"/>
            <a:ext cx="656187" cy="217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71CBC2B-4BE7-8AFB-5B58-D3023282E895}"/>
              </a:ext>
            </a:extLst>
          </p:cNvPr>
          <p:cNvGrpSpPr/>
          <p:nvPr/>
        </p:nvGrpSpPr>
        <p:grpSpPr>
          <a:xfrm>
            <a:off x="5507760" y="2400504"/>
            <a:ext cx="573970" cy="266866"/>
            <a:chOff x="3335192" y="4485959"/>
            <a:chExt cx="573970" cy="26686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3550E16-8519-2C9D-93EE-74216F28C076}"/>
                </a:ext>
              </a:extLst>
            </p:cNvPr>
            <p:cNvSpPr txBox="1"/>
            <p:nvPr/>
          </p:nvSpPr>
          <p:spPr>
            <a:xfrm>
              <a:off x="3335192" y="4485959"/>
              <a:ext cx="56297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Convolution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7EBF9F5-B5D6-3722-4747-FE043F9D5566}"/>
                </a:ext>
              </a:extLst>
            </p:cNvPr>
            <p:cNvSpPr txBox="1"/>
            <p:nvPr/>
          </p:nvSpPr>
          <p:spPr>
            <a:xfrm>
              <a:off x="3338172" y="4568159"/>
              <a:ext cx="570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Max Pooling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5FC7433-7B84-8C02-66F3-034D4F5F4A49}"/>
              </a:ext>
            </a:extLst>
          </p:cNvPr>
          <p:cNvGrpSpPr/>
          <p:nvPr/>
        </p:nvGrpSpPr>
        <p:grpSpPr>
          <a:xfrm>
            <a:off x="5499369" y="2981119"/>
            <a:ext cx="570990" cy="359990"/>
            <a:chOff x="3342565" y="4971566"/>
            <a:chExt cx="570990" cy="35999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38F7624-0653-9C73-68C1-54E8164B16B2}"/>
                </a:ext>
              </a:extLst>
            </p:cNvPr>
            <p:cNvSpPr txBox="1"/>
            <p:nvPr/>
          </p:nvSpPr>
          <p:spPr>
            <a:xfrm>
              <a:off x="3348784" y="4971566"/>
              <a:ext cx="56297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Convolution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3FC77A0-1803-5041-D97E-5F4DAED82125}"/>
                </a:ext>
              </a:extLst>
            </p:cNvPr>
            <p:cNvSpPr txBox="1"/>
            <p:nvPr/>
          </p:nvSpPr>
          <p:spPr>
            <a:xfrm>
              <a:off x="3342565" y="5146890"/>
              <a:ext cx="570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Max Pooling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71CB49F-A3A7-9804-72A2-802340C957D0}"/>
                </a:ext>
              </a:extLst>
            </p:cNvPr>
            <p:cNvSpPr txBox="1"/>
            <p:nvPr/>
          </p:nvSpPr>
          <p:spPr>
            <a:xfrm>
              <a:off x="3348306" y="5056486"/>
              <a:ext cx="44595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Dropout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F42383D-7B0A-EFD6-3AF1-B1DFFE5CFE6E}"/>
              </a:ext>
            </a:extLst>
          </p:cNvPr>
          <p:cNvGrpSpPr/>
          <p:nvPr/>
        </p:nvGrpSpPr>
        <p:grpSpPr>
          <a:xfrm>
            <a:off x="5506460" y="3666771"/>
            <a:ext cx="408435" cy="276999"/>
            <a:chOff x="3333892" y="5568148"/>
            <a:chExt cx="408435" cy="27699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7838A35-49D2-5307-EC22-68AB5ECF1A19}"/>
                </a:ext>
              </a:extLst>
            </p:cNvPr>
            <p:cNvSpPr txBox="1"/>
            <p:nvPr/>
          </p:nvSpPr>
          <p:spPr>
            <a:xfrm>
              <a:off x="3338049" y="5568148"/>
              <a:ext cx="40427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Flatten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84578FE-314C-AAF6-9F59-A44DBFBC9121}"/>
                </a:ext>
              </a:extLst>
            </p:cNvPr>
            <p:cNvSpPr txBox="1"/>
            <p:nvPr/>
          </p:nvSpPr>
          <p:spPr>
            <a:xfrm>
              <a:off x="3333892" y="5660481"/>
              <a:ext cx="38023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Dense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ADCF87B7-F5E4-8D56-8FF5-CB9B4C10B1B6}"/>
              </a:ext>
            </a:extLst>
          </p:cNvPr>
          <p:cNvSpPr/>
          <p:nvPr/>
        </p:nvSpPr>
        <p:spPr>
          <a:xfrm>
            <a:off x="6783769" y="3715491"/>
            <a:ext cx="486807" cy="131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785A050-981F-4E55-1327-24C32CBD3918}"/>
              </a:ext>
            </a:extLst>
          </p:cNvPr>
          <p:cNvSpPr txBox="1"/>
          <p:nvPr/>
        </p:nvSpPr>
        <p:spPr>
          <a:xfrm>
            <a:off x="6089013" y="4052621"/>
            <a:ext cx="1167307" cy="21544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L1 distance (PNN score)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98C4D53-EBE1-BF12-E90E-C2B18EBE57C0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6282134" y="3847193"/>
            <a:ext cx="250818" cy="20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E1678D3-78F7-3943-8C2B-035A7ECA0925}"/>
              </a:ext>
            </a:extLst>
          </p:cNvPr>
          <p:cNvCxnSpPr>
            <a:cxnSpLocks/>
            <a:stCxn id="65" idx="2"/>
          </p:cNvCxnSpPr>
          <p:nvPr/>
        </p:nvCxnSpPr>
        <p:spPr>
          <a:xfrm flipH="1">
            <a:off x="6799651" y="3847192"/>
            <a:ext cx="227522" cy="20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9901D44-57C9-A6AC-EF4C-5695806D2BCF}"/>
              </a:ext>
            </a:extLst>
          </p:cNvPr>
          <p:cNvGrpSpPr/>
          <p:nvPr/>
        </p:nvGrpSpPr>
        <p:grpSpPr>
          <a:xfrm>
            <a:off x="5505588" y="2684095"/>
            <a:ext cx="573970" cy="266866"/>
            <a:chOff x="3335192" y="4485959"/>
            <a:chExt cx="573970" cy="26686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69E0F6D-080B-B6BA-38BB-DF6E5E5C2AE7}"/>
                </a:ext>
              </a:extLst>
            </p:cNvPr>
            <p:cNvSpPr txBox="1"/>
            <p:nvPr/>
          </p:nvSpPr>
          <p:spPr>
            <a:xfrm>
              <a:off x="3335192" y="4485959"/>
              <a:ext cx="56297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Convolution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7D49A66-EE56-AF14-B20F-201149671530}"/>
                </a:ext>
              </a:extLst>
            </p:cNvPr>
            <p:cNvSpPr txBox="1"/>
            <p:nvPr/>
          </p:nvSpPr>
          <p:spPr>
            <a:xfrm>
              <a:off x="3338172" y="4568159"/>
              <a:ext cx="570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Max Pooling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317AD844-C1B6-A736-6DDB-ED4C7E661200}"/>
              </a:ext>
            </a:extLst>
          </p:cNvPr>
          <p:cNvSpPr/>
          <p:nvPr/>
        </p:nvSpPr>
        <p:spPr>
          <a:xfrm>
            <a:off x="6781026" y="2458740"/>
            <a:ext cx="470089" cy="16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E634EF0-B408-6039-A77B-AF14AA43A49A}"/>
              </a:ext>
            </a:extLst>
          </p:cNvPr>
          <p:cNvSpPr/>
          <p:nvPr/>
        </p:nvSpPr>
        <p:spPr>
          <a:xfrm>
            <a:off x="6056695" y="2742098"/>
            <a:ext cx="470089" cy="16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1636DCC-04FA-0D33-3CC8-DE526E4CA9FB}"/>
              </a:ext>
            </a:extLst>
          </p:cNvPr>
          <p:cNvSpPr/>
          <p:nvPr/>
        </p:nvSpPr>
        <p:spPr>
          <a:xfrm>
            <a:off x="6783718" y="2742098"/>
            <a:ext cx="470089" cy="16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4EF3F9-49AC-763C-BFD5-985E7A2FE9DC}"/>
              </a:ext>
            </a:extLst>
          </p:cNvPr>
          <p:cNvSpPr/>
          <p:nvPr/>
        </p:nvSpPr>
        <p:spPr>
          <a:xfrm>
            <a:off x="6055472" y="3047678"/>
            <a:ext cx="470089" cy="226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D4A334F-DFF8-8F82-FF90-3D09678A91C6}"/>
              </a:ext>
            </a:extLst>
          </p:cNvPr>
          <p:cNvSpPr/>
          <p:nvPr/>
        </p:nvSpPr>
        <p:spPr>
          <a:xfrm>
            <a:off x="6782495" y="3047678"/>
            <a:ext cx="470089" cy="226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A2FEDE5-14D0-056A-D25E-3B1538E62167}"/>
              </a:ext>
            </a:extLst>
          </p:cNvPr>
          <p:cNvSpPr/>
          <p:nvPr/>
        </p:nvSpPr>
        <p:spPr>
          <a:xfrm>
            <a:off x="6046981" y="3415473"/>
            <a:ext cx="470089" cy="16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73F82CD-6E9F-F1B1-EDBF-7EF8DD1A2802}"/>
              </a:ext>
            </a:extLst>
          </p:cNvPr>
          <p:cNvSpPr/>
          <p:nvPr/>
        </p:nvSpPr>
        <p:spPr>
          <a:xfrm>
            <a:off x="6786231" y="3406383"/>
            <a:ext cx="470089" cy="16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E759D80-8988-54E6-0AA1-9B85BA02EDAC}"/>
              </a:ext>
            </a:extLst>
          </p:cNvPr>
          <p:cNvGrpSpPr/>
          <p:nvPr/>
        </p:nvGrpSpPr>
        <p:grpSpPr>
          <a:xfrm>
            <a:off x="5504806" y="3353907"/>
            <a:ext cx="573970" cy="266866"/>
            <a:chOff x="3335192" y="4485959"/>
            <a:chExt cx="573970" cy="26686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17B069C-41D7-BB5E-18F9-5F001C3DD7AA}"/>
                </a:ext>
              </a:extLst>
            </p:cNvPr>
            <p:cNvSpPr txBox="1"/>
            <p:nvPr/>
          </p:nvSpPr>
          <p:spPr>
            <a:xfrm>
              <a:off x="3335192" y="4485959"/>
              <a:ext cx="56297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Convolution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FB0570F-6E11-C4DE-36B5-460C64ACD60D}"/>
                </a:ext>
              </a:extLst>
            </p:cNvPr>
            <p:cNvSpPr txBox="1"/>
            <p:nvPr/>
          </p:nvSpPr>
          <p:spPr>
            <a:xfrm>
              <a:off x="3338172" y="4568159"/>
              <a:ext cx="570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Max Pooling</a:t>
              </a: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213679B-A0C7-7940-2179-A6108785CC84}"/>
              </a:ext>
            </a:extLst>
          </p:cNvPr>
          <p:cNvCxnSpPr>
            <a:cxnSpLocks/>
          </p:cNvCxnSpPr>
          <p:nvPr/>
        </p:nvCxnSpPr>
        <p:spPr>
          <a:xfrm flipH="1">
            <a:off x="7025720" y="2167538"/>
            <a:ext cx="1452" cy="16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98FB5BF-D250-73B4-833C-D62E19152052}"/>
              </a:ext>
            </a:extLst>
          </p:cNvPr>
          <p:cNvCxnSpPr>
            <a:cxnSpLocks/>
          </p:cNvCxnSpPr>
          <p:nvPr/>
        </p:nvCxnSpPr>
        <p:spPr>
          <a:xfrm>
            <a:off x="6219395" y="2145423"/>
            <a:ext cx="0" cy="190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9E1733D0-2BA0-02EF-16F1-A200D89E9D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70"/>
          <a:stretch/>
        </p:blipFill>
        <p:spPr>
          <a:xfrm>
            <a:off x="7055182" y="4988956"/>
            <a:ext cx="4982953" cy="172939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28F1CD54-0740-861D-7E00-AFE4B2DAA2D3}"/>
              </a:ext>
            </a:extLst>
          </p:cNvPr>
          <p:cNvSpPr txBox="1"/>
          <p:nvPr/>
        </p:nvSpPr>
        <p:spPr>
          <a:xfrm>
            <a:off x="5253214" y="5542215"/>
            <a:ext cx="1801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*Fine-Tuning the </a:t>
            </a:r>
          </a:p>
          <a:p>
            <a:r>
              <a:rPr lang="en-US" sz="1400" dirty="0"/>
              <a:t>PNN Models may help</a:t>
            </a:r>
          </a:p>
        </p:txBody>
      </p:sp>
      <p:sp>
        <p:nvSpPr>
          <p:cNvPr id="99" name="Curved Down Arrow 98">
            <a:extLst>
              <a:ext uri="{FF2B5EF4-FFF2-40B4-BE49-F238E27FC236}">
                <a16:creationId xmlns:a16="http://schemas.microsoft.com/office/drawing/2014/main" id="{9861DAB5-DE8C-082F-3547-7349A1BFD665}"/>
              </a:ext>
            </a:extLst>
          </p:cNvPr>
          <p:cNvSpPr/>
          <p:nvPr/>
        </p:nvSpPr>
        <p:spPr>
          <a:xfrm>
            <a:off x="9203758" y="4843463"/>
            <a:ext cx="685800" cy="1923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FD570725-F967-C041-C330-E9410165A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944" y="2114342"/>
            <a:ext cx="3226837" cy="2268868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32A6D862-FFD5-601A-E174-CD5F3A9D9AC9}"/>
              </a:ext>
            </a:extLst>
          </p:cNvPr>
          <p:cNvSpPr txBox="1"/>
          <p:nvPr/>
        </p:nvSpPr>
        <p:spPr>
          <a:xfrm>
            <a:off x="8650683" y="1304542"/>
            <a:ext cx="26250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*Performance of the PNN models</a:t>
            </a:r>
          </a:p>
          <a:p>
            <a:r>
              <a:rPr lang="en-US" sz="1400" dirty="0"/>
              <a:t>decreased when applied to real </a:t>
            </a:r>
          </a:p>
          <a:p>
            <a:r>
              <a:rPr lang="en-US" sz="1400" dirty="0"/>
              <a:t>aftershock sequences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69C12-2148-7E01-7019-C05A4659FD5D}"/>
              </a:ext>
            </a:extLst>
          </p:cNvPr>
          <p:cNvSpPr txBox="1"/>
          <p:nvPr/>
        </p:nvSpPr>
        <p:spPr>
          <a:xfrm>
            <a:off x="7228612" y="4785749"/>
            <a:ext cx="2001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Result before fine-tuning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0AD06-928F-C2C9-89A2-2666A8DE1AAB}"/>
              </a:ext>
            </a:extLst>
          </p:cNvPr>
          <p:cNvSpPr txBox="1"/>
          <p:nvPr/>
        </p:nvSpPr>
        <p:spPr>
          <a:xfrm>
            <a:off x="9909258" y="4785749"/>
            <a:ext cx="187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Result after fine-tuning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1C934-1412-C365-72EA-23E62A6D23BA}"/>
              </a:ext>
            </a:extLst>
          </p:cNvPr>
          <p:cNvSpPr txBox="1"/>
          <p:nvPr/>
        </p:nvSpPr>
        <p:spPr>
          <a:xfrm>
            <a:off x="-29192" y="6564459"/>
            <a:ext cx="65278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1" u="none" strike="noStrike" dirty="0">
                <a:effectLst/>
                <a:latin typeface="Calibri" panose="020F0502020204030204" pitchFamily="34" charset="0"/>
              </a:rPr>
              <a:t>This Ground-based Nuclear Detonation Detection (GNDD) research was funded by the National Nuclear Security Administration, Defense Nuclear Nonproliferation Research and Development (NNSA DNN R&amp;D).</a:t>
            </a:r>
            <a:r>
              <a:rPr lang="en-US" sz="700" i="1" u="none" strike="noStrike" dirty="0"/>
              <a:t>  </a:t>
            </a:r>
            <a:r>
              <a:rPr lang="en-US" sz="700" b="0" i="1" dirty="0">
                <a:effectLst/>
                <a:latin typeface="Open Sans" panose="020B0606030504020204" pitchFamily="34" charset="0"/>
              </a:rPr>
              <a:t>SNL is managed and operated by NTESS under DOE NNSA contract DE-NA0003525</a:t>
            </a:r>
            <a:endParaRPr lang="en-US" sz="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A46FF-F8FD-043C-A44B-E311BF423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1274" y="404283"/>
            <a:ext cx="1469621" cy="561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62AA0-68A1-EE8F-6CDB-B731505E3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9925" y="394856"/>
            <a:ext cx="1008665" cy="289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1AF55D-6854-D62E-F1A3-D72241AE8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4071" y="281414"/>
            <a:ext cx="1502808" cy="11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242</Words>
  <Application>Microsoft Macintosh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Emry, Erica Lynn</cp:lastModifiedBy>
  <cp:revision>28</cp:revision>
  <dcterms:created xsi:type="dcterms:W3CDTF">2023-04-18T13:25:54Z</dcterms:created>
  <dcterms:modified xsi:type="dcterms:W3CDTF">2023-06-06T20:54:25Z</dcterms:modified>
</cp:coreProperties>
</file>