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2_0.xml" ContentType="application/vnd.ms-powerpoint.comments+xml"/>
  <Override PartName="/ppt/notesSlides/notesSlide4.xml" ContentType="application/vnd.openxmlformats-officedocument.presentationml.notesSlide+xml"/>
  <Override PartName="/ppt/comments/modernComment_103_0.xml" ContentType="application/vnd.ms-powerpoint.comments+xml"/>
  <Override PartName="/ppt/notesSlides/notesSlide5.xml" ContentType="application/vnd.openxmlformats-officedocument.presentationml.notesSlide+xml"/>
  <Override PartName="/ppt/comments/modernComment_104_0.xml" ContentType="application/vnd.ms-powerpoint.comments+xml"/>
  <Override PartName="/ppt/notesSlides/notesSlide6.xml" ContentType="application/vnd.openxmlformats-officedocument.presentationml.notesSlide+xml"/>
  <Override PartName="/ppt/comments/modernComment_105_0.xml" ContentType="application/vnd.ms-powerpoint.comments+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10"/>
  </p:notesMasterIdLst>
  <p:sldIdLst>
    <p:sldId id="256" r:id="rId3"/>
    <p:sldId id="257" r:id="rId4"/>
    <p:sldId id="258" r:id="rId5"/>
    <p:sldId id="259" r:id="rId6"/>
    <p:sldId id="260" r:id="rId7"/>
    <p:sldId id="261" r:id="rId8"/>
    <p:sldId id="262" r:id="rId9"/>
  </p:sldIdLst>
  <p:sldSz cx="12192000" cy="6858000"/>
  <p:notesSz cx="7772400" cy="10058400"/>
  <p:embeddedFontLst>
    <p:embeddedFont>
      <p:font typeface="Calibri" panose="020F0502020204030204" pitchFamily="34" charset="0"/>
      <p:regular r:id="rId11"/>
      <p:bold r:id="rId12"/>
      <p:italic r:id="rId13"/>
      <p:boldItalic r:id="rId14"/>
    </p:embeddedFont>
    <p:embeddedFont>
      <p:font typeface="Cambria Math" panose="02040503050406030204" pitchFamily="18" charset="0"/>
      <p:regular r:id="rId15"/>
    </p:embeddedFont>
    <p:embeddedFont>
      <p:font typeface="Roboto" panose="02000000000000000000"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jGBT8uTL3gnmvxoES2Q/718DeGJ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399EED-EF5F-878C-20B8-3507A769E3E4}" name="Seong Hyeon Hong" initials="SHH" userId="S::shhong@fit.edu::e9bf0eb9-dc63-417d-931e-7b63fc970d0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00" autoAdjust="0"/>
    <p:restoredTop sz="83535" autoAdjust="0"/>
  </p:normalViewPr>
  <p:slideViewPr>
    <p:cSldViewPr snapToGrid="0">
      <p:cViewPr varScale="1">
        <p:scale>
          <a:sx n="60" d="100"/>
          <a:sy n="60" d="100"/>
        </p:scale>
        <p:origin x="50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font" Target="fonts/font8.fntdata"/><Relationship Id="rId26" Type="http://schemas.microsoft.com/office/2018/10/relationships/authors" Target="authors.xml"/><Relationship Id="rId3" Type="http://schemas.openxmlformats.org/officeDocument/2006/relationships/slide" Target="slides/slide1.xml"/><Relationship Id="rId21" Type="http://customschemas.google.com/relationships/presentationmetadata" Target="metadata"/><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4.fntdata"/><Relationship Id="rId22" Type="http://schemas.openxmlformats.org/officeDocument/2006/relationships/presProps" Target="presProps.xml"/></Relationships>
</file>

<file path=ppt/comments/modernComment_102_0.xml><?xml version="1.0" encoding="utf-8"?>
<p188:cmLst xmlns:a="http://schemas.openxmlformats.org/drawingml/2006/main" xmlns:r="http://schemas.openxmlformats.org/officeDocument/2006/relationships" xmlns:p188="http://schemas.microsoft.com/office/powerpoint/2018/8/main">
  <p188:cm id="{18AFFA90-8932-4876-917B-C19197E2520C}" authorId="{18399EED-EF5F-878C-20B8-3507A769E3E4}" status="resolved" created="2023-06-08T17:53:07.312" complete="100000">
    <ac:txMkLst xmlns:ac="http://schemas.microsoft.com/office/drawing/2013/main/command">
      <pc:docMk xmlns:pc="http://schemas.microsoft.com/office/powerpoint/2013/main/command"/>
      <pc:sldMk xmlns:pc="http://schemas.microsoft.com/office/powerpoint/2013/main/command" cId="0" sldId="258"/>
      <ac:spMk id="2" creationId="{F1011C66-88BA-5A1C-1756-560982AEC2C5}"/>
      <ac:txMk cp="173" len="9">
        <ac:context len="537" hash="428525210"/>
      </ac:txMk>
    </ac:txMkLst>
    <p188:pos x="7553876" y="501540"/>
    <p188:txBody>
      <a:bodyPr/>
      <a:lstStyle/>
      <a:p>
        <a:r>
          <a:rPr lang="en-US"/>
          <a:t>Need to explain these abbreviations</a:t>
        </a:r>
      </a:p>
    </p188:txBody>
  </p188:cm>
  <p188:cm id="{E960E21F-7246-4433-A601-F56CEE1B9482}" authorId="{18399EED-EF5F-878C-20B8-3507A769E3E4}" created="2023-06-08T17:55:23.171">
    <ac:deMkLst xmlns:ac="http://schemas.microsoft.com/office/drawing/2013/main/command">
      <pc:docMk xmlns:pc="http://schemas.microsoft.com/office/powerpoint/2013/main/command"/>
      <pc:sldMk xmlns:pc="http://schemas.microsoft.com/office/powerpoint/2013/main/command" cId="0" sldId="258"/>
      <ac:grpSpMk id="4" creationId="{57AB250B-EC52-7F4D-66A9-62E52CD4FEC9}"/>
    </ac:deMkLst>
    <p188:txBody>
      <a:bodyPr/>
      <a:lstStyle/>
      <a:p>
        <a:r>
          <a:rPr lang="en-US"/>
          <a:t>What is s, x, SF? Explain.</a:t>
        </a:r>
      </a:p>
    </p188:txBody>
  </p188:cm>
</p188:cmLst>
</file>

<file path=ppt/comments/modernComment_103_0.xml><?xml version="1.0" encoding="utf-8"?>
<p188:cmLst xmlns:a="http://schemas.openxmlformats.org/drawingml/2006/main" xmlns:r="http://schemas.openxmlformats.org/officeDocument/2006/relationships" xmlns:p188="http://schemas.microsoft.com/office/powerpoint/2018/8/main">
  <p188:cm id="{5B3CD36B-543F-4D76-B18D-685237EBF0B9}" authorId="{18399EED-EF5F-878C-20B8-3507A769E3E4}" status="resolved" created="2023-06-08T17:59:01.945" complete="100000">
    <ac:txMkLst xmlns:ac="http://schemas.microsoft.com/office/drawing/2013/main/command">
      <pc:docMk xmlns:pc="http://schemas.microsoft.com/office/powerpoint/2013/main/command"/>
      <pc:sldMk xmlns:pc="http://schemas.microsoft.com/office/powerpoint/2013/main/command" cId="0" sldId="259"/>
      <ac:spMk id="2" creationId="{3CFC28EB-CCE2-3400-45C4-5ACFF7584EA9}"/>
      <ac:txMk cp="387" len="80">
        <ac:context len="964" hash="1645601042"/>
      </ac:txMk>
    </ac:txMkLst>
    <p188:pos x="6642791" y="1724961"/>
    <p188:txBody>
      <a:bodyPr/>
      <a:lstStyle/>
      <a:p>
        <a:r>
          <a:rPr lang="en-US"/>
          <a:t>I don't think MSE loss is estimated. It is calculated. </a:t>
        </a:r>
      </a:p>
    </p188:txBody>
  </p188:cm>
  <p188:cm id="{13D77BF6-FA74-4FD0-9DCE-7C75666288D8}" authorId="{18399EED-EF5F-878C-20B8-3507A769E3E4}" status="resolved" created="2023-06-08T18:01:11.977" complete="100000">
    <ac:txMkLst xmlns:ac="http://schemas.microsoft.com/office/drawing/2013/main/command">
      <pc:docMk xmlns:pc="http://schemas.microsoft.com/office/powerpoint/2013/main/command"/>
      <pc:sldMk xmlns:pc="http://schemas.microsoft.com/office/powerpoint/2013/main/command" cId="0" sldId="259"/>
      <ac:spMk id="2" creationId="{3CFC28EB-CCE2-3400-45C4-5ACFF7584EA9}"/>
      <ac:txMk cp="852" len="3">
        <ac:context len="964" hash="1645601042"/>
      </ac:txMk>
    </ac:txMkLst>
    <p188:pos x="3768962" y="4649590"/>
    <p188:txBody>
      <a:bodyPr/>
      <a:lstStyle/>
      <a:p>
        <a:r>
          <a:rPr lang="en-US"/>
          <a:t>OOD?</a:t>
        </a:r>
      </a:p>
    </p188:txBody>
  </p188:cm>
  <p188:cm id="{E8EEED61-A44A-4EC9-AC8B-1FE5742C2909}" authorId="{18399EED-EF5F-878C-20B8-3507A769E3E4}" status="resolved" created="2023-06-08T18:01:37.328" complete="100000">
    <ac:txMkLst xmlns:ac="http://schemas.microsoft.com/office/drawing/2013/main/command">
      <pc:docMk xmlns:pc="http://schemas.microsoft.com/office/powerpoint/2013/main/command"/>
      <pc:sldMk xmlns:pc="http://schemas.microsoft.com/office/powerpoint/2013/main/command" cId="0" sldId="259"/>
      <ac:spMk id="2" creationId="{3CFC28EB-CCE2-3400-45C4-5ACFF7584EA9}"/>
      <ac:txMk cp="820">
        <ac:context len="964" hash="1645601042"/>
      </ac:txMk>
    </ac:txMkLst>
    <p188:pos x="6613762" y="3916618"/>
    <p188:txBody>
      <a:bodyPr/>
      <a:lstStyle/>
      <a:p>
        <a:r>
          <a:rPr lang="en-US"/>
          <a:t>This information can be removed. Too trivial. </a:t>
        </a:r>
      </a:p>
    </p188:txBody>
  </p188:cm>
</p188:cmLst>
</file>

<file path=ppt/comments/modernComment_104_0.xml><?xml version="1.0" encoding="utf-8"?>
<p188:cmLst xmlns:a="http://schemas.openxmlformats.org/drawingml/2006/main" xmlns:r="http://schemas.openxmlformats.org/officeDocument/2006/relationships" xmlns:p188="http://schemas.microsoft.com/office/powerpoint/2018/8/main">
  <p188:cm id="{BD6D9326-EF8A-496F-92A9-B381C2DB8800}" authorId="{18399EED-EF5F-878C-20B8-3507A769E3E4}" created="2023-06-08T19:11:10.614">
    <ac:txMkLst xmlns:ac="http://schemas.microsoft.com/office/drawing/2013/main/command">
      <pc:docMk xmlns:pc="http://schemas.microsoft.com/office/powerpoint/2013/main/command"/>
      <pc:sldMk xmlns:pc="http://schemas.microsoft.com/office/powerpoint/2013/main/command" cId="0" sldId="260"/>
      <ac:spMk id="221" creationId="{00000000-0000-0000-0000-000000000000}"/>
      <ac:txMk cp="119" len="46">
        <ac:context len="219" hash="465299769"/>
      </ac:txMk>
    </ac:txMkLst>
    <p188:pos x="4693634" y="698265"/>
    <p188:txBody>
      <a:bodyPr/>
      <a:lstStyle/>
      <a:p>
        <a:r>
          <a:rPr lang="en-US"/>
          <a:t>How do we know if the generalization has been improved? Are we comparing the results with regular FCNN? 
If not, I think we need to compare the two networks, with and without physics loss. </a:t>
        </a:r>
      </a:p>
    </p188:txBody>
  </p188:cm>
  <p188:cm id="{8C6EA447-4B73-459E-921C-093DA085ECF2}" authorId="{18399EED-EF5F-878C-20B8-3507A769E3E4}" status="resolved" created="2023-06-08T19:13:09.330" complete="100000">
    <ac:deMkLst xmlns:ac="http://schemas.microsoft.com/office/drawing/2013/main/command">
      <pc:docMk xmlns:pc="http://schemas.microsoft.com/office/powerpoint/2013/main/command"/>
      <pc:sldMk xmlns:pc="http://schemas.microsoft.com/office/powerpoint/2013/main/command" cId="0" sldId="260"/>
      <ac:picMk id="218" creationId="{00000000-0000-0000-0000-000000000000}"/>
    </ac:deMkLst>
    <p188:txBody>
      <a:bodyPr/>
      <a:lstStyle/>
      <a:p>
        <a:r>
          <a:rPr lang="en-US"/>
          <a:t>Too small</a:t>
        </a:r>
      </a:p>
    </p188:txBody>
  </p188:cm>
</p188:cmLst>
</file>

<file path=ppt/comments/modernComment_105_0.xml><?xml version="1.0" encoding="utf-8"?>
<p188:cmLst xmlns:a="http://schemas.openxmlformats.org/drawingml/2006/main" xmlns:r="http://schemas.openxmlformats.org/officeDocument/2006/relationships" xmlns:p188="http://schemas.microsoft.com/office/powerpoint/2018/8/main">
  <p188:cm id="{601F3660-15DB-434A-9F6B-5BB3C597C9DB}" authorId="{18399EED-EF5F-878C-20B8-3507A769E3E4}" created="2023-06-08T19:13:40.433">
    <ac:txMkLst xmlns:ac="http://schemas.microsoft.com/office/drawing/2013/main/command">
      <pc:docMk xmlns:pc="http://schemas.microsoft.com/office/powerpoint/2013/main/command"/>
      <pc:sldMk xmlns:pc="http://schemas.microsoft.com/office/powerpoint/2013/main/command" cId="0" sldId="261"/>
      <ac:spMk id="2" creationId="{7889BAA9-6137-03AA-6BAE-1C08DD9CE729}"/>
      <ac:txMk cp="0" len="264">
        <ac:context len="464" hash="619941378"/>
      </ac:txMk>
    </ac:txMkLst>
    <p188:pos x="9336269" y="217057"/>
    <p188:txBody>
      <a:bodyPr/>
      <a:lstStyle/>
      <a:p>
        <a:r>
          <a:rPr lang="en-US"/>
          <a:t>Are you not going to include optimization that I sent you?</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368675" cy="5048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402138" y="0"/>
            <a:ext cx="3368675" cy="50482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77875" y="4840288"/>
            <a:ext cx="6216650" cy="39608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553575"/>
            <a:ext cx="3368675" cy="5048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402138" y="9553575"/>
            <a:ext cx="3368675" cy="5048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1:notes"/>
          <p:cNvSpPr txBox="1">
            <a:spLocks noGrp="1"/>
          </p:cNvSpPr>
          <p:nvPr>
            <p:ph type="body" idx="1"/>
          </p:nvPr>
        </p:nvSpPr>
        <p:spPr>
          <a:xfrm>
            <a:off x="777875" y="4840288"/>
            <a:ext cx="6216650" cy="39608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a:latin typeface="Roboto"/>
                <a:ea typeface="Roboto"/>
                <a:cs typeface="Roboto"/>
                <a:sym typeface="Roboto"/>
              </a:rPr>
              <a:t>This study uses 48 000 synthetically generated time-domain source functions (TDSF) to illustrate the performance of newly developed physics-guided neural network algorithms for classification of the emplacement conditions in materials where the explosions are detonated. TDSFs were constructed at the elastic radii of many explosions for material properties representing the granite, shale, tuff-rhyolite, wet granite and wet tuff emplacement conditions at the source. For each material type, we allowed yield (W) to vary between 10 tonnes to 2 Kts and depth of burial (DOB) to vary between 100 m and 900 m, respectively. The effect of the one dimensional wave-propagation path models including the attenuation by convolving TDSFs with synthetic path seismograms for stations located at 100 km to 1200 km was further investigated. Different levels of real-time broadband noise and source complexity comprising of both isotropic and non-isotropic sources were added, and compared the performance of the algorithm in the material classification and estimation of W and DOB to the neural network algorithm without governing laws and regularization of the physics-guided method. Results will be presented showing the performance for the event classification applying the algorithm individually to the Pg, Pn, Sn, Lg amplitudes, including the Pg/Lg and Pn/Sn amplitude ratios.</a:t>
            </a:r>
            <a:endParaRPr/>
          </a:p>
        </p:txBody>
      </p:sp>
      <p:sp>
        <p:nvSpPr>
          <p:cNvPr id="161" name="Google Shape;161;p1:notes"/>
          <p:cNvSpPr txBox="1">
            <a:spLocks noGrp="1"/>
          </p:cNvSpPr>
          <p:nvPr>
            <p:ph type="sldNum" idx="12"/>
          </p:nvPr>
        </p:nvSpPr>
        <p:spPr>
          <a:xfrm>
            <a:off x="4402138" y="9553575"/>
            <a:ext cx="3368675" cy="50482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notes"/>
          <p:cNvSpPr txBox="1">
            <a:spLocks noGrp="1"/>
          </p:cNvSpPr>
          <p:nvPr>
            <p:ph type="body" idx="1"/>
          </p:nvPr>
        </p:nvSpPr>
        <p:spPr>
          <a:xfrm>
            <a:off x="777875" y="4840288"/>
            <a:ext cx="6216650" cy="39608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a:p>
        </p:txBody>
      </p:sp>
      <p:sp>
        <p:nvSpPr>
          <p:cNvPr id="177" name="Google Shape;177;p2: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3:notes"/>
          <p:cNvSpPr txBox="1">
            <a:spLocks noGrp="1"/>
          </p:cNvSpPr>
          <p:nvPr>
            <p:ph type="body" idx="1"/>
          </p:nvPr>
        </p:nvSpPr>
        <p:spPr>
          <a:xfrm>
            <a:off x="777875" y="4840288"/>
            <a:ext cx="6216650" cy="39608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6" name="Google Shape;186;p3: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4:notes"/>
          <p:cNvSpPr txBox="1">
            <a:spLocks noGrp="1"/>
          </p:cNvSpPr>
          <p:nvPr>
            <p:ph type="body" idx="1"/>
          </p:nvPr>
        </p:nvSpPr>
        <p:spPr>
          <a:xfrm>
            <a:off x="777875" y="4840288"/>
            <a:ext cx="6216650" cy="39608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4: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5:notes"/>
          <p:cNvSpPr txBox="1">
            <a:spLocks noGrp="1"/>
          </p:cNvSpPr>
          <p:nvPr>
            <p:ph type="body" idx="1"/>
          </p:nvPr>
        </p:nvSpPr>
        <p:spPr>
          <a:xfrm>
            <a:off x="777875" y="4840288"/>
            <a:ext cx="6216650" cy="39608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5: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6:notes"/>
          <p:cNvSpPr txBox="1">
            <a:spLocks noGrp="1"/>
          </p:cNvSpPr>
          <p:nvPr>
            <p:ph type="body" idx="1"/>
          </p:nvPr>
        </p:nvSpPr>
        <p:spPr>
          <a:xfrm>
            <a:off x="777875" y="4840288"/>
            <a:ext cx="6216650" cy="39608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6: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7:notes"/>
          <p:cNvSpPr txBox="1">
            <a:spLocks noGrp="1"/>
          </p:cNvSpPr>
          <p:nvPr>
            <p:ph type="body" idx="1"/>
          </p:nvPr>
        </p:nvSpPr>
        <p:spPr>
          <a:xfrm>
            <a:off x="777875" y="4840288"/>
            <a:ext cx="6216650" cy="39608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p7: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42"/>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76"/>
        <p:cNvGrpSpPr/>
        <p:nvPr/>
      </p:nvGrpSpPr>
      <p:grpSpPr>
        <a:xfrm>
          <a:off x="0" y="0"/>
          <a:ext cx="0" cy="0"/>
          <a:chOff x="0" y="0"/>
          <a:chExt cx="0" cy="0"/>
        </a:xfrm>
      </p:grpSpPr>
      <p:sp>
        <p:nvSpPr>
          <p:cNvPr id="77" name="Google Shape;77;p21"/>
          <p:cNvSpPr txBox="1">
            <a:spLocks noGrp="1"/>
          </p:cNvSpPr>
          <p:nvPr>
            <p:ph type="title"/>
          </p:nvPr>
        </p:nvSpPr>
        <p:spPr>
          <a:xfrm>
            <a:off x="1523880" y="1122480"/>
            <a:ext cx="9143640" cy="238716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1"/>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1"/>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21"/>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1"/>
          <p:cNvSpPr txBox="1">
            <a:spLocks noGrp="1"/>
          </p:cNvSpPr>
          <p:nvPr>
            <p:ph type="body" idx="4"/>
          </p:nvPr>
        </p:nvSpPr>
        <p:spPr>
          <a:xfrm>
            <a:off x="623196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82"/>
        <p:cNvGrpSpPr/>
        <p:nvPr/>
      </p:nvGrpSpPr>
      <p:grpSpPr>
        <a:xfrm>
          <a:off x="0" y="0"/>
          <a:ext cx="0" cy="0"/>
          <a:chOff x="0" y="0"/>
          <a:chExt cx="0" cy="0"/>
        </a:xfrm>
      </p:grpSpPr>
      <p:sp>
        <p:nvSpPr>
          <p:cNvPr id="83" name="Google Shape;83;p22"/>
          <p:cNvSpPr txBox="1">
            <a:spLocks noGrp="1"/>
          </p:cNvSpPr>
          <p:nvPr>
            <p:ph type="title"/>
          </p:nvPr>
        </p:nvSpPr>
        <p:spPr>
          <a:xfrm>
            <a:off x="1523880" y="1122480"/>
            <a:ext cx="9143640" cy="238716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2"/>
          <p:cNvSpPr txBox="1">
            <a:spLocks noGrp="1"/>
          </p:cNvSpPr>
          <p:nvPr>
            <p:ph type="body" idx="1"/>
          </p:nvPr>
        </p:nvSpPr>
        <p:spPr>
          <a:xfrm>
            <a:off x="609480" y="160452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22"/>
          <p:cNvSpPr txBox="1">
            <a:spLocks noGrp="1"/>
          </p:cNvSpPr>
          <p:nvPr>
            <p:ph type="body" idx="2"/>
          </p:nvPr>
        </p:nvSpPr>
        <p:spPr>
          <a:xfrm>
            <a:off x="4319640" y="160452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22"/>
          <p:cNvSpPr txBox="1">
            <a:spLocks noGrp="1"/>
          </p:cNvSpPr>
          <p:nvPr>
            <p:ph type="body" idx="3"/>
          </p:nvPr>
        </p:nvSpPr>
        <p:spPr>
          <a:xfrm>
            <a:off x="8029800" y="160452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22"/>
          <p:cNvSpPr txBox="1">
            <a:spLocks noGrp="1"/>
          </p:cNvSpPr>
          <p:nvPr>
            <p:ph type="body" idx="4"/>
          </p:nvPr>
        </p:nvSpPr>
        <p:spPr>
          <a:xfrm>
            <a:off x="609480" y="368208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2"/>
          <p:cNvSpPr txBox="1">
            <a:spLocks noGrp="1"/>
          </p:cNvSpPr>
          <p:nvPr>
            <p:ph type="body" idx="5"/>
          </p:nvPr>
        </p:nvSpPr>
        <p:spPr>
          <a:xfrm>
            <a:off x="4319640" y="368208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22"/>
          <p:cNvSpPr txBox="1">
            <a:spLocks noGrp="1"/>
          </p:cNvSpPr>
          <p:nvPr>
            <p:ph type="body" idx="6"/>
          </p:nvPr>
        </p:nvSpPr>
        <p:spPr>
          <a:xfrm>
            <a:off x="8029800" y="368208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10"/>
        <p:cNvGrpSpPr/>
        <p:nvPr/>
      </p:nvGrpSpPr>
      <p:grpSpPr>
        <a:xfrm>
          <a:off x="0" y="0"/>
          <a:ext cx="0" cy="0"/>
          <a:chOff x="0" y="0"/>
          <a:chExt cx="0" cy="0"/>
        </a:xfrm>
      </p:grpSpPr>
      <p:sp>
        <p:nvSpPr>
          <p:cNvPr id="111" name="Google Shape;111;p11"/>
          <p:cNvSpPr txBox="1">
            <a:spLocks noGrp="1"/>
          </p:cNvSpPr>
          <p:nvPr>
            <p:ph type="title"/>
          </p:nvPr>
        </p:nvSpPr>
        <p:spPr>
          <a:xfrm>
            <a:off x="1523880" y="1122480"/>
            <a:ext cx="9143640" cy="238716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1"/>
          <p:cNvSpPr txBox="1">
            <a:spLocks noGrp="1"/>
          </p:cNvSpPr>
          <p:nvPr>
            <p:ph type="subTitle" idx="1"/>
          </p:nvPr>
        </p:nvSpPr>
        <p:spPr>
          <a:xfrm>
            <a:off x="609480" y="1604520"/>
            <a:ext cx="10972440" cy="397728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13"/>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14"/>
        <p:cNvGrpSpPr/>
        <p:nvPr/>
      </p:nvGrpSpPr>
      <p:grpSpPr>
        <a:xfrm>
          <a:off x="0" y="0"/>
          <a:ext cx="0" cy="0"/>
          <a:chOff x="0" y="0"/>
          <a:chExt cx="0" cy="0"/>
        </a:xfrm>
      </p:grpSpPr>
      <p:sp>
        <p:nvSpPr>
          <p:cNvPr id="115" name="Google Shape;115;p24"/>
          <p:cNvSpPr txBox="1">
            <a:spLocks noGrp="1"/>
          </p:cNvSpPr>
          <p:nvPr>
            <p:ph type="title"/>
          </p:nvPr>
        </p:nvSpPr>
        <p:spPr>
          <a:xfrm>
            <a:off x="1523880" y="1122480"/>
            <a:ext cx="9143640" cy="238716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24"/>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17"/>
        <p:cNvGrpSpPr/>
        <p:nvPr/>
      </p:nvGrpSpPr>
      <p:grpSpPr>
        <a:xfrm>
          <a:off x="0" y="0"/>
          <a:ext cx="0" cy="0"/>
          <a:chOff x="0" y="0"/>
          <a:chExt cx="0" cy="0"/>
        </a:xfrm>
      </p:grpSpPr>
      <p:sp>
        <p:nvSpPr>
          <p:cNvPr id="118" name="Google Shape;118;p25"/>
          <p:cNvSpPr txBox="1">
            <a:spLocks noGrp="1"/>
          </p:cNvSpPr>
          <p:nvPr>
            <p:ph type="title"/>
          </p:nvPr>
        </p:nvSpPr>
        <p:spPr>
          <a:xfrm>
            <a:off x="1523880" y="1122480"/>
            <a:ext cx="9143640" cy="238716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25"/>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25"/>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1"/>
        <p:cNvGrpSpPr/>
        <p:nvPr/>
      </p:nvGrpSpPr>
      <p:grpSpPr>
        <a:xfrm>
          <a:off x="0" y="0"/>
          <a:ext cx="0" cy="0"/>
          <a:chOff x="0" y="0"/>
          <a:chExt cx="0" cy="0"/>
        </a:xfrm>
      </p:grpSpPr>
      <p:sp>
        <p:nvSpPr>
          <p:cNvPr id="122" name="Google Shape;122;p26"/>
          <p:cNvSpPr txBox="1">
            <a:spLocks noGrp="1"/>
          </p:cNvSpPr>
          <p:nvPr>
            <p:ph type="title"/>
          </p:nvPr>
        </p:nvSpPr>
        <p:spPr>
          <a:xfrm>
            <a:off x="1523880" y="1122480"/>
            <a:ext cx="9143640" cy="238716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23"/>
        <p:cNvGrpSpPr/>
        <p:nvPr/>
      </p:nvGrpSpPr>
      <p:grpSpPr>
        <a:xfrm>
          <a:off x="0" y="0"/>
          <a:ext cx="0" cy="0"/>
          <a:chOff x="0" y="0"/>
          <a:chExt cx="0" cy="0"/>
        </a:xfrm>
      </p:grpSpPr>
      <p:sp>
        <p:nvSpPr>
          <p:cNvPr id="124" name="Google Shape;124;p27"/>
          <p:cNvSpPr txBox="1">
            <a:spLocks noGrp="1"/>
          </p:cNvSpPr>
          <p:nvPr>
            <p:ph type="subTitle" idx="1"/>
          </p:nvPr>
        </p:nvSpPr>
        <p:spPr>
          <a:xfrm>
            <a:off x="1523880" y="1122480"/>
            <a:ext cx="9143640" cy="1106676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25"/>
        <p:cNvGrpSpPr/>
        <p:nvPr/>
      </p:nvGrpSpPr>
      <p:grpSpPr>
        <a:xfrm>
          <a:off x="0" y="0"/>
          <a:ext cx="0" cy="0"/>
          <a:chOff x="0" y="0"/>
          <a:chExt cx="0" cy="0"/>
        </a:xfrm>
      </p:grpSpPr>
      <p:sp>
        <p:nvSpPr>
          <p:cNvPr id="126" name="Google Shape;126;p28"/>
          <p:cNvSpPr txBox="1">
            <a:spLocks noGrp="1"/>
          </p:cNvSpPr>
          <p:nvPr>
            <p:ph type="title"/>
          </p:nvPr>
        </p:nvSpPr>
        <p:spPr>
          <a:xfrm>
            <a:off x="1523880" y="1122480"/>
            <a:ext cx="9143640" cy="238716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28"/>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28"/>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28"/>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30"/>
        <p:cNvGrpSpPr/>
        <p:nvPr/>
      </p:nvGrpSpPr>
      <p:grpSpPr>
        <a:xfrm>
          <a:off x="0" y="0"/>
          <a:ext cx="0" cy="0"/>
          <a:chOff x="0" y="0"/>
          <a:chExt cx="0" cy="0"/>
        </a:xfrm>
      </p:grpSpPr>
      <p:sp>
        <p:nvSpPr>
          <p:cNvPr id="131" name="Google Shape;131;p29"/>
          <p:cNvSpPr txBox="1">
            <a:spLocks noGrp="1"/>
          </p:cNvSpPr>
          <p:nvPr>
            <p:ph type="title"/>
          </p:nvPr>
        </p:nvSpPr>
        <p:spPr>
          <a:xfrm>
            <a:off x="1523880" y="1122480"/>
            <a:ext cx="9143640" cy="238716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29"/>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29"/>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29"/>
          <p:cNvSpPr txBox="1">
            <a:spLocks noGrp="1"/>
          </p:cNvSpPr>
          <p:nvPr>
            <p:ph type="body" idx="3"/>
          </p:nvPr>
        </p:nvSpPr>
        <p:spPr>
          <a:xfrm>
            <a:off x="623196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46"/>
        <p:cNvGrpSpPr/>
        <p:nvPr/>
      </p:nvGrpSpPr>
      <p:grpSpPr>
        <a:xfrm>
          <a:off x="0" y="0"/>
          <a:ext cx="0" cy="0"/>
          <a:chOff x="0" y="0"/>
          <a:chExt cx="0" cy="0"/>
        </a:xfrm>
      </p:grpSpPr>
      <p:sp>
        <p:nvSpPr>
          <p:cNvPr id="47" name="Google Shape;47;p13"/>
          <p:cNvSpPr txBox="1">
            <a:spLocks noGrp="1"/>
          </p:cNvSpPr>
          <p:nvPr>
            <p:ph type="title"/>
          </p:nvPr>
        </p:nvSpPr>
        <p:spPr>
          <a:xfrm>
            <a:off x="1523880" y="1122480"/>
            <a:ext cx="9143640" cy="238716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3"/>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35"/>
        <p:cNvGrpSpPr/>
        <p:nvPr/>
      </p:nvGrpSpPr>
      <p:grpSpPr>
        <a:xfrm>
          <a:off x="0" y="0"/>
          <a:ext cx="0" cy="0"/>
          <a:chOff x="0" y="0"/>
          <a:chExt cx="0" cy="0"/>
        </a:xfrm>
      </p:grpSpPr>
      <p:sp>
        <p:nvSpPr>
          <p:cNvPr id="136" name="Google Shape;136;p30"/>
          <p:cNvSpPr txBox="1">
            <a:spLocks noGrp="1"/>
          </p:cNvSpPr>
          <p:nvPr>
            <p:ph type="title"/>
          </p:nvPr>
        </p:nvSpPr>
        <p:spPr>
          <a:xfrm>
            <a:off x="1523880" y="1122480"/>
            <a:ext cx="9143640" cy="238716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30"/>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30"/>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30"/>
          <p:cNvSpPr txBox="1">
            <a:spLocks noGrp="1"/>
          </p:cNvSpPr>
          <p:nvPr>
            <p:ph type="body" idx="3"/>
          </p:nvPr>
        </p:nvSpPr>
        <p:spPr>
          <a:xfrm>
            <a:off x="609480" y="3682080"/>
            <a:ext cx="109724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40"/>
        <p:cNvGrpSpPr/>
        <p:nvPr/>
      </p:nvGrpSpPr>
      <p:grpSpPr>
        <a:xfrm>
          <a:off x="0" y="0"/>
          <a:ext cx="0" cy="0"/>
          <a:chOff x="0" y="0"/>
          <a:chExt cx="0" cy="0"/>
        </a:xfrm>
      </p:grpSpPr>
      <p:sp>
        <p:nvSpPr>
          <p:cNvPr id="141" name="Google Shape;141;p31"/>
          <p:cNvSpPr txBox="1">
            <a:spLocks noGrp="1"/>
          </p:cNvSpPr>
          <p:nvPr>
            <p:ph type="title"/>
          </p:nvPr>
        </p:nvSpPr>
        <p:spPr>
          <a:xfrm>
            <a:off x="1523880" y="1122480"/>
            <a:ext cx="9143640" cy="238716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31"/>
          <p:cNvSpPr txBox="1">
            <a:spLocks noGrp="1"/>
          </p:cNvSpPr>
          <p:nvPr>
            <p:ph type="body" idx="1"/>
          </p:nvPr>
        </p:nvSpPr>
        <p:spPr>
          <a:xfrm>
            <a:off x="609480" y="1604520"/>
            <a:ext cx="109724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31"/>
          <p:cNvSpPr txBox="1">
            <a:spLocks noGrp="1"/>
          </p:cNvSpPr>
          <p:nvPr>
            <p:ph type="body" idx="2"/>
          </p:nvPr>
        </p:nvSpPr>
        <p:spPr>
          <a:xfrm>
            <a:off x="609480" y="3682080"/>
            <a:ext cx="109724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44"/>
        <p:cNvGrpSpPr/>
        <p:nvPr/>
      </p:nvGrpSpPr>
      <p:grpSpPr>
        <a:xfrm>
          <a:off x="0" y="0"/>
          <a:ext cx="0" cy="0"/>
          <a:chOff x="0" y="0"/>
          <a:chExt cx="0" cy="0"/>
        </a:xfrm>
      </p:grpSpPr>
      <p:sp>
        <p:nvSpPr>
          <p:cNvPr id="145" name="Google Shape;145;p32"/>
          <p:cNvSpPr txBox="1">
            <a:spLocks noGrp="1"/>
          </p:cNvSpPr>
          <p:nvPr>
            <p:ph type="title"/>
          </p:nvPr>
        </p:nvSpPr>
        <p:spPr>
          <a:xfrm>
            <a:off x="1523880" y="1122480"/>
            <a:ext cx="9143640" cy="238716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32"/>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32"/>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32"/>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32"/>
          <p:cNvSpPr txBox="1">
            <a:spLocks noGrp="1"/>
          </p:cNvSpPr>
          <p:nvPr>
            <p:ph type="body" idx="4"/>
          </p:nvPr>
        </p:nvSpPr>
        <p:spPr>
          <a:xfrm>
            <a:off x="623196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50"/>
        <p:cNvGrpSpPr/>
        <p:nvPr/>
      </p:nvGrpSpPr>
      <p:grpSpPr>
        <a:xfrm>
          <a:off x="0" y="0"/>
          <a:ext cx="0" cy="0"/>
          <a:chOff x="0" y="0"/>
          <a:chExt cx="0" cy="0"/>
        </a:xfrm>
      </p:grpSpPr>
      <p:sp>
        <p:nvSpPr>
          <p:cNvPr id="151" name="Google Shape;151;p33"/>
          <p:cNvSpPr txBox="1">
            <a:spLocks noGrp="1"/>
          </p:cNvSpPr>
          <p:nvPr>
            <p:ph type="title"/>
          </p:nvPr>
        </p:nvSpPr>
        <p:spPr>
          <a:xfrm>
            <a:off x="1523880" y="1122480"/>
            <a:ext cx="9143640" cy="238716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33"/>
          <p:cNvSpPr txBox="1">
            <a:spLocks noGrp="1"/>
          </p:cNvSpPr>
          <p:nvPr>
            <p:ph type="body" idx="1"/>
          </p:nvPr>
        </p:nvSpPr>
        <p:spPr>
          <a:xfrm>
            <a:off x="609480" y="160452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33"/>
          <p:cNvSpPr txBox="1">
            <a:spLocks noGrp="1"/>
          </p:cNvSpPr>
          <p:nvPr>
            <p:ph type="body" idx="2"/>
          </p:nvPr>
        </p:nvSpPr>
        <p:spPr>
          <a:xfrm>
            <a:off x="4319640" y="160452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33"/>
          <p:cNvSpPr txBox="1">
            <a:spLocks noGrp="1"/>
          </p:cNvSpPr>
          <p:nvPr>
            <p:ph type="body" idx="3"/>
          </p:nvPr>
        </p:nvSpPr>
        <p:spPr>
          <a:xfrm>
            <a:off x="8029800" y="160452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33"/>
          <p:cNvSpPr txBox="1">
            <a:spLocks noGrp="1"/>
          </p:cNvSpPr>
          <p:nvPr>
            <p:ph type="body" idx="4"/>
          </p:nvPr>
        </p:nvSpPr>
        <p:spPr>
          <a:xfrm>
            <a:off x="609480" y="368208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33"/>
          <p:cNvSpPr txBox="1">
            <a:spLocks noGrp="1"/>
          </p:cNvSpPr>
          <p:nvPr>
            <p:ph type="body" idx="5"/>
          </p:nvPr>
        </p:nvSpPr>
        <p:spPr>
          <a:xfrm>
            <a:off x="4319640" y="368208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33"/>
          <p:cNvSpPr txBox="1">
            <a:spLocks noGrp="1"/>
          </p:cNvSpPr>
          <p:nvPr>
            <p:ph type="body" idx="6"/>
          </p:nvPr>
        </p:nvSpPr>
        <p:spPr>
          <a:xfrm>
            <a:off x="8029800" y="368208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1523880" y="1122480"/>
            <a:ext cx="9143640" cy="238716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4"/>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4"/>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5"/>
          <p:cNvSpPr txBox="1">
            <a:spLocks noGrp="1"/>
          </p:cNvSpPr>
          <p:nvPr>
            <p:ph type="title"/>
          </p:nvPr>
        </p:nvSpPr>
        <p:spPr>
          <a:xfrm>
            <a:off x="1523880" y="1122480"/>
            <a:ext cx="9143640" cy="238716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55"/>
        <p:cNvGrpSpPr/>
        <p:nvPr/>
      </p:nvGrpSpPr>
      <p:grpSpPr>
        <a:xfrm>
          <a:off x="0" y="0"/>
          <a:ext cx="0" cy="0"/>
          <a:chOff x="0" y="0"/>
          <a:chExt cx="0" cy="0"/>
        </a:xfrm>
      </p:grpSpPr>
      <p:sp>
        <p:nvSpPr>
          <p:cNvPr id="56" name="Google Shape;56;p16"/>
          <p:cNvSpPr txBox="1">
            <a:spLocks noGrp="1"/>
          </p:cNvSpPr>
          <p:nvPr>
            <p:ph type="subTitle" idx="1"/>
          </p:nvPr>
        </p:nvSpPr>
        <p:spPr>
          <a:xfrm>
            <a:off x="1523880" y="1122480"/>
            <a:ext cx="9143640" cy="1106676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57"/>
        <p:cNvGrpSpPr/>
        <p:nvPr/>
      </p:nvGrpSpPr>
      <p:grpSpPr>
        <a:xfrm>
          <a:off x="0" y="0"/>
          <a:ext cx="0" cy="0"/>
          <a:chOff x="0" y="0"/>
          <a:chExt cx="0" cy="0"/>
        </a:xfrm>
      </p:grpSpPr>
      <p:sp>
        <p:nvSpPr>
          <p:cNvPr id="58" name="Google Shape;58;p17"/>
          <p:cNvSpPr txBox="1">
            <a:spLocks noGrp="1"/>
          </p:cNvSpPr>
          <p:nvPr>
            <p:ph type="title"/>
          </p:nvPr>
        </p:nvSpPr>
        <p:spPr>
          <a:xfrm>
            <a:off x="1523880" y="1122480"/>
            <a:ext cx="9143640" cy="238716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7"/>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7"/>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7"/>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62"/>
        <p:cNvGrpSpPr/>
        <p:nvPr/>
      </p:nvGrpSpPr>
      <p:grpSpPr>
        <a:xfrm>
          <a:off x="0" y="0"/>
          <a:ext cx="0" cy="0"/>
          <a:chOff x="0" y="0"/>
          <a:chExt cx="0" cy="0"/>
        </a:xfrm>
      </p:grpSpPr>
      <p:sp>
        <p:nvSpPr>
          <p:cNvPr id="63" name="Google Shape;63;p18"/>
          <p:cNvSpPr txBox="1">
            <a:spLocks noGrp="1"/>
          </p:cNvSpPr>
          <p:nvPr>
            <p:ph type="title"/>
          </p:nvPr>
        </p:nvSpPr>
        <p:spPr>
          <a:xfrm>
            <a:off x="1523880" y="1122480"/>
            <a:ext cx="9143640" cy="238716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8"/>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8"/>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18"/>
          <p:cNvSpPr txBox="1">
            <a:spLocks noGrp="1"/>
          </p:cNvSpPr>
          <p:nvPr>
            <p:ph type="body" idx="3"/>
          </p:nvPr>
        </p:nvSpPr>
        <p:spPr>
          <a:xfrm>
            <a:off x="623196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67"/>
        <p:cNvGrpSpPr/>
        <p:nvPr/>
      </p:nvGrpSpPr>
      <p:grpSpPr>
        <a:xfrm>
          <a:off x="0" y="0"/>
          <a:ext cx="0" cy="0"/>
          <a:chOff x="0" y="0"/>
          <a:chExt cx="0" cy="0"/>
        </a:xfrm>
      </p:grpSpPr>
      <p:sp>
        <p:nvSpPr>
          <p:cNvPr id="68" name="Google Shape;68;p19"/>
          <p:cNvSpPr txBox="1">
            <a:spLocks noGrp="1"/>
          </p:cNvSpPr>
          <p:nvPr>
            <p:ph type="title"/>
          </p:nvPr>
        </p:nvSpPr>
        <p:spPr>
          <a:xfrm>
            <a:off x="1523880" y="1122480"/>
            <a:ext cx="9143640" cy="238716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9"/>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9"/>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9"/>
          <p:cNvSpPr txBox="1">
            <a:spLocks noGrp="1"/>
          </p:cNvSpPr>
          <p:nvPr>
            <p:ph type="body" idx="3"/>
          </p:nvPr>
        </p:nvSpPr>
        <p:spPr>
          <a:xfrm>
            <a:off x="609480" y="3682080"/>
            <a:ext cx="109724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1523880" y="1122480"/>
            <a:ext cx="9143640" cy="238716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0"/>
          <p:cNvSpPr txBox="1">
            <a:spLocks noGrp="1"/>
          </p:cNvSpPr>
          <p:nvPr>
            <p:ph type="body" idx="1"/>
          </p:nvPr>
        </p:nvSpPr>
        <p:spPr>
          <a:xfrm>
            <a:off x="609480" y="1604520"/>
            <a:ext cx="109724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0"/>
          <p:cNvSpPr txBox="1">
            <a:spLocks noGrp="1"/>
          </p:cNvSpPr>
          <p:nvPr>
            <p:ph type="body" idx="2"/>
          </p:nvPr>
        </p:nvSpPr>
        <p:spPr>
          <a:xfrm>
            <a:off x="609480" y="3682080"/>
            <a:ext cx="109724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12.png"/><Relationship Id="rId3" Type="http://schemas.openxmlformats.org/officeDocument/2006/relationships/slideLayout" Target="../slideLayouts/slideLayout14.xml"/><Relationship Id="rId21" Type="http://schemas.openxmlformats.org/officeDocument/2006/relationships/image" Target="../media/image15.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1.png"/><Relationship Id="rId2" Type="http://schemas.openxmlformats.org/officeDocument/2006/relationships/slideLayout" Target="../slideLayouts/slideLayout13.xml"/><Relationship Id="rId16" Type="http://schemas.openxmlformats.org/officeDocument/2006/relationships/image" Target="../media/image10.png"/><Relationship Id="rId20"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9.png"/><Relationship Id="rId10" Type="http://schemas.openxmlformats.org/officeDocument/2006/relationships/slideLayout" Target="../slideLayouts/slideLayout21.xml"/><Relationship Id="rId19" Type="http://schemas.openxmlformats.org/officeDocument/2006/relationships/image" Target="../media/image1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8.png"/><Relationship Id="rId22"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pic>
        <p:nvPicPr>
          <p:cNvPr id="10" name="Google Shape;10;p8"/>
          <p:cNvPicPr preferRelativeResize="0"/>
          <p:nvPr/>
        </p:nvPicPr>
        <p:blipFill rotWithShape="1">
          <a:blip r:embed="rId14">
            <a:alphaModFix/>
          </a:blip>
          <a:srcRect/>
          <a:stretch/>
        </p:blipFill>
        <p:spPr>
          <a:xfrm>
            <a:off x="197280" y="400680"/>
            <a:ext cx="2039040" cy="1019160"/>
          </a:xfrm>
          <a:prstGeom prst="rect">
            <a:avLst/>
          </a:prstGeom>
          <a:noFill/>
          <a:ln>
            <a:noFill/>
          </a:ln>
        </p:spPr>
      </p:pic>
      <p:pic>
        <p:nvPicPr>
          <p:cNvPr id="11" name="Google Shape;11;p8"/>
          <p:cNvPicPr preferRelativeResize="0"/>
          <p:nvPr/>
        </p:nvPicPr>
        <p:blipFill rotWithShape="1">
          <a:blip r:embed="rId15">
            <a:alphaModFix/>
          </a:blip>
          <a:srcRect/>
          <a:stretch/>
        </p:blipFill>
        <p:spPr>
          <a:xfrm>
            <a:off x="315000" y="1927440"/>
            <a:ext cx="1802880" cy="723600"/>
          </a:xfrm>
          <a:prstGeom prst="rect">
            <a:avLst/>
          </a:prstGeom>
          <a:noFill/>
          <a:ln>
            <a:noFill/>
          </a:ln>
        </p:spPr>
      </p:pic>
      <p:pic>
        <p:nvPicPr>
          <p:cNvPr id="12" name="Google Shape;12;p8"/>
          <p:cNvPicPr preferRelativeResize="0"/>
          <p:nvPr/>
        </p:nvPicPr>
        <p:blipFill rotWithShape="1">
          <a:blip r:embed="rId16">
            <a:alphaModFix/>
          </a:blip>
          <a:srcRect/>
          <a:stretch/>
        </p:blipFill>
        <p:spPr>
          <a:xfrm>
            <a:off x="2819160" y="1927440"/>
            <a:ext cx="1802880" cy="723600"/>
          </a:xfrm>
          <a:prstGeom prst="rect">
            <a:avLst/>
          </a:prstGeom>
          <a:noFill/>
          <a:ln>
            <a:noFill/>
          </a:ln>
        </p:spPr>
      </p:pic>
      <p:pic>
        <p:nvPicPr>
          <p:cNvPr id="13" name="Google Shape;13;p8"/>
          <p:cNvPicPr preferRelativeResize="0"/>
          <p:nvPr/>
        </p:nvPicPr>
        <p:blipFill rotWithShape="1">
          <a:blip r:embed="rId17">
            <a:alphaModFix/>
          </a:blip>
          <a:srcRect/>
          <a:stretch/>
        </p:blipFill>
        <p:spPr>
          <a:xfrm>
            <a:off x="7569360" y="1927440"/>
            <a:ext cx="1802880" cy="723600"/>
          </a:xfrm>
          <a:prstGeom prst="rect">
            <a:avLst/>
          </a:prstGeom>
          <a:noFill/>
          <a:ln>
            <a:noFill/>
          </a:ln>
        </p:spPr>
      </p:pic>
      <p:pic>
        <p:nvPicPr>
          <p:cNvPr id="14" name="Google Shape;14;p8"/>
          <p:cNvPicPr preferRelativeResize="0"/>
          <p:nvPr/>
        </p:nvPicPr>
        <p:blipFill rotWithShape="1">
          <a:blip r:embed="rId18">
            <a:alphaModFix/>
          </a:blip>
          <a:srcRect/>
          <a:stretch/>
        </p:blipFill>
        <p:spPr>
          <a:xfrm>
            <a:off x="10073520" y="1927440"/>
            <a:ext cx="1802880" cy="723600"/>
          </a:xfrm>
          <a:prstGeom prst="rect">
            <a:avLst/>
          </a:prstGeom>
          <a:noFill/>
          <a:ln>
            <a:noFill/>
          </a:ln>
        </p:spPr>
      </p:pic>
      <p:pic>
        <p:nvPicPr>
          <p:cNvPr id="15" name="Google Shape;15;p8"/>
          <p:cNvPicPr preferRelativeResize="0"/>
          <p:nvPr/>
        </p:nvPicPr>
        <p:blipFill rotWithShape="1">
          <a:blip r:embed="rId19">
            <a:alphaModFix/>
          </a:blip>
          <a:srcRect/>
          <a:stretch/>
        </p:blipFill>
        <p:spPr>
          <a:xfrm>
            <a:off x="5379840" y="3624840"/>
            <a:ext cx="1432080" cy="396000"/>
          </a:xfrm>
          <a:prstGeom prst="rect">
            <a:avLst/>
          </a:prstGeom>
          <a:noFill/>
          <a:ln>
            <a:noFill/>
          </a:ln>
          <a:effectLst>
            <a:outerShdw blurRad="50800" dist="37674" dir="2700000" algn="tl" rotWithShape="0">
              <a:srgbClr val="000000">
                <a:alpha val="40000"/>
              </a:srgbClr>
            </a:outerShdw>
          </a:effectLst>
        </p:spPr>
      </p:pic>
      <p:grpSp>
        <p:nvGrpSpPr>
          <p:cNvPr id="16" name="Google Shape;16;p8"/>
          <p:cNvGrpSpPr/>
          <p:nvPr/>
        </p:nvGrpSpPr>
        <p:grpSpPr>
          <a:xfrm>
            <a:off x="2639880" y="2912040"/>
            <a:ext cx="2161440" cy="2159640"/>
            <a:chOff x="2639880" y="2912040"/>
            <a:chExt cx="2161440" cy="2159640"/>
          </a:xfrm>
        </p:grpSpPr>
        <p:sp>
          <p:nvSpPr>
            <p:cNvPr id="17" name="Google Shape;17;p8"/>
            <p:cNvSpPr/>
            <p:nvPr/>
          </p:nvSpPr>
          <p:spPr>
            <a:xfrm>
              <a:off x="2639880" y="2920680"/>
              <a:ext cx="2151000" cy="2151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8"/>
            <p:cNvSpPr/>
            <p:nvPr/>
          </p:nvSpPr>
          <p:spPr>
            <a:xfrm>
              <a:off x="2662560" y="2932920"/>
              <a:ext cx="2114640" cy="2116440"/>
            </a:xfrm>
            <a:custGeom>
              <a:avLst/>
              <a:gdLst/>
              <a:ahLst/>
              <a:cxnLst/>
              <a:rect l="l" t="t" r="r" b="b"/>
              <a:pathLst>
                <a:path w="1849" h="1850" extrusionOk="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49411"/>
              </a:srgbClr>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8"/>
            <p:cNvSpPr/>
            <p:nvPr/>
          </p:nvSpPr>
          <p:spPr>
            <a:xfrm>
              <a:off x="2639880" y="2912040"/>
              <a:ext cx="2161440" cy="2159640"/>
            </a:xfrm>
            <a:custGeom>
              <a:avLst/>
              <a:gdLst/>
              <a:ahLst/>
              <a:cxnLst/>
              <a:rect l="l" t="t" r="r" b="b"/>
              <a:pathLst>
                <a:path w="1889" h="1888" extrusionOk="0">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 name="Google Shape;20;p8"/>
          <p:cNvGrpSpPr/>
          <p:nvPr/>
        </p:nvGrpSpPr>
        <p:grpSpPr>
          <a:xfrm>
            <a:off x="7390440" y="2932200"/>
            <a:ext cx="2161440" cy="2159640"/>
            <a:chOff x="7390440" y="2932200"/>
            <a:chExt cx="2161440" cy="2159640"/>
          </a:xfrm>
        </p:grpSpPr>
        <p:sp>
          <p:nvSpPr>
            <p:cNvPr id="21" name="Google Shape;21;p8"/>
            <p:cNvSpPr/>
            <p:nvPr/>
          </p:nvSpPr>
          <p:spPr>
            <a:xfrm>
              <a:off x="7390440" y="2940840"/>
              <a:ext cx="2151000" cy="2151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8"/>
            <p:cNvSpPr/>
            <p:nvPr/>
          </p:nvSpPr>
          <p:spPr>
            <a:xfrm>
              <a:off x="7412760" y="2952720"/>
              <a:ext cx="2114640" cy="2116440"/>
            </a:xfrm>
            <a:custGeom>
              <a:avLst/>
              <a:gdLst/>
              <a:ahLst/>
              <a:cxnLst/>
              <a:rect l="l" t="t" r="r" b="b"/>
              <a:pathLst>
                <a:path w="1849" h="1850" extrusionOk="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49411"/>
              </a:srgbClr>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8"/>
            <p:cNvSpPr/>
            <p:nvPr/>
          </p:nvSpPr>
          <p:spPr>
            <a:xfrm>
              <a:off x="7390440" y="2932200"/>
              <a:ext cx="2161440" cy="2159640"/>
            </a:xfrm>
            <a:custGeom>
              <a:avLst/>
              <a:gdLst/>
              <a:ahLst/>
              <a:cxnLst/>
              <a:rect l="l" t="t" r="r" b="b"/>
              <a:pathLst>
                <a:path w="1889" h="1888" extrusionOk="0">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 name="Google Shape;24;p8"/>
          <p:cNvGrpSpPr/>
          <p:nvPr/>
        </p:nvGrpSpPr>
        <p:grpSpPr>
          <a:xfrm>
            <a:off x="9894240" y="2912040"/>
            <a:ext cx="2161440" cy="2159640"/>
            <a:chOff x="9894240" y="2912040"/>
            <a:chExt cx="2161440" cy="2159640"/>
          </a:xfrm>
        </p:grpSpPr>
        <p:sp>
          <p:nvSpPr>
            <p:cNvPr id="25" name="Google Shape;25;p8"/>
            <p:cNvSpPr/>
            <p:nvPr/>
          </p:nvSpPr>
          <p:spPr>
            <a:xfrm>
              <a:off x="9894240" y="2920680"/>
              <a:ext cx="2151000" cy="2151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8"/>
            <p:cNvSpPr/>
            <p:nvPr/>
          </p:nvSpPr>
          <p:spPr>
            <a:xfrm>
              <a:off x="9916920" y="2932920"/>
              <a:ext cx="2114640" cy="2116440"/>
            </a:xfrm>
            <a:custGeom>
              <a:avLst/>
              <a:gdLst/>
              <a:ahLst/>
              <a:cxnLst/>
              <a:rect l="l" t="t" r="r" b="b"/>
              <a:pathLst>
                <a:path w="1849" h="1850" extrusionOk="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49411"/>
              </a:srgbClr>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8"/>
            <p:cNvSpPr/>
            <p:nvPr/>
          </p:nvSpPr>
          <p:spPr>
            <a:xfrm>
              <a:off x="9894240" y="2912040"/>
              <a:ext cx="2161440" cy="2159640"/>
            </a:xfrm>
            <a:custGeom>
              <a:avLst/>
              <a:gdLst/>
              <a:ahLst/>
              <a:cxnLst/>
              <a:rect l="l" t="t" r="r" b="b"/>
              <a:pathLst>
                <a:path w="1889" h="1888" extrusionOk="0">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 name="Google Shape;28;p8"/>
          <p:cNvGrpSpPr/>
          <p:nvPr/>
        </p:nvGrpSpPr>
        <p:grpSpPr>
          <a:xfrm>
            <a:off x="136080" y="2932200"/>
            <a:ext cx="2161440" cy="2159640"/>
            <a:chOff x="136080" y="2932200"/>
            <a:chExt cx="2161440" cy="2159640"/>
          </a:xfrm>
        </p:grpSpPr>
        <p:sp>
          <p:nvSpPr>
            <p:cNvPr id="29" name="Google Shape;29;p8"/>
            <p:cNvSpPr/>
            <p:nvPr/>
          </p:nvSpPr>
          <p:spPr>
            <a:xfrm>
              <a:off x="136080" y="2940840"/>
              <a:ext cx="2151000" cy="2151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8"/>
            <p:cNvSpPr/>
            <p:nvPr/>
          </p:nvSpPr>
          <p:spPr>
            <a:xfrm>
              <a:off x="158400" y="2952720"/>
              <a:ext cx="2114640" cy="2116440"/>
            </a:xfrm>
            <a:custGeom>
              <a:avLst/>
              <a:gdLst/>
              <a:ahLst/>
              <a:cxnLst/>
              <a:rect l="l" t="t" r="r" b="b"/>
              <a:pathLst>
                <a:path w="1849" h="1850" extrusionOk="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49411"/>
              </a:srgbClr>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8"/>
            <p:cNvSpPr/>
            <p:nvPr/>
          </p:nvSpPr>
          <p:spPr>
            <a:xfrm>
              <a:off x="136080" y="2932200"/>
              <a:ext cx="2161440" cy="2159640"/>
            </a:xfrm>
            <a:custGeom>
              <a:avLst/>
              <a:gdLst/>
              <a:ahLst/>
              <a:cxnLst/>
              <a:rect l="l" t="t" r="r" b="b"/>
              <a:pathLst>
                <a:path w="1889" h="1888" extrusionOk="0">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 name="Google Shape;32;p8"/>
          <p:cNvGrpSpPr/>
          <p:nvPr/>
        </p:nvGrpSpPr>
        <p:grpSpPr>
          <a:xfrm>
            <a:off x="5162400" y="4986360"/>
            <a:ext cx="1866600" cy="1625400"/>
            <a:chOff x="5162400" y="4986360"/>
            <a:chExt cx="1866600" cy="1625400"/>
          </a:xfrm>
        </p:grpSpPr>
        <p:sp>
          <p:nvSpPr>
            <p:cNvPr id="33" name="Google Shape;33;p8"/>
            <p:cNvSpPr/>
            <p:nvPr/>
          </p:nvSpPr>
          <p:spPr>
            <a:xfrm>
              <a:off x="5162400" y="4986360"/>
              <a:ext cx="1866600" cy="1625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8"/>
            <p:cNvSpPr/>
            <p:nvPr/>
          </p:nvSpPr>
          <p:spPr>
            <a:xfrm>
              <a:off x="5380200" y="6356520"/>
              <a:ext cx="1431720" cy="236160"/>
            </a:xfrm>
            <a:custGeom>
              <a:avLst/>
              <a:gdLst/>
              <a:ahLst/>
              <a:cxnLst/>
              <a:rect l="l" t="t" r="r" b="b"/>
              <a:pathLst>
                <a:path w="1913" h="349" extrusionOk="0">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8"/>
            <p:cNvSpPr/>
            <p:nvPr/>
          </p:nvSpPr>
          <p:spPr>
            <a:xfrm>
              <a:off x="5342040" y="6329520"/>
              <a:ext cx="1522080" cy="252000"/>
            </a:xfrm>
            <a:custGeom>
              <a:avLst/>
              <a:gdLst/>
              <a:ahLst/>
              <a:cxnLst/>
              <a:rect l="l" t="t" r="r" b="b"/>
              <a:pathLst>
                <a:path w="1953" h="388" extrusionOk="0">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 name="Google Shape;36;p8"/>
          <p:cNvGrpSpPr/>
          <p:nvPr/>
        </p:nvGrpSpPr>
        <p:grpSpPr>
          <a:xfrm>
            <a:off x="11020320" y="5397480"/>
            <a:ext cx="1002960" cy="1218600"/>
            <a:chOff x="11020320" y="5397480"/>
            <a:chExt cx="1002960" cy="1218600"/>
          </a:xfrm>
        </p:grpSpPr>
        <p:sp>
          <p:nvSpPr>
            <p:cNvPr id="37" name="Google Shape;37;p8"/>
            <p:cNvSpPr/>
            <p:nvPr/>
          </p:nvSpPr>
          <p:spPr>
            <a:xfrm>
              <a:off x="11020320" y="5402160"/>
              <a:ext cx="1002960" cy="121392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8"/>
            <p:cNvSpPr/>
            <p:nvPr/>
          </p:nvSpPr>
          <p:spPr>
            <a:xfrm>
              <a:off x="11112480" y="5408640"/>
              <a:ext cx="821880" cy="818640"/>
            </a:xfrm>
            <a:custGeom>
              <a:avLst/>
              <a:gdLst/>
              <a:ahLst/>
              <a:cxnLst/>
              <a:rect l="l" t="t" r="r" b="b"/>
              <a:pathLst>
                <a:path w="1542" h="1542" extrusionOk="0">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8"/>
            <p:cNvSpPr/>
            <p:nvPr/>
          </p:nvSpPr>
          <p:spPr>
            <a:xfrm>
              <a:off x="11101320" y="5397480"/>
              <a:ext cx="844200" cy="840960"/>
            </a:xfrm>
            <a:custGeom>
              <a:avLst/>
              <a:gdLst/>
              <a:ahLst/>
              <a:cxnLst/>
              <a:rect l="l" t="t" r="r" b="b"/>
              <a:pathLst>
                <a:path w="1582" h="1581" extrusionOk="0">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0" name="Google Shape;40;p8"/>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8"/>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0"/>
        <p:cNvGrpSpPr/>
        <p:nvPr/>
      </p:nvGrpSpPr>
      <p:grpSpPr>
        <a:xfrm>
          <a:off x="0" y="0"/>
          <a:ext cx="0" cy="0"/>
          <a:chOff x="0" y="0"/>
          <a:chExt cx="0" cy="0"/>
        </a:xfrm>
      </p:grpSpPr>
      <p:pic>
        <p:nvPicPr>
          <p:cNvPr id="91" name="Google Shape;91;p10"/>
          <p:cNvPicPr preferRelativeResize="0"/>
          <p:nvPr/>
        </p:nvPicPr>
        <p:blipFill rotWithShape="1">
          <a:blip r:embed="rId15">
            <a:alphaModFix/>
          </a:blip>
          <a:srcRect/>
          <a:stretch/>
        </p:blipFill>
        <p:spPr>
          <a:xfrm>
            <a:off x="11416320" y="2262960"/>
            <a:ext cx="213120" cy="213120"/>
          </a:xfrm>
          <a:prstGeom prst="rect">
            <a:avLst/>
          </a:prstGeom>
          <a:noFill/>
          <a:ln>
            <a:noFill/>
          </a:ln>
        </p:spPr>
      </p:pic>
      <p:pic>
        <p:nvPicPr>
          <p:cNvPr id="92" name="Google Shape;92;p10"/>
          <p:cNvPicPr preferRelativeResize="0"/>
          <p:nvPr/>
        </p:nvPicPr>
        <p:blipFill rotWithShape="1">
          <a:blip r:embed="rId16">
            <a:alphaModFix/>
          </a:blip>
          <a:srcRect/>
          <a:stretch/>
        </p:blipFill>
        <p:spPr>
          <a:xfrm>
            <a:off x="11629800" y="4211280"/>
            <a:ext cx="209160" cy="209160"/>
          </a:xfrm>
          <a:prstGeom prst="rect">
            <a:avLst/>
          </a:prstGeom>
          <a:noFill/>
          <a:ln>
            <a:noFill/>
          </a:ln>
        </p:spPr>
      </p:pic>
      <p:pic>
        <p:nvPicPr>
          <p:cNvPr id="93" name="Google Shape;93;p10"/>
          <p:cNvPicPr preferRelativeResize="0"/>
          <p:nvPr/>
        </p:nvPicPr>
        <p:blipFill rotWithShape="1">
          <a:blip r:embed="rId17">
            <a:alphaModFix/>
          </a:blip>
          <a:srcRect/>
          <a:stretch/>
        </p:blipFill>
        <p:spPr>
          <a:xfrm>
            <a:off x="11206800" y="4216320"/>
            <a:ext cx="209160" cy="209160"/>
          </a:xfrm>
          <a:prstGeom prst="rect">
            <a:avLst/>
          </a:prstGeom>
          <a:noFill/>
          <a:ln>
            <a:noFill/>
          </a:ln>
        </p:spPr>
      </p:pic>
      <p:grpSp>
        <p:nvGrpSpPr>
          <p:cNvPr id="94" name="Google Shape;94;p10"/>
          <p:cNvGrpSpPr/>
          <p:nvPr/>
        </p:nvGrpSpPr>
        <p:grpSpPr>
          <a:xfrm>
            <a:off x="11020320" y="5397480"/>
            <a:ext cx="1007640" cy="1218960"/>
            <a:chOff x="11020320" y="5397480"/>
            <a:chExt cx="1007640" cy="1218960"/>
          </a:xfrm>
        </p:grpSpPr>
        <p:sp>
          <p:nvSpPr>
            <p:cNvPr id="95" name="Google Shape;95;p10"/>
            <p:cNvSpPr/>
            <p:nvPr/>
          </p:nvSpPr>
          <p:spPr>
            <a:xfrm>
              <a:off x="11020320" y="5402160"/>
              <a:ext cx="1002960" cy="121392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0"/>
            <p:cNvSpPr/>
            <p:nvPr/>
          </p:nvSpPr>
          <p:spPr>
            <a:xfrm>
              <a:off x="11031480" y="6394320"/>
              <a:ext cx="985320" cy="210600"/>
            </a:xfrm>
            <a:custGeom>
              <a:avLst/>
              <a:gdLst/>
              <a:ahLst/>
              <a:cxnLst/>
              <a:rect l="l" t="t" r="r" b="b"/>
              <a:pathLst>
                <a:path w="1849" h="397" extrusionOk="0">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0"/>
            <p:cNvSpPr/>
            <p:nvPr/>
          </p:nvSpPr>
          <p:spPr>
            <a:xfrm>
              <a:off x="11020320" y="6384960"/>
              <a:ext cx="1007640" cy="231480"/>
            </a:xfrm>
            <a:custGeom>
              <a:avLst/>
              <a:gdLst/>
              <a:ahLst/>
              <a:cxnLst/>
              <a:rect l="l" t="t" r="r" b="b"/>
              <a:pathLst>
                <a:path w="1889" h="436" extrusionOk="0">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0"/>
            <p:cNvSpPr/>
            <p:nvPr/>
          </p:nvSpPr>
          <p:spPr>
            <a:xfrm>
              <a:off x="11112480" y="5408640"/>
              <a:ext cx="821880" cy="818640"/>
            </a:xfrm>
            <a:custGeom>
              <a:avLst/>
              <a:gdLst/>
              <a:ahLst/>
              <a:cxnLst/>
              <a:rect l="l" t="t" r="r" b="b"/>
              <a:pathLst>
                <a:path w="1542" h="1542" extrusionOk="0">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0"/>
            <p:cNvSpPr/>
            <p:nvPr/>
          </p:nvSpPr>
          <p:spPr>
            <a:xfrm>
              <a:off x="11101320" y="5397480"/>
              <a:ext cx="844200" cy="840960"/>
            </a:xfrm>
            <a:custGeom>
              <a:avLst/>
              <a:gdLst/>
              <a:ahLst/>
              <a:cxnLst/>
              <a:rect l="l" t="t" r="r" b="b"/>
              <a:pathLst>
                <a:path w="1582" h="1581" extrusionOk="0">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00" name="Google Shape;100;p10"/>
          <p:cNvPicPr preferRelativeResize="0"/>
          <p:nvPr/>
        </p:nvPicPr>
        <p:blipFill rotWithShape="1">
          <a:blip r:embed="rId18">
            <a:alphaModFix/>
          </a:blip>
          <a:srcRect/>
          <a:stretch/>
        </p:blipFill>
        <p:spPr>
          <a:xfrm>
            <a:off x="11060280" y="2648160"/>
            <a:ext cx="933120" cy="183960"/>
          </a:xfrm>
          <a:prstGeom prst="rect">
            <a:avLst/>
          </a:prstGeom>
          <a:noFill/>
          <a:ln>
            <a:noFill/>
          </a:ln>
        </p:spPr>
      </p:pic>
      <p:pic>
        <p:nvPicPr>
          <p:cNvPr id="101" name="Google Shape;101;p10"/>
          <p:cNvPicPr preferRelativeResize="0"/>
          <p:nvPr/>
        </p:nvPicPr>
        <p:blipFill rotWithShape="1">
          <a:blip r:embed="rId19">
            <a:alphaModFix/>
          </a:blip>
          <a:srcRect/>
          <a:stretch/>
        </p:blipFill>
        <p:spPr>
          <a:xfrm>
            <a:off x="11060280" y="2954880"/>
            <a:ext cx="933120" cy="183960"/>
          </a:xfrm>
          <a:prstGeom prst="rect">
            <a:avLst/>
          </a:prstGeom>
          <a:noFill/>
          <a:ln>
            <a:noFill/>
          </a:ln>
        </p:spPr>
      </p:pic>
      <p:pic>
        <p:nvPicPr>
          <p:cNvPr id="102" name="Google Shape;102;p10"/>
          <p:cNvPicPr preferRelativeResize="0"/>
          <p:nvPr/>
        </p:nvPicPr>
        <p:blipFill rotWithShape="1">
          <a:blip r:embed="rId20">
            <a:alphaModFix/>
          </a:blip>
          <a:srcRect/>
          <a:stretch/>
        </p:blipFill>
        <p:spPr>
          <a:xfrm>
            <a:off x="11060280" y="3261600"/>
            <a:ext cx="933120" cy="183960"/>
          </a:xfrm>
          <a:prstGeom prst="rect">
            <a:avLst/>
          </a:prstGeom>
          <a:noFill/>
          <a:ln>
            <a:noFill/>
          </a:ln>
        </p:spPr>
      </p:pic>
      <p:pic>
        <p:nvPicPr>
          <p:cNvPr id="103" name="Google Shape;103;p10"/>
          <p:cNvPicPr preferRelativeResize="0"/>
          <p:nvPr/>
        </p:nvPicPr>
        <p:blipFill rotWithShape="1">
          <a:blip r:embed="rId21">
            <a:alphaModFix/>
          </a:blip>
          <a:srcRect/>
          <a:stretch/>
        </p:blipFill>
        <p:spPr>
          <a:xfrm>
            <a:off x="11060280" y="3568320"/>
            <a:ext cx="933120" cy="183960"/>
          </a:xfrm>
          <a:prstGeom prst="rect">
            <a:avLst/>
          </a:prstGeom>
          <a:noFill/>
          <a:ln>
            <a:noFill/>
          </a:ln>
        </p:spPr>
      </p:pic>
      <p:pic>
        <p:nvPicPr>
          <p:cNvPr id="104" name="Google Shape;104;p10"/>
          <p:cNvPicPr preferRelativeResize="0"/>
          <p:nvPr/>
        </p:nvPicPr>
        <p:blipFill rotWithShape="1">
          <a:blip r:embed="rId22">
            <a:alphaModFix/>
          </a:blip>
          <a:srcRect/>
          <a:stretch/>
        </p:blipFill>
        <p:spPr>
          <a:xfrm>
            <a:off x="11060280" y="3872880"/>
            <a:ext cx="933120" cy="183960"/>
          </a:xfrm>
          <a:prstGeom prst="rect">
            <a:avLst/>
          </a:prstGeom>
          <a:noFill/>
          <a:ln>
            <a:noFill/>
          </a:ln>
        </p:spPr>
      </p:pic>
      <p:sp>
        <p:nvSpPr>
          <p:cNvPr id="105" name="Google Shape;105;p10"/>
          <p:cNvSpPr txBox="1">
            <a:spLocks noGrp="1"/>
          </p:cNvSpPr>
          <p:nvPr>
            <p:ph type="title"/>
          </p:nvPr>
        </p:nvSpPr>
        <p:spPr>
          <a:xfrm>
            <a:off x="1523880" y="1122480"/>
            <a:ext cx="9143640" cy="2387160"/>
          </a:xfrm>
          <a:prstGeom prst="rect">
            <a:avLst/>
          </a:prstGeom>
          <a:noFill/>
          <a:ln>
            <a:noFill/>
          </a:ln>
        </p:spPr>
        <p:txBody>
          <a:bodyPr spcFirstLastPara="1" wrap="square" lIns="90000" tIns="45000" rIns="90000" bIns="45000" anchor="b"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6" name="Google Shape;106;p10"/>
          <p:cNvSpPr txBox="1">
            <a:spLocks noGrp="1"/>
          </p:cNvSpPr>
          <p:nvPr>
            <p:ph type="dt" idx="10"/>
          </p:nvPr>
        </p:nvSpPr>
        <p:spPr>
          <a:xfrm>
            <a:off x="838080" y="6356520"/>
            <a:ext cx="2742840" cy="364680"/>
          </a:xfrm>
          <a:prstGeom prst="rect">
            <a:avLst/>
          </a:prstGeom>
          <a:noFill/>
          <a:ln>
            <a:noFill/>
          </a:ln>
        </p:spPr>
        <p:txBody>
          <a:bodyPr spcFirstLastPara="1" wrap="square" lIns="90000" tIns="45000" rIns="90000" bIns="450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7" name="Google Shape;107;p10"/>
          <p:cNvSpPr txBox="1">
            <a:spLocks noGrp="1"/>
          </p:cNvSpPr>
          <p:nvPr>
            <p:ph type="ftr" idx="11"/>
          </p:nvPr>
        </p:nvSpPr>
        <p:spPr>
          <a:xfrm>
            <a:off x="4038480" y="6356520"/>
            <a:ext cx="4114440" cy="364680"/>
          </a:xfrm>
          <a:prstGeom prst="rect">
            <a:avLst/>
          </a:prstGeom>
          <a:noFill/>
          <a:ln>
            <a:noFill/>
          </a:ln>
        </p:spPr>
        <p:txBody>
          <a:bodyPr spcFirstLastPara="1" wrap="square" lIns="90000" tIns="45000" rIns="90000" bIns="450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8" name="Google Shape;108;p10"/>
          <p:cNvSpPr txBox="1">
            <a:spLocks noGrp="1"/>
          </p:cNvSpPr>
          <p:nvPr>
            <p:ph type="sldNum" idx="12"/>
          </p:nvPr>
        </p:nvSpPr>
        <p:spPr>
          <a:xfrm>
            <a:off x="8610480" y="6356520"/>
            <a:ext cx="2742840" cy="364680"/>
          </a:xfrm>
          <a:prstGeom prst="rect">
            <a:avLst/>
          </a:prstGeom>
          <a:noFill/>
          <a:ln>
            <a:noFill/>
          </a:ln>
        </p:spPr>
        <p:txBody>
          <a:bodyPr spcFirstLastPara="1" wrap="square" lIns="90000" tIns="45000" rIns="90000" bIns="450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solidFill>
                <a:schemeClr val="dk1"/>
              </a:solidFill>
              <a:latin typeface="Times New Roman"/>
              <a:ea typeface="Times New Roman"/>
              <a:cs typeface="Times New Roman"/>
              <a:sym typeface="Times New Roman"/>
            </a:endParaRPr>
          </a:p>
        </p:txBody>
      </p:sp>
      <p:sp>
        <p:nvSpPr>
          <p:cNvPr id="109" name="Google Shape;109;p10"/>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microsoft.com/office/2018/10/relationships/comments" Target="../comments/modernComment_102_0.xm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microsoft.com/office/2018/10/relationships/comments" Target="../comments/modernComment_103_0.xml"/><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microsoft.com/office/2018/10/relationships/comments" Target="../comments/modernComment_104_0.xml"/><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microsoft.com/office/2018/10/relationships/comments" Target="../comments/modernComment_105_0.xml"/><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
          <p:cNvSpPr/>
          <p:nvPr/>
        </p:nvSpPr>
        <p:spPr>
          <a:xfrm>
            <a:off x="178560" y="2958840"/>
            <a:ext cx="2086560" cy="20660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1"/>
          <p:cNvSpPr/>
          <p:nvPr/>
        </p:nvSpPr>
        <p:spPr>
          <a:xfrm>
            <a:off x="5338080" y="6314040"/>
            <a:ext cx="1531080" cy="280080"/>
          </a:xfrm>
          <a:prstGeom prst="rect">
            <a:avLst/>
          </a:prstGeom>
          <a:noFill/>
          <a:ln>
            <a:noFill/>
          </a:ln>
        </p:spPr>
        <p:txBody>
          <a:bodyPr spcFirstLastPara="1" wrap="square" lIns="90000" tIns="45000" rIns="90000" bIns="45000" anchor="b"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a:solidFill>
                  <a:srgbClr val="FFFFFF"/>
                </a:solidFill>
                <a:latin typeface="Arial"/>
                <a:ea typeface="Arial"/>
                <a:cs typeface="Arial"/>
                <a:sym typeface="Arial"/>
              </a:rPr>
              <a:t>P3.5-098</a:t>
            </a:r>
            <a:endParaRPr sz="1200" b="0" i="0" u="none" strike="noStrike" cap="none">
              <a:solidFill>
                <a:schemeClr val="dk1"/>
              </a:solidFill>
              <a:latin typeface="Arial"/>
              <a:ea typeface="Arial"/>
              <a:cs typeface="Arial"/>
              <a:sym typeface="Arial"/>
            </a:endParaRPr>
          </a:p>
        </p:txBody>
      </p:sp>
      <p:sp>
        <p:nvSpPr>
          <p:cNvPr id="165" name="Google Shape;165;p1"/>
          <p:cNvSpPr/>
          <p:nvPr/>
        </p:nvSpPr>
        <p:spPr>
          <a:xfrm>
            <a:off x="2683080" y="2958840"/>
            <a:ext cx="2086560" cy="20660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1"/>
          <p:cNvSpPr/>
          <p:nvPr/>
        </p:nvSpPr>
        <p:spPr>
          <a:xfrm>
            <a:off x="7422120" y="2958840"/>
            <a:ext cx="2086560" cy="20660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1"/>
          <p:cNvSpPr/>
          <p:nvPr/>
        </p:nvSpPr>
        <p:spPr>
          <a:xfrm>
            <a:off x="9926640" y="2958840"/>
            <a:ext cx="2086560" cy="20660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1"/>
          <p:cNvSpPr/>
          <p:nvPr/>
        </p:nvSpPr>
        <p:spPr>
          <a:xfrm>
            <a:off x="11103840" y="5452920"/>
            <a:ext cx="837360" cy="740880"/>
          </a:xfrm>
          <a:prstGeom prst="rect">
            <a:avLst/>
          </a:prstGeom>
          <a:noFill/>
          <a:ln>
            <a:noFill/>
          </a:ln>
        </p:spPr>
        <p:txBody>
          <a:bodyPr spcFirstLastPara="1" wrap="square" lIns="90000" tIns="45000" rIns="90000" bIns="45000" anchor="ctr" anchorCtr="0">
            <a:normAutofit/>
          </a:bodyPr>
          <a:lstStyle/>
          <a:p>
            <a:pPr marL="0" marR="0" lvl="0" indent="0" algn="ctr" rtl="0">
              <a:lnSpc>
                <a:spcPct val="90000"/>
              </a:lnSpc>
              <a:spcBef>
                <a:spcPts val="0"/>
              </a:spcBef>
              <a:spcAft>
                <a:spcPts val="0"/>
              </a:spcAft>
              <a:buClr>
                <a:srgbClr val="000000"/>
              </a:buClr>
              <a:buSzPts val="630"/>
              <a:buFont typeface="Arial"/>
              <a:buNone/>
            </a:pPr>
            <a:r>
              <a:rPr lang="en-US" sz="630" b="1" i="0" u="none" strike="noStrike" cap="none">
                <a:solidFill>
                  <a:srgbClr val="FFFFFF"/>
                </a:solidFill>
                <a:latin typeface="Arial"/>
                <a:ea typeface="Arial"/>
                <a:cs typeface="Arial"/>
                <a:sym typeface="Arial"/>
              </a:rPr>
              <a:t>Please do not use this space, a QR code will be automatically overlayed</a:t>
            </a:r>
            <a:endParaRPr sz="630" b="0" i="0" u="none" strike="noStrike" cap="none">
              <a:solidFill>
                <a:schemeClr val="dk1"/>
              </a:solidFill>
              <a:latin typeface="Arial"/>
              <a:ea typeface="Arial"/>
              <a:cs typeface="Arial"/>
              <a:sym typeface="Arial"/>
            </a:endParaRPr>
          </a:p>
        </p:txBody>
      </p:sp>
      <p:sp>
        <p:nvSpPr>
          <p:cNvPr id="169" name="Google Shape;169;p1"/>
          <p:cNvSpPr/>
          <p:nvPr/>
        </p:nvSpPr>
        <p:spPr>
          <a:xfrm>
            <a:off x="2265120" y="278280"/>
            <a:ext cx="7884720" cy="1968316"/>
          </a:xfrm>
          <a:prstGeom prst="rect">
            <a:avLst/>
          </a:prstGeom>
          <a:no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FFFFFF"/>
                </a:solidFill>
                <a:latin typeface="Arial"/>
                <a:ea typeface="Arial"/>
                <a:cs typeface="Arial"/>
                <a:sym typeface="Arial"/>
              </a:rPr>
              <a:t>PINN for Emplacement Classification and Yield and Depth of Burial Estimation using TDSF - Applications</a:t>
            </a: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lvl="0" algn="ctr">
              <a:buClrTx/>
            </a:pPr>
            <a:r>
              <a:rPr lang="en-US" sz="1400" b="0" i="0" u="none" strike="noStrike" cap="none" baseline="30000" dirty="0">
                <a:solidFill>
                  <a:srgbClr val="FFFFFF"/>
                </a:solidFill>
                <a:latin typeface="Arial"/>
                <a:ea typeface="Arial"/>
                <a:cs typeface="Arial"/>
                <a:sym typeface="Arial"/>
              </a:rPr>
              <a:t>1</a:t>
            </a:r>
            <a:r>
              <a:rPr lang="en-US" sz="1800" b="0" i="0" u="none" strike="noStrike" cap="none" dirty="0">
                <a:solidFill>
                  <a:srgbClr val="FFFFFF"/>
                </a:solidFill>
                <a:latin typeface="Arial"/>
                <a:ea typeface="Arial"/>
                <a:cs typeface="Arial"/>
                <a:sym typeface="Arial"/>
              </a:rPr>
              <a:t>Mitchell Solomon, </a:t>
            </a:r>
            <a:r>
              <a:rPr lang="en-US" sz="1400" b="0" i="0" u="none" strike="noStrike" cap="none" baseline="30000" dirty="0">
                <a:solidFill>
                  <a:srgbClr val="FFFFFF"/>
                </a:solidFill>
                <a:latin typeface="Arial"/>
                <a:ea typeface="Arial"/>
                <a:cs typeface="Arial"/>
                <a:sym typeface="Arial"/>
              </a:rPr>
              <a:t>1</a:t>
            </a:r>
            <a:r>
              <a:rPr lang="en-US" sz="1800" b="0" i="0" u="none" strike="noStrike" cap="none" dirty="0">
                <a:solidFill>
                  <a:srgbClr val="FFFFFF"/>
                </a:solidFill>
                <a:latin typeface="Arial"/>
                <a:ea typeface="Arial"/>
                <a:cs typeface="Arial"/>
                <a:sym typeface="Arial"/>
              </a:rPr>
              <a:t>Chandan </a:t>
            </a:r>
            <a:r>
              <a:rPr lang="en-US" sz="1800" b="0" i="0" u="none" strike="noStrike" cap="none" dirty="0" err="1">
                <a:solidFill>
                  <a:srgbClr val="FFFFFF"/>
                </a:solidFill>
                <a:latin typeface="Arial"/>
                <a:ea typeface="Arial"/>
                <a:cs typeface="Arial"/>
                <a:sym typeface="Arial"/>
              </a:rPr>
              <a:t>Saikia</a:t>
            </a:r>
            <a:r>
              <a:rPr lang="en-US" sz="1800" b="0" i="0" u="none" strike="noStrike" cap="none" dirty="0">
                <a:solidFill>
                  <a:srgbClr val="FFFFFF"/>
                </a:solidFill>
                <a:latin typeface="Arial"/>
                <a:ea typeface="Arial"/>
                <a:cs typeface="Arial"/>
                <a:sym typeface="Arial"/>
              </a:rPr>
              <a:t>, </a:t>
            </a:r>
            <a:r>
              <a:rPr lang="en-US" sz="1400" b="0" i="0" u="none" strike="noStrike" cap="none" baseline="30000" dirty="0">
                <a:solidFill>
                  <a:srgbClr val="FFFFFF"/>
                </a:solidFill>
                <a:latin typeface="Arial"/>
                <a:ea typeface="Arial"/>
                <a:cs typeface="Arial"/>
                <a:sym typeface="Arial"/>
              </a:rPr>
              <a:t>2</a:t>
            </a:r>
            <a:r>
              <a:rPr lang="en-US" sz="1800" b="0" i="0" u="none" strike="noStrike" cap="none" dirty="0">
                <a:solidFill>
                  <a:srgbClr val="FFFFFF"/>
                </a:solidFill>
                <a:latin typeface="Arial"/>
                <a:ea typeface="Arial"/>
                <a:cs typeface="Arial"/>
                <a:sym typeface="Arial"/>
              </a:rPr>
              <a:t>Seong H. Hong, </a:t>
            </a:r>
            <a:r>
              <a:rPr lang="en-US" sz="1400" b="0" i="0" u="none" strike="noStrike" cap="none" baseline="30000" dirty="0">
                <a:solidFill>
                  <a:srgbClr val="FFFFFF"/>
                </a:solidFill>
                <a:latin typeface="Arial"/>
                <a:ea typeface="Arial"/>
                <a:cs typeface="Arial"/>
                <a:sym typeface="Arial"/>
              </a:rPr>
              <a:t>1</a:t>
            </a:r>
            <a:r>
              <a:rPr lang="en-US" sz="1800" b="0" i="0" u="none" strike="noStrike" cap="none" dirty="0">
                <a:solidFill>
                  <a:srgbClr val="FFFFFF"/>
                </a:solidFill>
                <a:latin typeface="Arial"/>
                <a:ea typeface="Arial"/>
                <a:cs typeface="Arial"/>
                <a:sym typeface="Arial"/>
              </a:rPr>
              <a:t>Alan Poffenberger</a:t>
            </a:r>
          </a:p>
          <a:p>
            <a:pPr lvl="0" algn="ctr">
              <a:buClrTx/>
            </a:pPr>
            <a:r>
              <a:rPr lang="en-US" kern="1200" baseline="30000" dirty="0">
                <a:solidFill>
                  <a:prstClr val="white"/>
                </a:solidFill>
                <a:latin typeface="Arial" panose="020B0604020202020204" pitchFamily="34" charset="0"/>
                <a:ea typeface="+mn-ea"/>
                <a:cs typeface="Arial" panose="020B0604020202020204" pitchFamily="34" charset="0"/>
              </a:rPr>
              <a:t>1</a:t>
            </a:r>
            <a:r>
              <a:rPr lang="en-US" kern="1200" dirty="0">
                <a:solidFill>
                  <a:prstClr val="white"/>
                </a:solidFill>
                <a:latin typeface="Arial" panose="020B0604020202020204" pitchFamily="34" charset="0"/>
                <a:ea typeface="+mn-ea"/>
                <a:cs typeface="Arial" panose="020B0604020202020204" pitchFamily="34" charset="0"/>
              </a:rPr>
              <a:t>AFTAC, Patrick SFB, FL 32925, USA;</a:t>
            </a:r>
            <a:r>
              <a:rPr lang="x-none" kern="1200" dirty="0">
                <a:solidFill>
                  <a:prstClr val="white"/>
                </a:solidFill>
                <a:latin typeface="Arial" panose="020B0604020202020204" pitchFamily="34" charset="0"/>
                <a:ea typeface="+mn-ea"/>
                <a:cs typeface="Arial" panose="020B0604020202020204" pitchFamily="34" charset="0"/>
              </a:rPr>
              <a:t> </a:t>
            </a:r>
            <a:r>
              <a:rPr lang="en-US" kern="1200" baseline="30000" dirty="0">
                <a:solidFill>
                  <a:prstClr val="white"/>
                </a:solidFill>
                <a:latin typeface="Arial" panose="020B0604020202020204" pitchFamily="34" charset="0"/>
                <a:ea typeface="+mn-ea"/>
                <a:cs typeface="Arial" panose="020B0604020202020204" pitchFamily="34" charset="0"/>
              </a:rPr>
              <a:t>2</a:t>
            </a:r>
            <a:r>
              <a:rPr lang="en-US" kern="1200" dirty="0">
                <a:solidFill>
                  <a:prstClr val="white"/>
                </a:solidFill>
                <a:latin typeface="Arial" panose="020B0604020202020204" pitchFamily="34" charset="0"/>
                <a:ea typeface="+mn-ea"/>
                <a:cs typeface="Arial" panose="020B0604020202020204" pitchFamily="34" charset="0"/>
              </a:rPr>
              <a:t> </a:t>
            </a:r>
            <a:r>
              <a:rPr lang="en-US" kern="1200" dirty="0" err="1">
                <a:solidFill>
                  <a:prstClr val="white"/>
                </a:solidFill>
                <a:latin typeface="Arial" panose="020B0604020202020204" pitchFamily="34" charset="0"/>
                <a:ea typeface="+mn-ea"/>
                <a:cs typeface="Arial" panose="020B0604020202020204" pitchFamily="34" charset="0"/>
              </a:rPr>
              <a:t>FlT</a:t>
            </a:r>
            <a:r>
              <a:rPr lang="en-US" kern="1200" dirty="0">
                <a:solidFill>
                  <a:prstClr val="white"/>
                </a:solidFill>
                <a:latin typeface="Arial" panose="020B0604020202020204" pitchFamily="34" charset="0"/>
                <a:ea typeface="+mn-ea"/>
                <a:cs typeface="Arial" panose="020B0604020202020204" pitchFamily="34" charset="0"/>
              </a:rPr>
              <a:t>, Melbourne, FL 32901, USA</a:t>
            </a:r>
            <a:endParaRPr lang="en-US" sz="1800" b="0" i="0" u="none" strike="noStrike" cap="none" dirty="0">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baseline="30000" dirty="0">
                <a:solidFill>
                  <a:srgbClr val="FFFFFF"/>
                </a:solidFill>
                <a:latin typeface="Arial"/>
                <a:ea typeface="Arial"/>
                <a:cs typeface="Arial"/>
                <a:sym typeface="Arial"/>
              </a:rPr>
              <a:t> </a:t>
            </a:r>
            <a:endParaRPr sz="1400" b="0" i="0" u="none" strike="noStrike" cap="none" dirty="0">
              <a:solidFill>
                <a:schemeClr val="dk1"/>
              </a:solidFill>
              <a:latin typeface="Arial"/>
              <a:ea typeface="Arial"/>
              <a:cs typeface="Arial"/>
              <a:sym typeface="Arial"/>
            </a:endParaRPr>
          </a:p>
        </p:txBody>
      </p:sp>
      <p:pic>
        <p:nvPicPr>
          <p:cNvPr id="170" name="Google Shape;170;p1"/>
          <p:cNvPicPr preferRelativeResize="0"/>
          <p:nvPr/>
        </p:nvPicPr>
        <p:blipFill rotWithShape="1">
          <a:blip r:embed="rId3">
            <a:alphaModFix/>
          </a:blip>
          <a:srcRect/>
          <a:stretch/>
        </p:blipFill>
        <p:spPr>
          <a:xfrm>
            <a:off x="10149840" y="182880"/>
            <a:ext cx="1482480" cy="1463040"/>
          </a:xfrm>
          <a:prstGeom prst="rect">
            <a:avLst/>
          </a:prstGeom>
          <a:noFill/>
          <a:ln>
            <a:noFill/>
          </a:ln>
        </p:spPr>
      </p:pic>
      <p:sp>
        <p:nvSpPr>
          <p:cNvPr id="171" name="Google Shape;171;p1"/>
          <p:cNvSpPr/>
          <p:nvPr/>
        </p:nvSpPr>
        <p:spPr>
          <a:xfrm>
            <a:off x="186120" y="2958840"/>
            <a:ext cx="2068560" cy="2062080"/>
          </a:xfrm>
          <a:prstGeom prst="rect">
            <a:avLst/>
          </a:prstGeom>
          <a:noFill/>
          <a:ln>
            <a:noFill/>
          </a:ln>
        </p:spPr>
        <p:txBody>
          <a:bodyPr spcFirstLastPara="1" wrap="square" lIns="108000" tIns="108000" rIns="108000" bIns="108000" anchor="ctr" anchorCtr="1">
            <a:normAutofit/>
          </a:bodyPr>
          <a:lstStyle/>
          <a:p>
            <a:pPr marL="0" marR="0" lvl="0" indent="0" algn="ctr" rtl="0">
              <a:lnSpc>
                <a:spcPct val="8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A novel Physics-Informed Neural Network (PINN) algorithm is assessed for generating synthetic time-domain source functions (TDSF) outside of the training regime, based on explosion source yield (W) and depth of burial (DoB).</a:t>
            </a:r>
            <a:endParaRPr sz="1200" b="0" i="0" u="none" strike="noStrike" cap="none">
              <a:solidFill>
                <a:schemeClr val="dk1"/>
              </a:solidFill>
              <a:latin typeface="Arial"/>
              <a:ea typeface="Arial"/>
              <a:cs typeface="Arial"/>
              <a:sym typeface="Arial"/>
            </a:endParaRPr>
          </a:p>
        </p:txBody>
      </p:sp>
      <p:sp>
        <p:nvSpPr>
          <p:cNvPr id="172" name="Google Shape;172;p1"/>
          <p:cNvSpPr/>
          <p:nvPr/>
        </p:nvSpPr>
        <p:spPr>
          <a:xfrm>
            <a:off x="2696760" y="2958840"/>
            <a:ext cx="2068560" cy="2062080"/>
          </a:xfrm>
          <a:prstGeom prst="rect">
            <a:avLst/>
          </a:prstGeom>
          <a:noFill/>
          <a:ln>
            <a:noFill/>
          </a:ln>
        </p:spPr>
        <p:txBody>
          <a:bodyPr spcFirstLastPara="1" wrap="square" lIns="108000" tIns="108000" rIns="108000" bIns="108000" anchor="ctr" anchorCtr="1">
            <a:normAutofit/>
          </a:bodyPr>
          <a:lstStyle/>
          <a:p>
            <a:pPr marL="0" marR="0" lvl="0" indent="0" algn="ctr" rtl="0">
              <a:lnSpc>
                <a:spcPct val="80000"/>
              </a:lnSpc>
              <a:spcBef>
                <a:spcPts val="0"/>
              </a:spcBef>
              <a:spcAft>
                <a:spcPts val="0"/>
              </a:spcAft>
              <a:buClr>
                <a:srgbClr val="000000"/>
              </a:buClr>
              <a:buSzPts val="1110"/>
              <a:buFont typeface="Arial"/>
              <a:buNone/>
            </a:pPr>
            <a:r>
              <a:rPr lang="en-US" sz="1110" b="0" i="0" u="none" strike="noStrike" cap="none" dirty="0">
                <a:solidFill>
                  <a:srgbClr val="000000"/>
                </a:solidFill>
                <a:latin typeface="Arial"/>
                <a:ea typeface="Arial"/>
                <a:cs typeface="Arial"/>
                <a:sym typeface="Arial"/>
              </a:rPr>
              <a:t>~58,000TDSFs were established at the elastic radii of multiple explosions for various emplacement material properties. W and </a:t>
            </a:r>
            <a:r>
              <a:rPr lang="en-US" sz="1110" b="0" i="0" u="none" strike="noStrike" cap="none" dirty="0" err="1">
                <a:solidFill>
                  <a:srgbClr val="000000"/>
                </a:solidFill>
                <a:latin typeface="Arial"/>
                <a:ea typeface="Arial"/>
                <a:cs typeface="Arial"/>
                <a:sym typeface="Arial"/>
              </a:rPr>
              <a:t>DoB</a:t>
            </a:r>
            <a:r>
              <a:rPr lang="en-US" sz="1110" b="0" i="0" u="none" strike="noStrike" cap="none" dirty="0">
                <a:solidFill>
                  <a:srgbClr val="000000"/>
                </a:solidFill>
                <a:latin typeface="Arial"/>
                <a:ea typeface="Arial"/>
                <a:cs typeface="Arial"/>
                <a:sym typeface="Arial"/>
              </a:rPr>
              <a:t> range from 0.01 to 2 Kts and 100 to 900m.. PINN models were evaluated by varying the physics loss penalty term, 𝝺, where the train-test split is defined by quadrants of the W and </a:t>
            </a:r>
            <a:r>
              <a:rPr lang="en-US" sz="1110" b="0" i="0" u="none" strike="noStrike" cap="none" dirty="0" err="1">
                <a:solidFill>
                  <a:srgbClr val="000000"/>
                </a:solidFill>
                <a:latin typeface="Arial"/>
                <a:ea typeface="Arial"/>
                <a:cs typeface="Arial"/>
                <a:sym typeface="Arial"/>
              </a:rPr>
              <a:t>DoB</a:t>
            </a:r>
            <a:r>
              <a:rPr lang="en-US" sz="1110" b="0" i="0" u="none" strike="noStrike" cap="none" dirty="0">
                <a:solidFill>
                  <a:srgbClr val="000000"/>
                </a:solidFill>
                <a:latin typeface="Arial"/>
                <a:ea typeface="Arial"/>
                <a:cs typeface="Arial"/>
                <a:sym typeface="Arial"/>
              </a:rPr>
              <a:t> plane.</a:t>
            </a:r>
            <a:endParaRPr sz="1110" b="0" i="0" u="none" strike="noStrike" cap="none" dirty="0">
              <a:solidFill>
                <a:schemeClr val="dk1"/>
              </a:solidFill>
              <a:latin typeface="Arial"/>
              <a:ea typeface="Arial"/>
              <a:cs typeface="Arial"/>
              <a:sym typeface="Arial"/>
            </a:endParaRPr>
          </a:p>
        </p:txBody>
      </p:sp>
      <p:sp>
        <p:nvSpPr>
          <p:cNvPr id="173" name="Google Shape;173;p1"/>
          <p:cNvSpPr/>
          <p:nvPr/>
        </p:nvSpPr>
        <p:spPr>
          <a:xfrm>
            <a:off x="7426440" y="2958840"/>
            <a:ext cx="2068560" cy="2062080"/>
          </a:xfrm>
          <a:prstGeom prst="rect">
            <a:avLst/>
          </a:prstGeom>
          <a:noFill/>
          <a:ln>
            <a:noFill/>
          </a:ln>
        </p:spPr>
        <p:txBody>
          <a:bodyPr spcFirstLastPara="1" wrap="square" lIns="108000" tIns="108000" rIns="108000" bIns="108000" anchor="ctr" anchorCtr="1">
            <a:norm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As </a:t>
            </a:r>
            <a:r>
              <a:rPr lang="en-US" sz="1110" b="0" i="0" u="none" strike="noStrike" cap="none">
                <a:solidFill>
                  <a:schemeClr val="dk1"/>
                </a:solidFill>
                <a:latin typeface="Arial"/>
                <a:ea typeface="Arial"/>
                <a:cs typeface="Arial"/>
                <a:sym typeface="Arial"/>
              </a:rPr>
              <a:t>the weight of the physics loss term is increased, the root mean-squared error between true and generated TDSF’s decreases, indicating improved out-of-distribution generalization. Additionally, training on low-W, low-DoB seems to generalize better to high-W, high-DoB than the inverse training scenario.</a:t>
            </a:r>
            <a:endParaRPr sz="1200" b="0" i="0" u="none" strike="noStrike" cap="none">
              <a:solidFill>
                <a:schemeClr val="dk1"/>
              </a:solidFill>
              <a:latin typeface="Arial"/>
              <a:ea typeface="Arial"/>
              <a:cs typeface="Arial"/>
              <a:sym typeface="Arial"/>
            </a:endParaRPr>
          </a:p>
        </p:txBody>
      </p:sp>
      <p:sp>
        <p:nvSpPr>
          <p:cNvPr id="174" name="Google Shape;174;p1"/>
          <p:cNvSpPr/>
          <p:nvPr/>
        </p:nvSpPr>
        <p:spPr>
          <a:xfrm>
            <a:off x="9937080" y="2958840"/>
            <a:ext cx="2068560" cy="2062080"/>
          </a:xfrm>
          <a:prstGeom prst="rect">
            <a:avLst/>
          </a:prstGeom>
          <a:noFill/>
          <a:ln>
            <a:noFill/>
          </a:ln>
        </p:spPr>
        <p:txBody>
          <a:bodyPr spcFirstLastPara="1" wrap="square" lIns="108000" tIns="108000" rIns="108000" bIns="108000" anchor="ctr" anchorCtr="1">
            <a:normAutofit/>
          </a:bodyPr>
          <a:lstStyle/>
          <a:p>
            <a:pPr marL="0" marR="0" lvl="0" indent="0" algn="ctr" rtl="0">
              <a:lnSpc>
                <a:spcPct val="9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Preliminary results show promise for the PINN framework based on favorable out-of-distribution generalization trends. The PINN framework will be extended to generate full seismograms, and finally inverted to predict W and DoB from synthetics and real data.</a:t>
            </a:r>
            <a:endParaRPr sz="1110" b="0" i="0" u="none" strike="noStrike" cap="none">
              <a:solidFill>
                <a:schemeClr val="dk1"/>
              </a:solidFill>
              <a:latin typeface="Arial"/>
              <a:ea typeface="Arial"/>
              <a:cs typeface="Arial"/>
              <a:sym typeface="Arial"/>
            </a:endParaRPr>
          </a:p>
        </p:txBody>
      </p:sp>
      <p:sp>
        <p:nvSpPr>
          <p:cNvPr id="14"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
          <p:cNvSpPr/>
          <p:nvPr/>
        </p:nvSpPr>
        <p:spPr>
          <a:xfrm>
            <a:off x="2193120" y="266400"/>
            <a:ext cx="8021160" cy="559080"/>
          </a:xfrm>
          <a:prstGeom prst="rect">
            <a:avLst/>
          </a:prstGeom>
          <a:noFill/>
          <a:ln>
            <a:noFill/>
          </a:ln>
        </p:spPr>
        <p:txBody>
          <a:bodyPr spcFirstLastPara="1" wrap="square" lIns="90000" tIns="45000" rIns="90000" bIns="45000" anchor="b"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Introduction</a:t>
            </a:r>
            <a:endParaRPr sz="1800" b="0" i="0" u="none" strike="noStrike" cap="none">
              <a:solidFill>
                <a:schemeClr val="dk1"/>
              </a:solidFill>
              <a:latin typeface="Arial"/>
              <a:ea typeface="Arial"/>
              <a:cs typeface="Arial"/>
              <a:sym typeface="Arial"/>
            </a:endParaRPr>
          </a:p>
        </p:txBody>
      </p:sp>
      <p:sp>
        <p:nvSpPr>
          <p:cNvPr id="180" name="Google Shape;180;p2"/>
          <p:cNvSpPr/>
          <p:nvPr/>
        </p:nvSpPr>
        <p:spPr>
          <a:xfrm>
            <a:off x="11125440" y="6385320"/>
            <a:ext cx="817560" cy="233640"/>
          </a:xfrm>
          <a:prstGeom prst="rect">
            <a:avLst/>
          </a:prstGeom>
          <a:noFill/>
          <a:ln>
            <a:noFill/>
          </a:ln>
        </p:spPr>
        <p:txBody>
          <a:bodyPr spcFirstLastPara="1" wrap="square" lIns="90000" tIns="45000" rIns="90000" bIns="45000" anchor="ctr" anchorCtr="0">
            <a:norm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a:solidFill>
                  <a:srgbClr val="FFFFFF"/>
                </a:solidFill>
                <a:latin typeface="Arial"/>
                <a:ea typeface="Arial"/>
                <a:cs typeface="Arial"/>
                <a:sym typeface="Arial"/>
              </a:rPr>
              <a:t>P3.5-098</a:t>
            </a:r>
            <a:endParaRPr sz="1000" b="0" i="0" u="none" strike="noStrike" cap="none">
              <a:solidFill>
                <a:schemeClr val="dk1"/>
              </a:solidFill>
              <a:latin typeface="Arial"/>
              <a:ea typeface="Arial"/>
              <a:cs typeface="Arial"/>
              <a:sym typeface="Arial"/>
            </a:endParaRPr>
          </a:p>
        </p:txBody>
      </p:sp>
      <p:sp>
        <p:nvSpPr>
          <p:cNvPr id="181" name="Google Shape;181;p2"/>
          <p:cNvSpPr/>
          <p:nvPr/>
        </p:nvSpPr>
        <p:spPr>
          <a:xfrm>
            <a:off x="11103840" y="5452920"/>
            <a:ext cx="837360" cy="740880"/>
          </a:xfrm>
          <a:prstGeom prst="rect">
            <a:avLst/>
          </a:prstGeom>
          <a:noFill/>
          <a:ln>
            <a:noFill/>
          </a:ln>
        </p:spPr>
        <p:txBody>
          <a:bodyPr spcFirstLastPara="1" wrap="square" lIns="90000" tIns="45000" rIns="90000" bIns="45000" anchor="ctr" anchorCtr="0">
            <a:normAutofit/>
          </a:bodyPr>
          <a:lstStyle/>
          <a:p>
            <a:pPr marL="0" marR="0" lvl="0" indent="0" algn="ctr" rtl="0">
              <a:lnSpc>
                <a:spcPct val="90000"/>
              </a:lnSpc>
              <a:spcBef>
                <a:spcPts val="0"/>
              </a:spcBef>
              <a:spcAft>
                <a:spcPts val="0"/>
              </a:spcAft>
              <a:buClr>
                <a:srgbClr val="000000"/>
              </a:buClr>
              <a:buSzPts val="630"/>
              <a:buFont typeface="Arial"/>
              <a:buNone/>
            </a:pPr>
            <a:r>
              <a:rPr lang="en-US" sz="630" b="1" i="0" u="none" strike="noStrike" cap="none">
                <a:solidFill>
                  <a:srgbClr val="FFFFFF"/>
                </a:solidFill>
                <a:latin typeface="Arial"/>
                <a:ea typeface="Arial"/>
                <a:cs typeface="Arial"/>
                <a:sym typeface="Arial"/>
              </a:rPr>
              <a:t>Please do not use this space, a QR code will be automatically overlayed</a:t>
            </a:r>
            <a:endParaRPr sz="630" b="0" i="0" u="none" strike="noStrike" cap="none">
              <a:solidFill>
                <a:schemeClr val="dk1"/>
              </a:solidFill>
              <a:latin typeface="Arial"/>
              <a:ea typeface="Arial"/>
              <a:cs typeface="Arial"/>
              <a:sym typeface="Arial"/>
            </a:endParaRPr>
          </a:p>
        </p:txBody>
      </p:sp>
      <p:pic>
        <p:nvPicPr>
          <p:cNvPr id="182" name="Google Shape;182;p2"/>
          <p:cNvPicPr preferRelativeResize="0"/>
          <p:nvPr/>
        </p:nvPicPr>
        <p:blipFill rotWithShape="1">
          <a:blip r:embed="rId3">
            <a:alphaModFix/>
          </a:blip>
          <a:srcRect/>
          <a:stretch/>
        </p:blipFill>
        <p:spPr>
          <a:xfrm>
            <a:off x="10881360" y="112320"/>
            <a:ext cx="1183320" cy="1167840"/>
          </a:xfrm>
          <a:prstGeom prst="rect">
            <a:avLst/>
          </a:prstGeom>
          <a:noFill/>
          <a:ln>
            <a:noFill/>
          </a:ln>
        </p:spPr>
      </p:pic>
      <p:sp>
        <p:nvSpPr>
          <p:cNvPr id="183" name="Google Shape;183;p2"/>
          <p:cNvSpPr txBox="1"/>
          <p:nvPr/>
        </p:nvSpPr>
        <p:spPr>
          <a:xfrm>
            <a:off x="145213" y="1192882"/>
            <a:ext cx="6398785" cy="2893069"/>
          </a:xfrm>
          <a:prstGeom prst="rect">
            <a:avLst/>
          </a:prstGeom>
          <a:noFill/>
          <a:ln>
            <a:noFill/>
          </a:ln>
        </p:spPr>
        <p:txBody>
          <a:bodyPr spcFirstLastPara="1" wrap="square" lIns="91425" tIns="91425" rIns="91425" bIns="91425" anchor="t" anchorCtr="0">
            <a:spAutoFit/>
          </a:bodyPr>
          <a:lstStyle/>
          <a:p>
            <a:pPr marL="285750" lvl="0" indent="-285750" rtl="0">
              <a:spcBef>
                <a:spcPts val="0"/>
              </a:spcBef>
              <a:spcAft>
                <a:spcPts val="0"/>
              </a:spcAft>
              <a:buFont typeface="Arial" panose="020B0604020202020204" pitchFamily="34" charset="0"/>
              <a:buChar char="•"/>
            </a:pPr>
            <a:r>
              <a:rPr lang="en-US" sz="1600" dirty="0"/>
              <a:t>Solving inverse problems from observed seismic data presents challenges for supervised machine learning techniques that impact generalization (Mousavi 2023). </a:t>
            </a:r>
          </a:p>
          <a:p>
            <a:pPr marL="285750" lvl="0" indent="-285750" rtl="0">
              <a:spcBef>
                <a:spcPts val="0"/>
              </a:spcBef>
              <a:spcAft>
                <a:spcPts val="0"/>
              </a:spcAft>
              <a:buFont typeface="Arial" panose="020B0604020202020204" pitchFamily="34" charset="0"/>
              <a:buChar char="•"/>
            </a:pPr>
            <a:r>
              <a:rPr lang="en-US" sz="1600" dirty="0"/>
              <a:t>Because data-driven techniques, especially popular deep learning methods, are poor at extrapolating, large datasets are often necessary to capture adequate variation in the data domain. </a:t>
            </a:r>
          </a:p>
          <a:p>
            <a:pPr marL="285750" lvl="0" indent="-285750" rtl="0">
              <a:spcBef>
                <a:spcPts val="0"/>
              </a:spcBef>
              <a:spcAft>
                <a:spcPts val="0"/>
              </a:spcAft>
              <a:buFont typeface="Arial" panose="020B0604020202020204" pitchFamily="34" charset="0"/>
              <a:buChar char="•"/>
            </a:pPr>
            <a:r>
              <a:rPr lang="en-US" sz="1600" dirty="0"/>
              <a:t>PINN’s have been proposed to help solve this problem by imposing a physics loss term during training, thus constraining the model to behave with respect towards fundamentals and improving generalization for various problems.</a:t>
            </a:r>
          </a:p>
          <a:p>
            <a:pPr marL="0" lvl="0" indent="0" rtl="0">
              <a:spcBef>
                <a:spcPts val="0"/>
              </a:spcBef>
              <a:spcAft>
                <a:spcPts val="0"/>
              </a:spcAft>
              <a:buNone/>
            </a:pPr>
            <a:endParaRPr lang="en-US" sz="1600" dirty="0"/>
          </a:p>
        </p:txBody>
      </p:sp>
      <p:pic>
        <p:nvPicPr>
          <p:cNvPr id="154" name="Picture 153">
            <a:extLst>
              <a:ext uri="{FF2B5EF4-FFF2-40B4-BE49-F238E27FC236}">
                <a16:creationId xmlns:a16="http://schemas.microsoft.com/office/drawing/2014/main" id="{3D491294-5E38-76E1-39D1-8AE707AA0BEB}"/>
              </a:ext>
            </a:extLst>
          </p:cNvPr>
          <p:cNvPicPr>
            <a:picLocks noChangeAspect="1"/>
          </p:cNvPicPr>
          <p:nvPr/>
        </p:nvPicPr>
        <p:blipFill>
          <a:blip r:embed="rId4"/>
          <a:stretch>
            <a:fillRect/>
          </a:stretch>
        </p:blipFill>
        <p:spPr>
          <a:xfrm>
            <a:off x="299515" y="4178702"/>
            <a:ext cx="4749096" cy="2548435"/>
          </a:xfrm>
          <a:prstGeom prst="rect">
            <a:avLst/>
          </a:prstGeom>
        </p:spPr>
      </p:pic>
      <p:sp>
        <p:nvSpPr>
          <p:cNvPr id="156" name="TextBox 155">
            <a:extLst>
              <a:ext uri="{FF2B5EF4-FFF2-40B4-BE49-F238E27FC236}">
                <a16:creationId xmlns:a16="http://schemas.microsoft.com/office/drawing/2014/main" id="{F2D31F8A-0ABD-3C98-9A47-6B09109BD4EE}"/>
              </a:ext>
            </a:extLst>
          </p:cNvPr>
          <p:cNvSpPr txBox="1"/>
          <p:nvPr/>
        </p:nvSpPr>
        <p:spPr>
          <a:xfrm>
            <a:off x="3456748" y="6385320"/>
            <a:ext cx="1298753" cy="307777"/>
          </a:xfrm>
          <a:prstGeom prst="rect">
            <a:avLst/>
          </a:prstGeom>
          <a:noFill/>
        </p:spPr>
        <p:txBody>
          <a:bodyPr wrap="none" rtlCol="0">
            <a:spAutoFit/>
          </a:bodyPr>
          <a:lstStyle/>
          <a:p>
            <a:r>
              <a:rPr lang="en-US" dirty="0">
                <a:solidFill>
                  <a:srgbClr val="FF0000"/>
                </a:solidFill>
              </a:rPr>
              <a:t>Mousavi 2022</a:t>
            </a:r>
          </a:p>
        </p:txBody>
      </p:sp>
      <p:sp>
        <p:nvSpPr>
          <p:cNvPr id="157" name="Rectangle 156">
            <a:extLst>
              <a:ext uri="{FF2B5EF4-FFF2-40B4-BE49-F238E27FC236}">
                <a16:creationId xmlns:a16="http://schemas.microsoft.com/office/drawing/2014/main" id="{AB6F7F47-C299-9A3F-3C06-EB5A28770CE9}"/>
              </a:ext>
            </a:extLst>
          </p:cNvPr>
          <p:cNvSpPr/>
          <p:nvPr/>
        </p:nvSpPr>
        <p:spPr>
          <a:xfrm>
            <a:off x="7312287" y="4960823"/>
            <a:ext cx="2028825" cy="123297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Fast, explainable, and generalizable source characterization</a:t>
            </a:r>
          </a:p>
        </p:txBody>
      </p:sp>
      <p:pic>
        <p:nvPicPr>
          <p:cNvPr id="246" name="Google Shape;363;p49">
            <a:extLst>
              <a:ext uri="{FF2B5EF4-FFF2-40B4-BE49-F238E27FC236}">
                <a16:creationId xmlns:a16="http://schemas.microsoft.com/office/drawing/2014/main" id="{F02039D8-8D77-8EC8-6AB5-CCEB8AD920CF}"/>
              </a:ext>
            </a:extLst>
          </p:cNvPr>
          <p:cNvPicPr preferRelativeResize="0">
            <a:picLocks noChangeAspect="1"/>
          </p:cNvPicPr>
          <p:nvPr/>
        </p:nvPicPr>
        <p:blipFill rotWithShape="1">
          <a:blip r:embed="rId5">
            <a:alphaModFix/>
          </a:blip>
          <a:srcRect/>
          <a:stretch/>
        </p:blipFill>
        <p:spPr>
          <a:xfrm>
            <a:off x="6747763" y="1590164"/>
            <a:ext cx="4008888" cy="2683711"/>
          </a:xfrm>
          <a:prstGeom prst="rect">
            <a:avLst/>
          </a:prstGeom>
          <a:noFill/>
          <a:ln>
            <a:noFill/>
          </a:ln>
        </p:spPr>
      </p:pic>
      <p:sp>
        <p:nvSpPr>
          <p:cNvPr id="247" name="Google Shape;205;p4">
            <a:extLst>
              <a:ext uri="{FF2B5EF4-FFF2-40B4-BE49-F238E27FC236}">
                <a16:creationId xmlns:a16="http://schemas.microsoft.com/office/drawing/2014/main" id="{BBE8BF15-FAD8-8612-5B42-3D05E0D41139}"/>
              </a:ext>
            </a:extLst>
          </p:cNvPr>
          <p:cNvSpPr txBox="1"/>
          <p:nvPr/>
        </p:nvSpPr>
        <p:spPr>
          <a:xfrm>
            <a:off x="7376823" y="1176545"/>
            <a:ext cx="3092724" cy="40007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b="1" dirty="0"/>
              <a:t>Synthetic Seismograms</a:t>
            </a:r>
          </a:p>
        </p:txBody>
      </p:sp>
      <p:sp>
        <p:nvSpPr>
          <p:cNvPr id="248" name="Google Shape;205;p4">
            <a:extLst>
              <a:ext uri="{FF2B5EF4-FFF2-40B4-BE49-F238E27FC236}">
                <a16:creationId xmlns:a16="http://schemas.microsoft.com/office/drawing/2014/main" id="{AD33D66B-30CE-B681-8887-F547DF1D977D}"/>
              </a:ext>
            </a:extLst>
          </p:cNvPr>
          <p:cNvSpPr txBox="1"/>
          <p:nvPr/>
        </p:nvSpPr>
        <p:spPr>
          <a:xfrm>
            <a:off x="915648" y="3914759"/>
            <a:ext cx="3304777" cy="40007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b="1" dirty="0"/>
              <a:t>Physics Informed Deep Learning</a:t>
            </a:r>
          </a:p>
        </p:txBody>
      </p:sp>
      <p:sp>
        <p:nvSpPr>
          <p:cNvPr id="249" name="Arrow: Right 248">
            <a:extLst>
              <a:ext uri="{FF2B5EF4-FFF2-40B4-BE49-F238E27FC236}">
                <a16:creationId xmlns:a16="http://schemas.microsoft.com/office/drawing/2014/main" id="{18FDAFEA-33FF-E6A9-6161-E9ADAA06178C}"/>
              </a:ext>
            </a:extLst>
          </p:cNvPr>
          <p:cNvSpPr/>
          <p:nvPr/>
        </p:nvSpPr>
        <p:spPr>
          <a:xfrm rot="9084620">
            <a:off x="5102582" y="3910377"/>
            <a:ext cx="1710504" cy="72699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0" name="Arrow: Right 249">
            <a:extLst>
              <a:ext uri="{FF2B5EF4-FFF2-40B4-BE49-F238E27FC236}">
                <a16:creationId xmlns:a16="http://schemas.microsoft.com/office/drawing/2014/main" id="{57556FB7-488C-E43C-D3BB-A3C61C320588}"/>
              </a:ext>
            </a:extLst>
          </p:cNvPr>
          <p:cNvSpPr/>
          <p:nvPr/>
        </p:nvSpPr>
        <p:spPr>
          <a:xfrm>
            <a:off x="5611276" y="5243369"/>
            <a:ext cx="1307926" cy="72699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
          <p:cNvSpPr/>
          <p:nvPr/>
        </p:nvSpPr>
        <p:spPr>
          <a:xfrm>
            <a:off x="2193120" y="266400"/>
            <a:ext cx="8021160" cy="559080"/>
          </a:xfrm>
          <a:prstGeom prst="rect">
            <a:avLst/>
          </a:prstGeom>
          <a:noFill/>
          <a:ln>
            <a:noFill/>
          </a:ln>
        </p:spPr>
        <p:txBody>
          <a:bodyPr spcFirstLastPara="1" wrap="square" lIns="90000" tIns="45000" rIns="90000" bIns="45000" anchor="b"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Objectives</a:t>
            </a:r>
            <a:endParaRPr sz="1800" b="0" i="0" u="none" strike="noStrike" cap="none">
              <a:solidFill>
                <a:schemeClr val="dk1"/>
              </a:solidFill>
              <a:latin typeface="Arial"/>
              <a:ea typeface="Arial"/>
              <a:cs typeface="Arial"/>
              <a:sym typeface="Arial"/>
            </a:endParaRPr>
          </a:p>
        </p:txBody>
      </p:sp>
      <p:sp>
        <p:nvSpPr>
          <p:cNvPr id="189" name="Google Shape;189;p3"/>
          <p:cNvSpPr/>
          <p:nvPr/>
        </p:nvSpPr>
        <p:spPr>
          <a:xfrm>
            <a:off x="11125440" y="6385320"/>
            <a:ext cx="817560" cy="233640"/>
          </a:xfrm>
          <a:prstGeom prst="rect">
            <a:avLst/>
          </a:prstGeom>
          <a:noFill/>
          <a:ln>
            <a:noFill/>
          </a:ln>
        </p:spPr>
        <p:txBody>
          <a:bodyPr spcFirstLastPara="1" wrap="square" lIns="90000" tIns="45000" rIns="90000" bIns="45000" anchor="ctr" anchorCtr="0">
            <a:norm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a:solidFill>
                  <a:srgbClr val="FFFFFF"/>
                </a:solidFill>
                <a:latin typeface="Arial"/>
                <a:ea typeface="Arial"/>
                <a:cs typeface="Arial"/>
                <a:sym typeface="Arial"/>
              </a:rPr>
              <a:t>P3.5-098</a:t>
            </a:r>
            <a:endParaRPr sz="1000" b="0" i="0" u="none" strike="noStrike" cap="none">
              <a:solidFill>
                <a:schemeClr val="dk1"/>
              </a:solidFill>
              <a:latin typeface="Arial"/>
              <a:ea typeface="Arial"/>
              <a:cs typeface="Arial"/>
              <a:sym typeface="Arial"/>
            </a:endParaRPr>
          </a:p>
        </p:txBody>
      </p:sp>
      <p:sp>
        <p:nvSpPr>
          <p:cNvPr id="190" name="Google Shape;190;p3"/>
          <p:cNvSpPr/>
          <p:nvPr/>
        </p:nvSpPr>
        <p:spPr>
          <a:xfrm>
            <a:off x="11103840" y="5452920"/>
            <a:ext cx="837360" cy="740880"/>
          </a:xfrm>
          <a:prstGeom prst="rect">
            <a:avLst/>
          </a:prstGeom>
          <a:noFill/>
          <a:ln>
            <a:noFill/>
          </a:ln>
        </p:spPr>
        <p:txBody>
          <a:bodyPr spcFirstLastPara="1" wrap="square" lIns="90000" tIns="45000" rIns="90000" bIns="45000" anchor="ctr" anchorCtr="0">
            <a:normAutofit/>
          </a:bodyPr>
          <a:lstStyle/>
          <a:p>
            <a:pPr marL="0" marR="0" lvl="0" indent="0" algn="ctr" rtl="0">
              <a:lnSpc>
                <a:spcPct val="90000"/>
              </a:lnSpc>
              <a:spcBef>
                <a:spcPts val="0"/>
              </a:spcBef>
              <a:spcAft>
                <a:spcPts val="0"/>
              </a:spcAft>
              <a:buClr>
                <a:srgbClr val="000000"/>
              </a:buClr>
              <a:buSzPts val="630"/>
              <a:buFont typeface="Arial"/>
              <a:buNone/>
            </a:pPr>
            <a:r>
              <a:rPr lang="en-US" sz="630" b="1" i="0" u="none" strike="noStrike" cap="none">
                <a:solidFill>
                  <a:srgbClr val="FFFFFF"/>
                </a:solidFill>
                <a:latin typeface="Arial"/>
                <a:ea typeface="Arial"/>
                <a:cs typeface="Arial"/>
                <a:sym typeface="Arial"/>
              </a:rPr>
              <a:t>Please do not use this space, a QR code will be automatically overlayed</a:t>
            </a:r>
            <a:endParaRPr sz="630" b="0" i="0" u="none" strike="noStrike" cap="none">
              <a:solidFill>
                <a:schemeClr val="dk1"/>
              </a:solidFill>
              <a:latin typeface="Arial"/>
              <a:ea typeface="Arial"/>
              <a:cs typeface="Arial"/>
              <a:sym typeface="Arial"/>
            </a:endParaRPr>
          </a:p>
        </p:txBody>
      </p:sp>
      <p:pic>
        <p:nvPicPr>
          <p:cNvPr id="191" name="Google Shape;191;p3"/>
          <p:cNvPicPr preferRelativeResize="0"/>
          <p:nvPr/>
        </p:nvPicPr>
        <p:blipFill rotWithShape="1">
          <a:blip r:embed="rId4">
            <a:alphaModFix/>
          </a:blip>
          <a:srcRect/>
          <a:stretch/>
        </p:blipFill>
        <p:spPr>
          <a:xfrm>
            <a:off x="10881720" y="112320"/>
            <a:ext cx="1183320" cy="1167840"/>
          </a:xfrm>
          <a:prstGeom prst="rect">
            <a:avLst/>
          </a:prstGeom>
          <a:noFill/>
          <a:ln>
            <a:noFill/>
          </a:ln>
        </p:spPr>
      </p:pic>
      <p:sp>
        <p:nvSpPr>
          <p:cNvPr id="2" name="Google Shape;183;p2">
            <a:extLst>
              <a:ext uri="{FF2B5EF4-FFF2-40B4-BE49-F238E27FC236}">
                <a16:creationId xmlns:a16="http://schemas.microsoft.com/office/drawing/2014/main" id="{F1011C66-88BA-5A1C-1756-560982AEC2C5}"/>
              </a:ext>
            </a:extLst>
          </p:cNvPr>
          <p:cNvSpPr txBox="1"/>
          <p:nvPr/>
        </p:nvSpPr>
        <p:spPr>
          <a:xfrm>
            <a:off x="278775" y="1128786"/>
            <a:ext cx="10354978" cy="2154406"/>
          </a:xfrm>
          <a:prstGeom prst="rect">
            <a:avLst/>
          </a:prstGeom>
          <a:noFill/>
          <a:ln>
            <a:noFill/>
          </a:ln>
        </p:spPr>
        <p:txBody>
          <a:bodyPr spcFirstLastPara="1" wrap="square" lIns="91425" tIns="91425" rIns="91425" bIns="91425" anchor="t" anchorCtr="0">
            <a:spAutoFit/>
          </a:bodyPr>
          <a:lstStyle/>
          <a:p>
            <a:r>
              <a:rPr lang="en-US" sz="1600" b="1" dirty="0"/>
              <a:t>Overall</a:t>
            </a:r>
            <a:r>
              <a:rPr lang="en-US" sz="1600" dirty="0"/>
              <a:t>: characterize out-of-distribution generalization utility of PINN framework for forward and inverse modeling</a:t>
            </a:r>
          </a:p>
          <a:p>
            <a:pPr lvl="1"/>
            <a:r>
              <a:rPr lang="en-US" sz="1600" dirty="0"/>
              <a:t>	Develop PINN model for forward modeling seismogram from W and </a:t>
            </a:r>
            <a:r>
              <a:rPr lang="en-US" sz="1600" dirty="0" err="1"/>
              <a:t>DoB</a:t>
            </a:r>
            <a:endParaRPr lang="en-US" sz="1600" dirty="0"/>
          </a:p>
          <a:p>
            <a:pPr lvl="0" algn="l" rtl="0">
              <a:spcBef>
                <a:spcPts val="0"/>
              </a:spcBef>
              <a:spcAft>
                <a:spcPts val="0"/>
              </a:spcAft>
            </a:pPr>
            <a:r>
              <a:rPr lang="en-US" sz="1600" dirty="0"/>
              <a:t>	Develop PINN model for inverse modeling of W and </a:t>
            </a:r>
            <a:r>
              <a:rPr lang="en-US" sz="1600" dirty="0" err="1"/>
              <a:t>DoB</a:t>
            </a:r>
            <a:r>
              <a:rPr lang="en-US" sz="1600" dirty="0"/>
              <a:t> from synthetic seismogram</a:t>
            </a:r>
          </a:p>
          <a:p>
            <a:pPr lvl="0" algn="l" rtl="0">
              <a:spcBef>
                <a:spcPts val="0"/>
              </a:spcBef>
              <a:spcAft>
                <a:spcPts val="0"/>
              </a:spcAft>
            </a:pPr>
            <a:r>
              <a:rPr lang="en-US" sz="1600" dirty="0"/>
              <a:t>	Generate vast dataset of synthetic seismograms for model validation</a:t>
            </a:r>
          </a:p>
          <a:p>
            <a:pPr lvl="0" algn="l" rtl="0">
              <a:spcBef>
                <a:spcPts val="0"/>
              </a:spcBef>
              <a:spcAft>
                <a:spcPts val="0"/>
              </a:spcAft>
            </a:pPr>
            <a:r>
              <a:rPr lang="en-US" sz="1600" dirty="0"/>
              <a:t>	Apply framework and testing concepts to observed events</a:t>
            </a:r>
          </a:p>
          <a:p>
            <a:pPr lvl="0" algn="l" rtl="0">
              <a:spcBef>
                <a:spcPts val="0"/>
              </a:spcBef>
              <a:spcAft>
                <a:spcPts val="0"/>
              </a:spcAft>
            </a:pPr>
            <a:endParaRPr lang="en-US" sz="1600" dirty="0"/>
          </a:p>
          <a:p>
            <a:pPr lvl="0" algn="l" rtl="0">
              <a:spcBef>
                <a:spcPts val="0"/>
              </a:spcBef>
              <a:spcAft>
                <a:spcPts val="0"/>
              </a:spcAft>
            </a:pPr>
            <a:r>
              <a:rPr lang="en-US" sz="1600" b="1" dirty="0"/>
              <a:t>Showcased here</a:t>
            </a:r>
            <a:r>
              <a:rPr lang="en-US" sz="1600" dirty="0"/>
              <a:t>: 1) proof-of-concept for forward modeling of synthetic TDSF, 2) out-of-distribution testing experiment based on W and </a:t>
            </a:r>
            <a:r>
              <a:rPr lang="en-US" sz="1600" dirty="0" err="1"/>
              <a:t>DoB</a:t>
            </a:r>
            <a:r>
              <a:rPr lang="en-US" sz="1600" dirty="0"/>
              <a:t> quadrants</a:t>
            </a:r>
          </a:p>
        </p:txBody>
      </p:sp>
      <p:grpSp>
        <p:nvGrpSpPr>
          <p:cNvPr id="4" name="Google Shape;201;p4">
            <a:extLst>
              <a:ext uri="{FF2B5EF4-FFF2-40B4-BE49-F238E27FC236}">
                <a16:creationId xmlns:a16="http://schemas.microsoft.com/office/drawing/2014/main" id="{57AB250B-EC52-7F4D-66A9-62E52CD4FEC9}"/>
              </a:ext>
            </a:extLst>
          </p:cNvPr>
          <p:cNvGrpSpPr/>
          <p:nvPr/>
        </p:nvGrpSpPr>
        <p:grpSpPr>
          <a:xfrm>
            <a:off x="997299" y="3041150"/>
            <a:ext cx="8917929" cy="3816850"/>
            <a:chOff x="1230001" y="3041150"/>
            <a:chExt cx="8917929" cy="3816850"/>
          </a:xfrm>
        </p:grpSpPr>
        <p:pic>
          <p:nvPicPr>
            <p:cNvPr id="5" name="Google Shape;202;p4">
              <a:extLst>
                <a:ext uri="{FF2B5EF4-FFF2-40B4-BE49-F238E27FC236}">
                  <a16:creationId xmlns:a16="http://schemas.microsoft.com/office/drawing/2014/main" id="{D3876E95-16FE-E422-B280-3A65FB8902AF}"/>
                </a:ext>
              </a:extLst>
            </p:cNvPr>
            <p:cNvPicPr preferRelativeResize="0">
              <a:picLocks noChangeAspect="1"/>
            </p:cNvPicPr>
            <p:nvPr/>
          </p:nvPicPr>
          <p:blipFill rotWithShape="1">
            <a:blip r:embed="rId5">
              <a:alphaModFix/>
            </a:blip>
            <a:srcRect/>
            <a:stretch/>
          </p:blipFill>
          <p:spPr>
            <a:xfrm>
              <a:off x="1230001" y="3041150"/>
              <a:ext cx="8917929" cy="3816850"/>
            </a:xfrm>
            <a:prstGeom prst="rect">
              <a:avLst/>
            </a:prstGeom>
            <a:noFill/>
            <a:ln>
              <a:noFill/>
            </a:ln>
          </p:spPr>
        </p:pic>
        <p:sp>
          <p:nvSpPr>
            <p:cNvPr id="6" name="Google Shape;203;p4">
              <a:extLst>
                <a:ext uri="{FF2B5EF4-FFF2-40B4-BE49-F238E27FC236}">
                  <a16:creationId xmlns:a16="http://schemas.microsoft.com/office/drawing/2014/main" id="{106330D8-32D1-5418-65C3-148C072EB53E}"/>
                </a:ext>
              </a:extLst>
            </p:cNvPr>
            <p:cNvSpPr txBox="1"/>
            <p:nvPr/>
          </p:nvSpPr>
          <p:spPr>
            <a:xfrm>
              <a:off x="4722509" y="3574809"/>
              <a:ext cx="3032523" cy="615523"/>
            </a:xfrm>
            <a:prstGeom prst="rect">
              <a:avLst/>
            </a:prstGeom>
            <a:noFill/>
            <a:ln>
              <a:noFill/>
            </a:ln>
          </p:spPr>
          <p:txBody>
            <a:bodyPr spcFirstLastPara="1" wrap="square" lIns="91425" tIns="91425" rIns="91425" bIns="91425" anchor="t" anchorCtr="0">
              <a:spAutoFit/>
            </a:bodyPr>
            <a:lstStyle/>
            <a:p>
              <a:pPr marL="0" marR="0" lvl="0" indent="0"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Arial"/>
                  <a:ea typeface="Arial"/>
                  <a:cs typeface="Arial"/>
                  <a:sym typeface="Arial"/>
                </a:rPr>
                <a:t>PINN Framework – TDSF Forward Modeling</a:t>
              </a:r>
              <a:endParaRPr sz="1400" b="1" i="0" u="none" strike="noStrike" cap="none" dirty="0">
                <a:solidFill>
                  <a:srgbClr val="000000"/>
                </a:solidFill>
                <a:latin typeface="Arial"/>
                <a:ea typeface="Arial"/>
                <a:cs typeface="Arial"/>
                <a:sym typeface="Arial"/>
              </a:endParaRPr>
            </a:p>
          </p:txBody>
        </p:sp>
      </p:grpSp>
    </p:spTree>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 name="Google Shape;183;p2">
            <a:extLst>
              <a:ext uri="{FF2B5EF4-FFF2-40B4-BE49-F238E27FC236}">
                <a16:creationId xmlns:a16="http://schemas.microsoft.com/office/drawing/2014/main" id="{3CFC28EB-CCE2-3400-45C4-5ACFF7584EA9}"/>
              </a:ext>
            </a:extLst>
          </p:cNvPr>
          <p:cNvSpPr txBox="1"/>
          <p:nvPr/>
        </p:nvSpPr>
        <p:spPr>
          <a:xfrm>
            <a:off x="258752" y="1533496"/>
            <a:ext cx="6685992" cy="5078283"/>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285750" indent="-285750">
              <a:buFont typeface="Arial" panose="020B0604020202020204" pitchFamily="34" charset="0"/>
              <a:buChar char="•"/>
            </a:lvl1pPr>
          </a:lstStyle>
          <a:p>
            <a:r>
              <a:rPr lang="en-US" sz="1600" dirty="0"/>
              <a:t>A dataset of ~58,000 TDSFs were generated at the elastic radii of multiple explosions sources for various emplacement material properties and a suite of yield and depth of the explosions (Saikia 2017). </a:t>
            </a:r>
          </a:p>
          <a:p>
            <a:r>
              <a:rPr lang="en-US" sz="1600" dirty="0"/>
              <a:t>W and </a:t>
            </a:r>
            <a:r>
              <a:rPr lang="en-US" sz="1600" dirty="0" err="1"/>
              <a:t>DoB</a:t>
            </a:r>
            <a:r>
              <a:rPr lang="en-US" sz="1600" dirty="0"/>
              <a:t> range from 0.01 to 2 Kts and 100 to 900m, respectively.</a:t>
            </a:r>
          </a:p>
          <a:p>
            <a:r>
              <a:rPr lang="en-US" sz="1600" dirty="0"/>
              <a:t>PINN model is a simple, 3-layered, and fully-connected neural network (FCNN) that takes W and </a:t>
            </a:r>
            <a:r>
              <a:rPr lang="en-US" sz="1600" dirty="0" err="1"/>
              <a:t>DoB</a:t>
            </a:r>
            <a:r>
              <a:rPr lang="en-US" sz="1600" dirty="0"/>
              <a:t> to predict a TDSF.  MSE loss of between the input and this prediction from the FCNN was calculated. </a:t>
            </a:r>
          </a:p>
          <a:p>
            <a:r>
              <a:rPr lang="en-US" sz="1600" dirty="0"/>
              <a:t>During training, a physics loss term is added to the MSE loss (see P3.5-097)  </a:t>
            </a:r>
          </a:p>
          <a:p>
            <a:r>
              <a:rPr lang="en-US" sz="1600" dirty="0"/>
              <a:t>PINN models were evaluated by varying the physics loss penalty term, 𝝺, where the train-test split is defined by quadrants of the W and </a:t>
            </a:r>
            <a:r>
              <a:rPr lang="en-US" sz="1600" dirty="0" err="1"/>
              <a:t>DoB</a:t>
            </a:r>
            <a:r>
              <a:rPr lang="en-US" sz="1600" dirty="0"/>
              <a:t> plane.  The loss terms consisted of the sum of two MSE values, one for the partials of TDSF w.r.t. yield and the other w.r.t depth. </a:t>
            </a:r>
          </a:p>
          <a:p>
            <a:r>
              <a:rPr lang="en-US" sz="1600" dirty="0"/>
              <a:t>Consolidate observations about OOD generalization from all train-test quadrants and 𝝺 value combinations as shown to the figure in the right</a:t>
            </a:r>
          </a:p>
          <a:p>
            <a:endParaRPr lang="en-US" dirty="0"/>
          </a:p>
        </p:txBody>
      </p:sp>
      <p:sp>
        <p:nvSpPr>
          <p:cNvPr id="197" name="Google Shape;197;p4"/>
          <p:cNvSpPr/>
          <p:nvPr/>
        </p:nvSpPr>
        <p:spPr>
          <a:xfrm>
            <a:off x="2193120" y="266400"/>
            <a:ext cx="8021160" cy="559080"/>
          </a:xfrm>
          <a:prstGeom prst="rect">
            <a:avLst/>
          </a:prstGeom>
          <a:noFill/>
          <a:ln>
            <a:noFill/>
          </a:ln>
        </p:spPr>
        <p:txBody>
          <a:bodyPr spcFirstLastPara="1" wrap="square" lIns="90000" tIns="45000" rIns="90000" bIns="45000" anchor="b"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Methods &amp; Data</a:t>
            </a:r>
            <a:endParaRPr sz="1800" b="0" i="0" u="none" strike="noStrike" cap="none">
              <a:solidFill>
                <a:schemeClr val="dk1"/>
              </a:solidFill>
              <a:latin typeface="Arial"/>
              <a:ea typeface="Arial"/>
              <a:cs typeface="Arial"/>
              <a:sym typeface="Arial"/>
            </a:endParaRPr>
          </a:p>
        </p:txBody>
      </p:sp>
      <p:sp>
        <p:nvSpPr>
          <p:cNvPr id="198" name="Google Shape;198;p4"/>
          <p:cNvSpPr/>
          <p:nvPr/>
        </p:nvSpPr>
        <p:spPr>
          <a:xfrm>
            <a:off x="11125440" y="6385320"/>
            <a:ext cx="817560" cy="233640"/>
          </a:xfrm>
          <a:prstGeom prst="rect">
            <a:avLst/>
          </a:prstGeom>
          <a:noFill/>
          <a:ln>
            <a:noFill/>
          </a:ln>
        </p:spPr>
        <p:txBody>
          <a:bodyPr spcFirstLastPara="1" wrap="square" lIns="90000" tIns="45000" rIns="90000" bIns="45000" anchor="ctr" anchorCtr="0">
            <a:norm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a:solidFill>
                  <a:srgbClr val="FFFFFF"/>
                </a:solidFill>
                <a:latin typeface="Arial"/>
                <a:ea typeface="Arial"/>
                <a:cs typeface="Arial"/>
                <a:sym typeface="Arial"/>
              </a:rPr>
              <a:t>P3.5-098</a:t>
            </a:r>
            <a:endParaRPr sz="1000" b="0" i="0" u="none" strike="noStrike" cap="none">
              <a:solidFill>
                <a:schemeClr val="dk1"/>
              </a:solidFill>
              <a:latin typeface="Arial"/>
              <a:ea typeface="Arial"/>
              <a:cs typeface="Arial"/>
              <a:sym typeface="Arial"/>
            </a:endParaRPr>
          </a:p>
        </p:txBody>
      </p:sp>
      <p:sp>
        <p:nvSpPr>
          <p:cNvPr id="199" name="Google Shape;199;p4"/>
          <p:cNvSpPr/>
          <p:nvPr/>
        </p:nvSpPr>
        <p:spPr>
          <a:xfrm>
            <a:off x="11103840" y="5452920"/>
            <a:ext cx="837360" cy="740880"/>
          </a:xfrm>
          <a:prstGeom prst="rect">
            <a:avLst/>
          </a:prstGeom>
          <a:noFill/>
          <a:ln>
            <a:noFill/>
          </a:ln>
        </p:spPr>
        <p:txBody>
          <a:bodyPr spcFirstLastPara="1" wrap="square" lIns="90000" tIns="45000" rIns="90000" bIns="45000" anchor="ctr" anchorCtr="0">
            <a:normAutofit/>
          </a:bodyPr>
          <a:lstStyle/>
          <a:p>
            <a:pPr marL="0" marR="0" lvl="0" indent="0" algn="ctr" rtl="0">
              <a:lnSpc>
                <a:spcPct val="90000"/>
              </a:lnSpc>
              <a:spcBef>
                <a:spcPts val="0"/>
              </a:spcBef>
              <a:spcAft>
                <a:spcPts val="0"/>
              </a:spcAft>
              <a:buClr>
                <a:srgbClr val="000000"/>
              </a:buClr>
              <a:buSzPts val="630"/>
              <a:buFont typeface="Arial"/>
              <a:buNone/>
            </a:pPr>
            <a:r>
              <a:rPr lang="en-US" sz="630" b="1" i="0" u="none" strike="noStrike" cap="none">
                <a:solidFill>
                  <a:srgbClr val="FFFFFF"/>
                </a:solidFill>
                <a:latin typeface="Arial"/>
                <a:ea typeface="Arial"/>
                <a:cs typeface="Arial"/>
                <a:sym typeface="Arial"/>
              </a:rPr>
              <a:t>Please do not use this space, a QR code will be automatically overlayed</a:t>
            </a:r>
            <a:endParaRPr sz="630" b="0" i="0" u="none" strike="noStrike" cap="none">
              <a:solidFill>
                <a:schemeClr val="dk1"/>
              </a:solidFill>
              <a:latin typeface="Arial"/>
              <a:ea typeface="Arial"/>
              <a:cs typeface="Arial"/>
              <a:sym typeface="Arial"/>
            </a:endParaRPr>
          </a:p>
        </p:txBody>
      </p:sp>
      <p:pic>
        <p:nvPicPr>
          <p:cNvPr id="200" name="Google Shape;200;p4"/>
          <p:cNvPicPr preferRelativeResize="0"/>
          <p:nvPr/>
        </p:nvPicPr>
        <p:blipFill rotWithShape="1">
          <a:blip r:embed="rId4">
            <a:alphaModFix/>
          </a:blip>
          <a:srcRect/>
          <a:stretch/>
        </p:blipFill>
        <p:spPr>
          <a:xfrm>
            <a:off x="10881720" y="112320"/>
            <a:ext cx="1183320" cy="1167840"/>
          </a:xfrm>
          <a:prstGeom prst="rect">
            <a:avLst/>
          </a:prstGeom>
          <a:noFill/>
          <a:ln>
            <a:noFill/>
          </a:ln>
        </p:spPr>
      </p:pic>
      <p:pic>
        <p:nvPicPr>
          <p:cNvPr id="204" name="Google Shape;204;p4"/>
          <p:cNvPicPr preferRelativeResize="0">
            <a:picLocks noChangeAspect="1"/>
          </p:cNvPicPr>
          <p:nvPr/>
        </p:nvPicPr>
        <p:blipFill rotWithShape="1">
          <a:blip r:embed="rId5">
            <a:alphaModFix/>
          </a:blip>
          <a:srcRect/>
          <a:stretch/>
        </p:blipFill>
        <p:spPr>
          <a:xfrm>
            <a:off x="7013631" y="1971233"/>
            <a:ext cx="3686516" cy="3546875"/>
          </a:xfrm>
          <a:prstGeom prst="rect">
            <a:avLst/>
          </a:prstGeom>
          <a:noFill/>
          <a:ln>
            <a:noFill/>
          </a:ln>
        </p:spPr>
      </p:pic>
      <p:sp>
        <p:nvSpPr>
          <p:cNvPr id="205" name="Google Shape;205;p4"/>
          <p:cNvSpPr txBox="1"/>
          <p:nvPr/>
        </p:nvSpPr>
        <p:spPr>
          <a:xfrm>
            <a:off x="7477930" y="1753175"/>
            <a:ext cx="3092724" cy="40007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Arial"/>
                <a:ea typeface="Arial"/>
                <a:cs typeface="Arial"/>
                <a:sym typeface="Arial"/>
              </a:rPr>
              <a:t>OOD Experimental Setup</a:t>
            </a:r>
            <a:endParaRPr sz="1400" b="1" i="0" u="none" strike="noStrike" cap="none" dirty="0">
              <a:solidFill>
                <a:srgbClr val="000000"/>
              </a:solidFill>
              <a:latin typeface="Arial"/>
              <a:ea typeface="Arial"/>
              <a:cs typeface="Arial"/>
              <a:sym typeface="Arial"/>
            </a:endParaRPr>
          </a:p>
        </p:txBody>
      </p:sp>
      <p:sp>
        <p:nvSpPr>
          <p:cNvPr id="206" name="Google Shape;206;p4"/>
          <p:cNvSpPr txBox="1"/>
          <p:nvPr/>
        </p:nvSpPr>
        <p:spPr>
          <a:xfrm>
            <a:off x="9788016" y="2556465"/>
            <a:ext cx="585693"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dirty="0">
                <a:solidFill>
                  <a:srgbClr val="FF0000"/>
                </a:solidFill>
                <a:latin typeface="Arial"/>
                <a:ea typeface="Arial"/>
                <a:cs typeface="Arial"/>
                <a:sym typeface="Arial"/>
              </a:rPr>
              <a:t>Train</a:t>
            </a:r>
            <a:endParaRPr sz="1600" b="1" dirty="0"/>
          </a:p>
        </p:txBody>
      </p:sp>
      <p:sp>
        <p:nvSpPr>
          <p:cNvPr id="207" name="Google Shape;207;p4"/>
          <p:cNvSpPr txBox="1"/>
          <p:nvPr/>
        </p:nvSpPr>
        <p:spPr>
          <a:xfrm>
            <a:off x="8376745" y="2556465"/>
            <a:ext cx="530125"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dirty="0">
                <a:solidFill>
                  <a:srgbClr val="0070C0"/>
                </a:solidFill>
                <a:latin typeface="Arial"/>
                <a:ea typeface="Arial"/>
                <a:cs typeface="Arial"/>
                <a:sym typeface="Arial"/>
              </a:rPr>
              <a:t>Test</a:t>
            </a:r>
            <a:endParaRPr sz="1600" b="1" dirty="0"/>
          </a:p>
        </p:txBody>
      </p:sp>
      <p:sp>
        <p:nvSpPr>
          <p:cNvPr id="208" name="Google Shape;208;p4"/>
          <p:cNvSpPr txBox="1"/>
          <p:nvPr/>
        </p:nvSpPr>
        <p:spPr>
          <a:xfrm>
            <a:off x="8376745" y="4039926"/>
            <a:ext cx="530125"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dirty="0">
                <a:solidFill>
                  <a:srgbClr val="0070C0"/>
                </a:solidFill>
                <a:latin typeface="Arial"/>
                <a:ea typeface="Arial"/>
                <a:cs typeface="Arial"/>
                <a:sym typeface="Arial"/>
              </a:rPr>
              <a:t>Test</a:t>
            </a:r>
            <a:endParaRPr sz="1600" b="1" dirty="0"/>
          </a:p>
        </p:txBody>
      </p:sp>
      <p:sp>
        <p:nvSpPr>
          <p:cNvPr id="209" name="Google Shape;209;p4"/>
          <p:cNvSpPr txBox="1"/>
          <p:nvPr/>
        </p:nvSpPr>
        <p:spPr>
          <a:xfrm>
            <a:off x="9817229" y="4039926"/>
            <a:ext cx="530125"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a:solidFill>
                  <a:srgbClr val="0070C0"/>
                </a:solidFill>
                <a:latin typeface="Arial"/>
                <a:ea typeface="Arial"/>
                <a:cs typeface="Arial"/>
                <a:sym typeface="Arial"/>
              </a:rPr>
              <a:t>Test</a:t>
            </a:r>
            <a:endParaRPr sz="1600" b="1"/>
          </a:p>
        </p:txBody>
      </p:sp>
      <p:sp>
        <p:nvSpPr>
          <p:cNvPr id="5" name="TextBox 4">
            <a:extLst>
              <a:ext uri="{FF2B5EF4-FFF2-40B4-BE49-F238E27FC236}">
                <a16:creationId xmlns:a16="http://schemas.microsoft.com/office/drawing/2014/main" id="{5F592A88-75F1-75BD-1770-D8A72BDBEE5D}"/>
              </a:ext>
            </a:extLst>
          </p:cNvPr>
          <p:cNvSpPr txBox="1"/>
          <p:nvPr/>
        </p:nvSpPr>
        <p:spPr>
          <a:xfrm>
            <a:off x="12195698" y="1479521"/>
            <a:ext cx="3686516" cy="307777"/>
          </a:xfrm>
          <a:prstGeom prst="rect">
            <a:avLst/>
          </a:prstGeom>
          <a:noFill/>
        </p:spPr>
        <p:txBody>
          <a:bodyPr wrap="square">
            <a:spAutoFit/>
          </a:bodyPr>
          <a:lstStyle/>
          <a:p>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far-field (dynamic) equation 12c of </a:t>
            </a:r>
            <a:r>
              <a:rPr lang="en-US" sz="14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Saikia</a:t>
            </a: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(2017)</a:t>
            </a:r>
            <a:endParaRPr lang="en-US" dirty="0">
              <a:solidFill>
                <a:schemeClr val="bg1"/>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9AD74CE-0061-154F-2754-ECC641E1A472}"/>
                  </a:ext>
                </a:extLst>
              </p:cNvPr>
              <p:cNvSpPr txBox="1"/>
              <p:nvPr/>
            </p:nvSpPr>
            <p:spPr>
              <a:xfrm>
                <a:off x="12493424" y="1953314"/>
                <a:ext cx="2091650" cy="5717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panose="02040503050406030204" pitchFamily="18" charset="0"/>
                        </a:rPr>
                        <m:t>𝑆</m:t>
                      </m:r>
                      <m:d>
                        <m:dPr>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𝑡</m:t>
                          </m:r>
                        </m:e>
                      </m:d>
                      <m:r>
                        <a:rPr lang="en-US" i="0">
                          <a:solidFill>
                            <a:schemeClr val="bg1"/>
                          </a:solidFill>
                          <a:latin typeface="Cambria Math" panose="02040503050406030204" pitchFamily="18" charset="0"/>
                        </a:rPr>
                        <m:t>=</m:t>
                      </m:r>
                      <m:d>
                        <m:dPr>
                          <m:begChr m:val="["/>
                          <m:endChr m:val="]"/>
                          <m:ctrlPr>
                            <a:rPr lang="en-US" i="1">
                              <a:solidFill>
                                <a:schemeClr val="bg1"/>
                              </a:solidFill>
                              <a:latin typeface="Cambria Math" panose="02040503050406030204" pitchFamily="18" charset="0"/>
                            </a:rPr>
                          </m:ctrlPr>
                        </m:dPr>
                        <m:e>
                          <m:f>
                            <m:fPr>
                              <m:ctrlPr>
                                <a:rPr lang="en-US" i="1">
                                  <a:solidFill>
                                    <a:schemeClr val="bg1"/>
                                  </a:solidFill>
                                  <a:latin typeface="Cambria Math" panose="02040503050406030204" pitchFamily="18" charset="0"/>
                                </a:rPr>
                              </m:ctrlPr>
                            </m:fPr>
                            <m:num>
                              <m:sSub>
                                <m:sSubPr>
                                  <m:ctrlPr>
                                    <a:rPr lang="en-US" i="1">
                                      <a:solidFill>
                                        <a:schemeClr val="bg1"/>
                                      </a:solidFill>
                                      <a:latin typeface="Cambria Math" panose="02040503050406030204" pitchFamily="18" charset="0"/>
                                    </a:rPr>
                                  </m:ctrlPr>
                                </m:sSubPr>
                                <m:e>
                                  <m:r>
                                    <a:rPr lang="en-US" i="0">
                                      <a:solidFill>
                                        <a:schemeClr val="bg1"/>
                                      </a:solidFill>
                                      <a:latin typeface="Cambria Math" panose="02040503050406030204" pitchFamily="18" charset="0"/>
                                    </a:rPr>
                                    <m:t>𝜕</m:t>
                                  </m:r>
                                </m:e>
                                <m:sub>
                                  <m:r>
                                    <a:rPr lang="en-US" i="1">
                                      <a:solidFill>
                                        <a:schemeClr val="bg1"/>
                                      </a:solidFill>
                                      <a:latin typeface="Cambria Math" panose="02040503050406030204" pitchFamily="18" charset="0"/>
                                    </a:rPr>
                                    <m:t>𝑡</m:t>
                                  </m:r>
                                </m:sub>
                              </m:sSub>
                              <m:r>
                                <a:rPr lang="en-US" i="1">
                                  <a:solidFill>
                                    <a:schemeClr val="bg1"/>
                                  </a:solidFill>
                                  <a:latin typeface="Cambria Math" panose="02040503050406030204" pitchFamily="18" charset="0"/>
                                </a:rPr>
                                <m:t>𝐹</m:t>
                              </m:r>
                              <m:d>
                                <m:dPr>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𝑡</m:t>
                                  </m:r>
                                </m:e>
                              </m:d>
                            </m:num>
                            <m:den>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𝑅</m:t>
                                  </m:r>
                                </m:e>
                                <m:sub>
                                  <m:r>
                                    <a:rPr lang="en-US" i="1">
                                      <a:solidFill>
                                        <a:schemeClr val="bg1"/>
                                      </a:solidFill>
                                      <a:latin typeface="Cambria Math" panose="02040503050406030204" pitchFamily="18" charset="0"/>
                                    </a:rPr>
                                    <m:t>𝑒𝑙</m:t>
                                  </m:r>
                                </m:sub>
                              </m:sSub>
                              <m:r>
                                <a:rPr lang="en-US" i="1">
                                  <a:solidFill>
                                    <a:schemeClr val="bg1"/>
                                  </a:solidFill>
                                  <a:latin typeface="Cambria Math" panose="02040503050406030204" pitchFamily="18" charset="0"/>
                                </a:rPr>
                                <m:t>𝐶</m:t>
                              </m:r>
                            </m:den>
                          </m:f>
                        </m:e>
                      </m:d>
                      <m:r>
                        <a:rPr lang="en-US" i="0">
                          <a:solidFill>
                            <a:schemeClr val="bg1"/>
                          </a:solidFill>
                          <a:latin typeface="Cambria Math" panose="02040503050406030204" pitchFamily="18" charset="0"/>
                        </a:rPr>
                        <m:t>∗</m:t>
                      </m:r>
                      <m:d>
                        <m:dPr>
                          <m:begChr m:val="["/>
                          <m:endChr m:val="]"/>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𝐵</m:t>
                          </m:r>
                          <m:d>
                            <m:dPr>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𝑡</m:t>
                              </m:r>
                            </m:e>
                          </m:d>
                        </m:e>
                      </m:d>
                    </m:oMath>
                  </m:oMathPara>
                </a14:m>
                <a:endParaRPr lang="en-US" dirty="0">
                  <a:solidFill>
                    <a:schemeClr val="bg1"/>
                  </a:solidFill>
                </a:endParaRPr>
              </a:p>
            </p:txBody>
          </p:sp>
        </mc:Choice>
        <mc:Fallback xmlns="">
          <p:sp>
            <p:nvSpPr>
              <p:cNvPr id="7" name="TextBox 6">
                <a:extLst>
                  <a:ext uri="{FF2B5EF4-FFF2-40B4-BE49-F238E27FC236}">
                    <a16:creationId xmlns:a16="http://schemas.microsoft.com/office/drawing/2014/main" id="{E9AD74CE-0061-154F-2754-ECC641E1A472}"/>
                  </a:ext>
                </a:extLst>
              </p:cNvPr>
              <p:cNvSpPr txBox="1">
                <a:spLocks noRot="1" noChangeAspect="1" noMove="1" noResize="1" noEditPoints="1" noAdjustHandles="1" noChangeArrowheads="1" noChangeShapeType="1" noTextEdit="1"/>
              </p:cNvSpPr>
              <p:nvPr/>
            </p:nvSpPr>
            <p:spPr>
              <a:xfrm>
                <a:off x="12493424" y="1953314"/>
                <a:ext cx="2091650" cy="57176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DC8E1E1-420D-3245-1AB1-11B6E286E26A}"/>
                  </a:ext>
                </a:extLst>
              </p:cNvPr>
              <p:cNvSpPr txBox="1"/>
              <p:nvPr/>
            </p:nvSpPr>
            <p:spPr>
              <a:xfrm>
                <a:off x="12493424" y="2652034"/>
                <a:ext cx="2091650" cy="5142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𝑃</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𝑀𝑆𝐸</m:t>
                      </m:r>
                      <m:r>
                        <a:rPr lang="en-US" b="0" i="1" smtClean="0">
                          <a:solidFill>
                            <a:schemeClr val="bg1"/>
                          </a:solidFill>
                          <a:latin typeface="Cambria Math" panose="02040503050406030204" pitchFamily="18" charset="0"/>
                        </a:rPr>
                        <m:t>(</m:t>
                      </m:r>
                      <m:f>
                        <m:fPr>
                          <m:ctrlPr>
                            <a:rPr lang="en-US" b="0" i="1" smtClean="0">
                              <a:solidFill>
                                <a:schemeClr val="bg1"/>
                              </a:solidFill>
                              <a:latin typeface="Cambria Math" panose="02040503050406030204" pitchFamily="18" charset="0"/>
                            </a:rPr>
                          </m:ctrlPr>
                        </m:fPr>
                        <m:num>
                          <m:r>
                            <a:rPr lang="en-US" b="0" i="1" smtClean="0">
                              <a:solidFill>
                                <a:schemeClr val="bg1"/>
                              </a:solidFill>
                              <a:latin typeface="Cambria Math" panose="02040503050406030204" pitchFamily="18" charset="0"/>
                            </a:rPr>
                            <m:t>𝑑𝑆</m:t>
                          </m:r>
                        </m:num>
                        <m:den>
                          <m:r>
                            <a:rPr lang="en-US" b="0" i="1" smtClean="0">
                              <a:solidFill>
                                <a:schemeClr val="bg1"/>
                              </a:solidFill>
                              <a:latin typeface="Cambria Math" panose="02040503050406030204" pitchFamily="18" charset="0"/>
                            </a:rPr>
                            <m:t>𝑑𝑊</m:t>
                          </m:r>
                        </m:den>
                      </m:f>
                    </m:oMath>
                  </m:oMathPara>
                </a14:m>
                <a:endParaRPr lang="en-US" dirty="0">
                  <a:solidFill>
                    <a:schemeClr val="bg1"/>
                  </a:solidFill>
                </a:endParaRPr>
              </a:p>
            </p:txBody>
          </p:sp>
        </mc:Choice>
        <mc:Fallback xmlns="">
          <p:sp>
            <p:nvSpPr>
              <p:cNvPr id="3" name="TextBox 2">
                <a:extLst>
                  <a:ext uri="{FF2B5EF4-FFF2-40B4-BE49-F238E27FC236}">
                    <a16:creationId xmlns:a16="http://schemas.microsoft.com/office/drawing/2014/main" id="{4DC8E1E1-420D-3245-1AB1-11B6E286E26A}"/>
                  </a:ext>
                </a:extLst>
              </p:cNvPr>
              <p:cNvSpPr txBox="1">
                <a:spLocks noRot="1" noChangeAspect="1" noMove="1" noResize="1" noEditPoints="1" noAdjustHandles="1" noChangeArrowheads="1" noChangeShapeType="1" noTextEdit="1"/>
              </p:cNvSpPr>
              <p:nvPr/>
            </p:nvSpPr>
            <p:spPr>
              <a:xfrm>
                <a:off x="12493424" y="2652034"/>
                <a:ext cx="2091650" cy="514243"/>
              </a:xfrm>
              <a:prstGeom prst="rect">
                <a:avLst/>
              </a:prstGeom>
              <a:blipFill>
                <a:blip r:embed="rId7"/>
                <a:stretch>
                  <a:fillRect/>
                </a:stretch>
              </a:blipFill>
            </p:spPr>
            <p:txBody>
              <a:bodyPr/>
              <a:lstStyle/>
              <a:p>
                <a:r>
                  <a:rPr lang="en-US">
                    <a:noFill/>
                  </a:rPr>
                  <a:t> </a:t>
                </a:r>
              </a:p>
            </p:txBody>
          </p:sp>
        </mc:Fallback>
      </mc:AlternateContent>
    </p:spTree>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5"/>
          <p:cNvSpPr/>
          <p:nvPr/>
        </p:nvSpPr>
        <p:spPr>
          <a:xfrm>
            <a:off x="2193120" y="266400"/>
            <a:ext cx="8021160" cy="559080"/>
          </a:xfrm>
          <a:prstGeom prst="rect">
            <a:avLst/>
          </a:prstGeom>
          <a:noFill/>
          <a:ln>
            <a:noFill/>
          </a:ln>
        </p:spPr>
        <p:txBody>
          <a:bodyPr spcFirstLastPara="1" wrap="square" lIns="90000" tIns="45000" rIns="90000" bIns="45000" anchor="b"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Results</a:t>
            </a:r>
            <a:endParaRPr sz="1800" b="0" i="0" u="none" strike="noStrike" cap="none">
              <a:solidFill>
                <a:schemeClr val="dk1"/>
              </a:solidFill>
              <a:latin typeface="Arial"/>
              <a:ea typeface="Arial"/>
              <a:cs typeface="Arial"/>
              <a:sym typeface="Arial"/>
            </a:endParaRPr>
          </a:p>
        </p:txBody>
      </p:sp>
      <p:sp>
        <p:nvSpPr>
          <p:cNvPr id="215" name="Google Shape;215;p5"/>
          <p:cNvSpPr/>
          <p:nvPr/>
        </p:nvSpPr>
        <p:spPr>
          <a:xfrm>
            <a:off x="11125440" y="6385320"/>
            <a:ext cx="817560" cy="233640"/>
          </a:xfrm>
          <a:prstGeom prst="rect">
            <a:avLst/>
          </a:prstGeom>
          <a:noFill/>
          <a:ln>
            <a:noFill/>
          </a:ln>
        </p:spPr>
        <p:txBody>
          <a:bodyPr spcFirstLastPara="1" wrap="square" lIns="90000" tIns="45000" rIns="90000" bIns="45000" anchor="ctr" anchorCtr="0">
            <a:norm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a:solidFill>
                  <a:srgbClr val="FFFFFF"/>
                </a:solidFill>
                <a:latin typeface="Arial"/>
                <a:ea typeface="Arial"/>
                <a:cs typeface="Arial"/>
                <a:sym typeface="Arial"/>
              </a:rPr>
              <a:t>P3.5-098</a:t>
            </a:r>
            <a:endParaRPr sz="1000" b="0" i="0" u="none" strike="noStrike" cap="none">
              <a:solidFill>
                <a:schemeClr val="dk1"/>
              </a:solidFill>
              <a:latin typeface="Arial"/>
              <a:ea typeface="Arial"/>
              <a:cs typeface="Arial"/>
              <a:sym typeface="Arial"/>
            </a:endParaRPr>
          </a:p>
        </p:txBody>
      </p:sp>
      <p:sp>
        <p:nvSpPr>
          <p:cNvPr id="216" name="Google Shape;216;p5"/>
          <p:cNvSpPr/>
          <p:nvPr/>
        </p:nvSpPr>
        <p:spPr>
          <a:xfrm>
            <a:off x="11103840" y="5452920"/>
            <a:ext cx="837360" cy="740880"/>
          </a:xfrm>
          <a:prstGeom prst="rect">
            <a:avLst/>
          </a:prstGeom>
          <a:noFill/>
          <a:ln>
            <a:noFill/>
          </a:ln>
        </p:spPr>
        <p:txBody>
          <a:bodyPr spcFirstLastPara="1" wrap="square" lIns="90000" tIns="45000" rIns="90000" bIns="45000" anchor="ctr" anchorCtr="0">
            <a:normAutofit/>
          </a:bodyPr>
          <a:lstStyle/>
          <a:p>
            <a:pPr marL="0" marR="0" lvl="0" indent="0" algn="ctr" rtl="0">
              <a:lnSpc>
                <a:spcPct val="90000"/>
              </a:lnSpc>
              <a:spcBef>
                <a:spcPts val="0"/>
              </a:spcBef>
              <a:spcAft>
                <a:spcPts val="0"/>
              </a:spcAft>
              <a:buClr>
                <a:srgbClr val="000000"/>
              </a:buClr>
              <a:buSzPts val="630"/>
              <a:buFont typeface="Arial"/>
              <a:buNone/>
            </a:pPr>
            <a:r>
              <a:rPr lang="en-US" sz="630" b="1" i="0" u="none" strike="noStrike" cap="none">
                <a:solidFill>
                  <a:srgbClr val="FFFFFF"/>
                </a:solidFill>
                <a:latin typeface="Arial"/>
                <a:ea typeface="Arial"/>
                <a:cs typeface="Arial"/>
                <a:sym typeface="Arial"/>
              </a:rPr>
              <a:t>Please do not use this space, a QR code will be automatically overlayed</a:t>
            </a:r>
            <a:endParaRPr sz="630" b="0" i="0" u="none" strike="noStrike" cap="none">
              <a:solidFill>
                <a:schemeClr val="dk1"/>
              </a:solidFill>
              <a:latin typeface="Arial"/>
              <a:ea typeface="Arial"/>
              <a:cs typeface="Arial"/>
              <a:sym typeface="Arial"/>
            </a:endParaRPr>
          </a:p>
        </p:txBody>
      </p:sp>
      <p:pic>
        <p:nvPicPr>
          <p:cNvPr id="217" name="Google Shape;217;p5"/>
          <p:cNvPicPr preferRelativeResize="0"/>
          <p:nvPr/>
        </p:nvPicPr>
        <p:blipFill rotWithShape="1">
          <a:blip r:embed="rId4">
            <a:alphaModFix/>
          </a:blip>
          <a:srcRect/>
          <a:stretch/>
        </p:blipFill>
        <p:spPr>
          <a:xfrm>
            <a:off x="10881720" y="112320"/>
            <a:ext cx="1183320" cy="1167840"/>
          </a:xfrm>
          <a:prstGeom prst="rect">
            <a:avLst/>
          </a:prstGeom>
          <a:noFill/>
          <a:ln>
            <a:noFill/>
          </a:ln>
        </p:spPr>
      </p:pic>
      <p:pic>
        <p:nvPicPr>
          <p:cNvPr id="218" name="Google Shape;218;p5"/>
          <p:cNvPicPr preferRelativeResize="0"/>
          <p:nvPr/>
        </p:nvPicPr>
        <p:blipFill rotWithShape="1">
          <a:blip r:embed="rId5">
            <a:alphaModFix/>
          </a:blip>
          <a:srcRect/>
          <a:stretch/>
        </p:blipFill>
        <p:spPr>
          <a:xfrm>
            <a:off x="0" y="2643809"/>
            <a:ext cx="6897240" cy="4214191"/>
          </a:xfrm>
          <a:prstGeom prst="rect">
            <a:avLst/>
          </a:prstGeom>
          <a:noFill/>
          <a:ln>
            <a:noFill/>
          </a:ln>
        </p:spPr>
      </p:pic>
      <p:pic>
        <p:nvPicPr>
          <p:cNvPr id="219" name="Google Shape;219;p5"/>
          <p:cNvPicPr preferRelativeResize="0"/>
          <p:nvPr/>
        </p:nvPicPr>
        <p:blipFill rotWithShape="1">
          <a:blip r:embed="rId6">
            <a:alphaModFix/>
          </a:blip>
          <a:srcRect/>
          <a:stretch/>
        </p:blipFill>
        <p:spPr>
          <a:xfrm>
            <a:off x="6897250" y="1161800"/>
            <a:ext cx="3916790" cy="2848096"/>
          </a:xfrm>
          <a:prstGeom prst="rect">
            <a:avLst/>
          </a:prstGeom>
          <a:noFill/>
          <a:ln>
            <a:noFill/>
          </a:ln>
        </p:spPr>
      </p:pic>
      <p:pic>
        <p:nvPicPr>
          <p:cNvPr id="220" name="Google Shape;220;p5"/>
          <p:cNvPicPr preferRelativeResize="0"/>
          <p:nvPr/>
        </p:nvPicPr>
        <p:blipFill rotWithShape="1">
          <a:blip r:embed="rId7">
            <a:alphaModFix/>
          </a:blip>
          <a:srcRect/>
          <a:stretch/>
        </p:blipFill>
        <p:spPr>
          <a:xfrm>
            <a:off x="6897250" y="4009912"/>
            <a:ext cx="3916800" cy="2848088"/>
          </a:xfrm>
          <a:prstGeom prst="rect">
            <a:avLst/>
          </a:prstGeom>
          <a:noFill/>
          <a:ln>
            <a:noFill/>
          </a:ln>
        </p:spPr>
      </p:pic>
      <p:sp>
        <p:nvSpPr>
          <p:cNvPr id="221" name="Google Shape;221;p5"/>
          <p:cNvSpPr txBox="1"/>
          <p:nvPr/>
        </p:nvSpPr>
        <p:spPr>
          <a:xfrm>
            <a:off x="133547" y="1534572"/>
            <a:ext cx="6763703" cy="181584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Font typeface="Arial" panose="020B0604020202020204" pitchFamily="34" charset="0"/>
              <a:buChar char="•"/>
            </a:pPr>
            <a:r>
              <a:rPr lang="en-US" sz="1600" b="0" i="0" u="none" strike="noStrike" cap="none" dirty="0">
                <a:solidFill>
                  <a:srgbClr val="000000"/>
                </a:solidFill>
                <a:latin typeface="Arial"/>
                <a:ea typeface="Arial"/>
                <a:cs typeface="Arial"/>
                <a:sym typeface="Arial"/>
              </a:rPr>
              <a:t>RMSE drops as deviation from fundamental physics increased</a:t>
            </a:r>
          </a:p>
          <a:p>
            <a:pPr marL="285750" indent="-285750">
              <a:buFont typeface="Arial" panose="020B0604020202020204" pitchFamily="34" charset="0"/>
              <a:buChar char="•"/>
            </a:pPr>
            <a:r>
              <a:rPr lang="en-US" sz="1600" dirty="0"/>
              <a:t>Features learned from low-yield and shallow </a:t>
            </a:r>
            <a:r>
              <a:rPr lang="en-US" sz="1600" dirty="0" err="1"/>
              <a:t>DoB</a:t>
            </a:r>
            <a:r>
              <a:rPr lang="en-US" sz="1600" dirty="0"/>
              <a:t> TDSF’s show improved generalization to remaining quadrants</a:t>
            </a:r>
          </a:p>
          <a:p>
            <a:pPr marL="285750" marR="0" lvl="0" indent="-285750" algn="l" rtl="0">
              <a:lnSpc>
                <a:spcPct val="100000"/>
              </a:lnSpc>
              <a:spcBef>
                <a:spcPts val="0"/>
              </a:spcBef>
              <a:spcAft>
                <a:spcPts val="0"/>
              </a:spcAft>
              <a:buFont typeface="Arial" panose="020B0604020202020204" pitchFamily="34" charset="0"/>
              <a:buChar char="•"/>
            </a:pPr>
            <a:r>
              <a:rPr lang="en-US" sz="1600" b="0" i="0" u="none" strike="noStrike" cap="none" dirty="0">
                <a:solidFill>
                  <a:srgbClr val="000000"/>
                </a:solidFill>
                <a:latin typeface="Arial"/>
                <a:ea typeface="Arial"/>
                <a:cs typeface="Arial"/>
                <a:sym typeface="Arial"/>
              </a:rPr>
              <a:t>Further validation necessary to prove </a:t>
            </a:r>
            <a:r>
              <a:rPr lang="en-US" sz="1600" dirty="0"/>
              <a:t>out concept</a:t>
            </a:r>
          </a:p>
          <a:p>
            <a:pPr marR="0" lvl="0" algn="l" rtl="0">
              <a:lnSpc>
                <a:spcPct val="100000"/>
              </a:lnSpc>
              <a:spcBef>
                <a:spcPts val="0"/>
              </a:spcBef>
              <a:spcAft>
                <a:spcPts val="0"/>
              </a:spcAft>
            </a:pPr>
            <a:endParaRPr lang="en-US"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Font typeface="Arial" panose="020B0604020202020204" pitchFamily="34" charset="0"/>
              <a:buChar char="•"/>
            </a:pPr>
            <a:endParaRPr lang="en-US"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Font typeface="Arial" panose="020B0604020202020204" pitchFamily="34" charset="0"/>
              <a:buChar char="•"/>
            </a:pPr>
            <a:endParaRPr sz="1600" dirty="0"/>
          </a:p>
        </p:txBody>
      </p:sp>
    </p:spTree>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6"/>
          <p:cNvSpPr/>
          <p:nvPr/>
        </p:nvSpPr>
        <p:spPr>
          <a:xfrm>
            <a:off x="2193120" y="266400"/>
            <a:ext cx="8021160" cy="559080"/>
          </a:xfrm>
          <a:prstGeom prst="rect">
            <a:avLst/>
          </a:prstGeom>
          <a:noFill/>
          <a:ln>
            <a:noFill/>
          </a:ln>
        </p:spPr>
        <p:txBody>
          <a:bodyPr spcFirstLastPara="1" wrap="square" lIns="90000" tIns="45000" rIns="90000" bIns="45000" anchor="b"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Conclusion</a:t>
            </a:r>
            <a:endParaRPr sz="1800" b="0" i="0" u="none" strike="noStrike" cap="none">
              <a:solidFill>
                <a:schemeClr val="dk1"/>
              </a:solidFill>
              <a:latin typeface="Arial"/>
              <a:ea typeface="Arial"/>
              <a:cs typeface="Arial"/>
              <a:sym typeface="Arial"/>
            </a:endParaRPr>
          </a:p>
        </p:txBody>
      </p:sp>
      <p:sp>
        <p:nvSpPr>
          <p:cNvPr id="227" name="Google Shape;227;p6"/>
          <p:cNvSpPr/>
          <p:nvPr/>
        </p:nvSpPr>
        <p:spPr>
          <a:xfrm>
            <a:off x="11125440" y="6385320"/>
            <a:ext cx="817560" cy="233640"/>
          </a:xfrm>
          <a:prstGeom prst="rect">
            <a:avLst/>
          </a:prstGeom>
          <a:noFill/>
          <a:ln>
            <a:noFill/>
          </a:ln>
        </p:spPr>
        <p:txBody>
          <a:bodyPr spcFirstLastPara="1" wrap="square" lIns="90000" tIns="45000" rIns="90000" bIns="45000" anchor="ctr" anchorCtr="0">
            <a:norm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a:solidFill>
                  <a:srgbClr val="FFFFFF"/>
                </a:solidFill>
                <a:latin typeface="Arial"/>
                <a:ea typeface="Arial"/>
                <a:cs typeface="Arial"/>
                <a:sym typeface="Arial"/>
              </a:rPr>
              <a:t>P3.5-098</a:t>
            </a:r>
            <a:endParaRPr sz="1000" b="0" i="0" u="none" strike="noStrike" cap="none">
              <a:solidFill>
                <a:schemeClr val="dk1"/>
              </a:solidFill>
              <a:latin typeface="Arial"/>
              <a:ea typeface="Arial"/>
              <a:cs typeface="Arial"/>
              <a:sym typeface="Arial"/>
            </a:endParaRPr>
          </a:p>
        </p:txBody>
      </p:sp>
      <p:sp>
        <p:nvSpPr>
          <p:cNvPr id="228" name="Google Shape;228;p6"/>
          <p:cNvSpPr/>
          <p:nvPr/>
        </p:nvSpPr>
        <p:spPr>
          <a:xfrm>
            <a:off x="11103840" y="5452920"/>
            <a:ext cx="837360" cy="740880"/>
          </a:xfrm>
          <a:prstGeom prst="rect">
            <a:avLst/>
          </a:prstGeom>
          <a:noFill/>
          <a:ln>
            <a:noFill/>
          </a:ln>
        </p:spPr>
        <p:txBody>
          <a:bodyPr spcFirstLastPara="1" wrap="square" lIns="90000" tIns="45000" rIns="90000" bIns="45000" anchor="ctr" anchorCtr="0">
            <a:normAutofit/>
          </a:bodyPr>
          <a:lstStyle/>
          <a:p>
            <a:pPr marL="0" marR="0" lvl="0" indent="0" algn="ctr" rtl="0">
              <a:lnSpc>
                <a:spcPct val="90000"/>
              </a:lnSpc>
              <a:spcBef>
                <a:spcPts val="0"/>
              </a:spcBef>
              <a:spcAft>
                <a:spcPts val="0"/>
              </a:spcAft>
              <a:buClr>
                <a:srgbClr val="000000"/>
              </a:buClr>
              <a:buSzPts val="630"/>
              <a:buFont typeface="Arial"/>
              <a:buNone/>
            </a:pPr>
            <a:r>
              <a:rPr lang="en-US" sz="630" b="1" i="0" u="none" strike="noStrike" cap="none">
                <a:solidFill>
                  <a:srgbClr val="FFFFFF"/>
                </a:solidFill>
                <a:latin typeface="Arial"/>
                <a:ea typeface="Arial"/>
                <a:cs typeface="Arial"/>
                <a:sym typeface="Arial"/>
              </a:rPr>
              <a:t>Please do not use this space, a QR code will be automatically overlayed</a:t>
            </a:r>
            <a:endParaRPr sz="630" b="0" i="0" u="none" strike="noStrike" cap="none">
              <a:solidFill>
                <a:schemeClr val="dk1"/>
              </a:solidFill>
              <a:latin typeface="Arial"/>
              <a:ea typeface="Arial"/>
              <a:cs typeface="Arial"/>
              <a:sym typeface="Arial"/>
            </a:endParaRPr>
          </a:p>
        </p:txBody>
      </p:sp>
      <p:pic>
        <p:nvPicPr>
          <p:cNvPr id="229" name="Google Shape;229;p6"/>
          <p:cNvPicPr preferRelativeResize="0"/>
          <p:nvPr/>
        </p:nvPicPr>
        <p:blipFill rotWithShape="1">
          <a:blip r:embed="rId4">
            <a:alphaModFix/>
          </a:blip>
          <a:srcRect/>
          <a:stretch/>
        </p:blipFill>
        <p:spPr>
          <a:xfrm>
            <a:off x="10881720" y="112320"/>
            <a:ext cx="1183320" cy="1167840"/>
          </a:xfrm>
          <a:prstGeom prst="rect">
            <a:avLst/>
          </a:prstGeom>
          <a:noFill/>
          <a:ln>
            <a:noFill/>
          </a:ln>
        </p:spPr>
      </p:pic>
      <p:sp>
        <p:nvSpPr>
          <p:cNvPr id="2" name="TextBox 1">
            <a:extLst>
              <a:ext uri="{FF2B5EF4-FFF2-40B4-BE49-F238E27FC236}">
                <a16:creationId xmlns:a16="http://schemas.microsoft.com/office/drawing/2014/main" id="{7889BAA9-6137-03AA-6BAE-1C08DD9CE729}"/>
              </a:ext>
            </a:extLst>
          </p:cNvPr>
          <p:cNvSpPr txBox="1"/>
          <p:nvPr/>
        </p:nvSpPr>
        <p:spPr>
          <a:xfrm>
            <a:off x="393922" y="1241195"/>
            <a:ext cx="10080716" cy="3693319"/>
          </a:xfrm>
          <a:prstGeom prst="rect">
            <a:avLst/>
          </a:prstGeom>
          <a:noFill/>
        </p:spPr>
        <p:txBody>
          <a:bodyPr wrap="square" rtlCol="0">
            <a:spAutoFit/>
          </a:bodyPr>
          <a:lstStyle/>
          <a:p>
            <a:pPr marL="285750" indent="-285750">
              <a:buFont typeface="Arial" panose="020B0604020202020204" pitchFamily="34" charset="0"/>
              <a:buChar char="•"/>
            </a:pPr>
            <a:r>
              <a:rPr lang="en-US" sz="1800" dirty="0"/>
              <a:t>Preliminary results suggest positive relationship between the weight of the physics loss term and generalization performance. More testing necessary.</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Features learned from low-yield and shallow </a:t>
            </a:r>
            <a:r>
              <a:rPr lang="en-US" sz="1800" dirty="0" err="1"/>
              <a:t>DoB</a:t>
            </a:r>
            <a:r>
              <a:rPr lang="en-US" sz="1800" dirty="0"/>
              <a:t> TDSF’s show improved generalization of OOD to remaining quadrants.</a:t>
            </a:r>
          </a:p>
          <a:p>
            <a:endParaRPr lang="en-US" sz="1800" dirty="0"/>
          </a:p>
          <a:p>
            <a:endParaRPr lang="en-US" sz="1800" dirty="0"/>
          </a:p>
          <a:p>
            <a:endParaRPr lang="en-US" sz="1800" dirty="0"/>
          </a:p>
          <a:p>
            <a:endParaRPr lang="en-US" sz="1800" dirty="0"/>
          </a:p>
          <a:p>
            <a:r>
              <a:rPr lang="en-US" sz="1800" b="1" dirty="0"/>
              <a:t>Future work</a:t>
            </a:r>
            <a:r>
              <a:rPr lang="en-US" sz="1800" dirty="0"/>
              <a:t>:</a:t>
            </a:r>
          </a:p>
          <a:p>
            <a:pPr lvl="1"/>
            <a:r>
              <a:rPr lang="en-US" sz="1800" dirty="0"/>
              <a:t>	Complete synthetics dataset to include full forward-modeled synthetic seismograms</a:t>
            </a:r>
          </a:p>
          <a:p>
            <a:pPr lvl="1"/>
            <a:r>
              <a:rPr lang="en-US" sz="1800" dirty="0"/>
              <a:t>	Curate real dataset of seismograms that spans event types </a:t>
            </a:r>
          </a:p>
          <a:p>
            <a:pPr lvl="1"/>
            <a:r>
              <a:rPr lang="en-US" sz="1800" dirty="0"/>
              <a:t>	Construct inverse modeling framework</a:t>
            </a:r>
          </a:p>
        </p:txBody>
      </p:sp>
      <p:grpSp>
        <p:nvGrpSpPr>
          <p:cNvPr id="3" name="Google Shape;263;p6">
            <a:extLst>
              <a:ext uri="{FF2B5EF4-FFF2-40B4-BE49-F238E27FC236}">
                <a16:creationId xmlns:a16="http://schemas.microsoft.com/office/drawing/2014/main" id="{68D18DAF-6C5E-A7E8-DA93-5ECE7A150D6C}"/>
              </a:ext>
            </a:extLst>
          </p:cNvPr>
          <p:cNvGrpSpPr/>
          <p:nvPr/>
        </p:nvGrpSpPr>
        <p:grpSpPr>
          <a:xfrm>
            <a:off x="12331267" y="2455362"/>
            <a:ext cx="3461564" cy="2019030"/>
            <a:chOff x="164266" y="50488"/>
            <a:chExt cx="3840416" cy="2240299"/>
          </a:xfrm>
        </p:grpSpPr>
        <p:pic>
          <p:nvPicPr>
            <p:cNvPr id="4" name="Google Shape;264;p6">
              <a:extLst>
                <a:ext uri="{FF2B5EF4-FFF2-40B4-BE49-F238E27FC236}">
                  <a16:creationId xmlns:a16="http://schemas.microsoft.com/office/drawing/2014/main" id="{C1456E31-69E0-A7D4-D247-7B7571912178}"/>
                </a:ext>
              </a:extLst>
            </p:cNvPr>
            <p:cNvPicPr preferRelativeResize="0"/>
            <p:nvPr/>
          </p:nvPicPr>
          <p:blipFill rotWithShape="1">
            <a:blip r:embed="rId5">
              <a:alphaModFix/>
            </a:blip>
            <a:srcRect l="26527" t="24288" r="2360" b="18434"/>
            <a:stretch/>
          </p:blipFill>
          <p:spPr>
            <a:xfrm>
              <a:off x="766851" y="363459"/>
              <a:ext cx="3237831" cy="1927328"/>
            </a:xfrm>
            <a:prstGeom prst="rect">
              <a:avLst/>
            </a:prstGeom>
            <a:noFill/>
            <a:ln>
              <a:noFill/>
            </a:ln>
          </p:spPr>
        </p:pic>
        <p:pic>
          <p:nvPicPr>
            <p:cNvPr id="5" name="Google Shape;265;p6">
              <a:extLst>
                <a:ext uri="{FF2B5EF4-FFF2-40B4-BE49-F238E27FC236}">
                  <a16:creationId xmlns:a16="http://schemas.microsoft.com/office/drawing/2014/main" id="{A268CC17-2100-64A5-A872-FAAA67EB2859}"/>
                </a:ext>
              </a:extLst>
            </p:cNvPr>
            <p:cNvPicPr preferRelativeResize="0"/>
            <p:nvPr/>
          </p:nvPicPr>
          <p:blipFill rotWithShape="1">
            <a:blip r:embed="rId6">
              <a:alphaModFix/>
            </a:blip>
            <a:srcRect l="3771" t="21367" r="81846" b="61008"/>
            <a:stretch/>
          </p:blipFill>
          <p:spPr>
            <a:xfrm>
              <a:off x="164266" y="50488"/>
              <a:ext cx="800072" cy="724595"/>
            </a:xfrm>
            <a:prstGeom prst="rect">
              <a:avLst/>
            </a:prstGeom>
            <a:noFill/>
            <a:ln>
              <a:noFill/>
            </a:ln>
          </p:spPr>
        </p:pic>
      </p:grpSp>
      <p:grpSp>
        <p:nvGrpSpPr>
          <p:cNvPr id="6" name="Google Shape;266;p6">
            <a:extLst>
              <a:ext uri="{FF2B5EF4-FFF2-40B4-BE49-F238E27FC236}">
                <a16:creationId xmlns:a16="http://schemas.microsoft.com/office/drawing/2014/main" id="{77BABDEC-C27D-B782-0E81-5C0D1A3E7971}"/>
              </a:ext>
            </a:extLst>
          </p:cNvPr>
          <p:cNvGrpSpPr/>
          <p:nvPr/>
        </p:nvGrpSpPr>
        <p:grpSpPr>
          <a:xfrm>
            <a:off x="12192000" y="509024"/>
            <a:ext cx="3464376" cy="1542271"/>
            <a:chOff x="609985" y="4512956"/>
            <a:chExt cx="3464376" cy="1542271"/>
          </a:xfrm>
        </p:grpSpPr>
        <p:grpSp>
          <p:nvGrpSpPr>
            <p:cNvPr id="7" name="Google Shape;267;p6">
              <a:extLst>
                <a:ext uri="{FF2B5EF4-FFF2-40B4-BE49-F238E27FC236}">
                  <a16:creationId xmlns:a16="http://schemas.microsoft.com/office/drawing/2014/main" id="{135BA911-DD9A-FF17-234E-16255BFDF324}"/>
                </a:ext>
              </a:extLst>
            </p:cNvPr>
            <p:cNvGrpSpPr/>
            <p:nvPr/>
          </p:nvGrpSpPr>
          <p:grpSpPr>
            <a:xfrm>
              <a:off x="1613461" y="4724338"/>
              <a:ext cx="332504" cy="1142666"/>
              <a:chOff x="1003712" y="2806281"/>
              <a:chExt cx="460481" cy="1582794"/>
            </a:xfrm>
          </p:grpSpPr>
          <p:sp>
            <p:nvSpPr>
              <p:cNvPr id="205" name="Google Shape;268;p6">
                <a:extLst>
                  <a:ext uri="{FF2B5EF4-FFF2-40B4-BE49-F238E27FC236}">
                    <a16:creationId xmlns:a16="http://schemas.microsoft.com/office/drawing/2014/main" id="{201E1E99-9DDB-074B-8EFF-029179A33856}"/>
                  </a:ext>
                </a:extLst>
              </p:cNvPr>
              <p:cNvSpPr/>
              <p:nvPr/>
            </p:nvSpPr>
            <p:spPr>
              <a:xfrm>
                <a:off x="1006993" y="2806281"/>
                <a:ext cx="457200" cy="457200"/>
              </a:xfrm>
              <a:prstGeom prst="ellipse">
                <a:avLst/>
              </a:prstGeom>
              <a:solidFill>
                <a:srgbClr val="1D6FA9"/>
              </a:solidFill>
              <a:ln w="12700" cap="flat" cmpd="sng">
                <a:solidFill>
                  <a:srgbClr val="1D6FA9"/>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69;p6">
                <a:extLst>
                  <a:ext uri="{FF2B5EF4-FFF2-40B4-BE49-F238E27FC236}">
                    <a16:creationId xmlns:a16="http://schemas.microsoft.com/office/drawing/2014/main" id="{BCF9137C-F90C-854B-813A-C63E36169188}"/>
                  </a:ext>
                </a:extLst>
              </p:cNvPr>
              <p:cNvSpPr/>
              <p:nvPr/>
            </p:nvSpPr>
            <p:spPr>
              <a:xfrm>
                <a:off x="1003712" y="3357710"/>
                <a:ext cx="457200" cy="457200"/>
              </a:xfrm>
              <a:prstGeom prst="ellipse">
                <a:avLst/>
              </a:prstGeom>
              <a:solidFill>
                <a:srgbClr val="1D6FA9"/>
              </a:solidFill>
              <a:ln w="12700" cap="flat" cmpd="sng">
                <a:solidFill>
                  <a:srgbClr val="1D6FA9"/>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 name="Google Shape;270;p6">
                <a:extLst>
                  <a:ext uri="{FF2B5EF4-FFF2-40B4-BE49-F238E27FC236}">
                    <a16:creationId xmlns:a16="http://schemas.microsoft.com/office/drawing/2014/main" id="{59D5646D-15F1-75E2-F854-3185B15B09B7}"/>
                  </a:ext>
                </a:extLst>
              </p:cNvPr>
              <p:cNvSpPr/>
              <p:nvPr/>
            </p:nvSpPr>
            <p:spPr>
              <a:xfrm>
                <a:off x="1003712" y="3931875"/>
                <a:ext cx="457200" cy="457200"/>
              </a:xfrm>
              <a:prstGeom prst="ellipse">
                <a:avLst/>
              </a:prstGeom>
              <a:solidFill>
                <a:srgbClr val="1D6FA9"/>
              </a:solidFill>
              <a:ln w="12700" cap="flat" cmpd="sng">
                <a:solidFill>
                  <a:srgbClr val="1D6FA9"/>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cxnSp>
          <p:nvCxnSpPr>
            <p:cNvPr id="8" name="Google Shape;271;p6">
              <a:extLst>
                <a:ext uri="{FF2B5EF4-FFF2-40B4-BE49-F238E27FC236}">
                  <a16:creationId xmlns:a16="http://schemas.microsoft.com/office/drawing/2014/main" id="{E034B7AE-2CF0-EB7E-3B72-178671423A78}"/>
                </a:ext>
              </a:extLst>
            </p:cNvPr>
            <p:cNvCxnSpPr/>
            <p:nvPr/>
          </p:nvCxnSpPr>
          <p:spPr>
            <a:xfrm rot="10800000" flipH="1">
              <a:off x="1897618" y="4681829"/>
              <a:ext cx="245907" cy="90843"/>
            </a:xfrm>
            <a:prstGeom prst="straightConnector1">
              <a:avLst/>
            </a:prstGeom>
            <a:noFill/>
            <a:ln w="9525" cap="flat" cmpd="sng">
              <a:solidFill>
                <a:schemeClr val="dk1"/>
              </a:solidFill>
              <a:prstDash val="solid"/>
              <a:miter lim="800000"/>
              <a:headEnd type="none" w="sm" len="sm"/>
              <a:tailEnd type="none" w="sm" len="sm"/>
            </a:ln>
          </p:spPr>
        </p:cxnSp>
        <p:cxnSp>
          <p:nvCxnSpPr>
            <p:cNvPr id="9" name="Google Shape;272;p6">
              <a:extLst>
                <a:ext uri="{FF2B5EF4-FFF2-40B4-BE49-F238E27FC236}">
                  <a16:creationId xmlns:a16="http://schemas.microsoft.com/office/drawing/2014/main" id="{69FB0188-FBEF-1B7E-E9F0-97ADF5C77C56}"/>
                </a:ext>
              </a:extLst>
            </p:cNvPr>
            <p:cNvCxnSpPr/>
            <p:nvPr/>
          </p:nvCxnSpPr>
          <p:spPr>
            <a:xfrm>
              <a:off x="1945965" y="4889367"/>
              <a:ext cx="199930" cy="198766"/>
            </a:xfrm>
            <a:prstGeom prst="straightConnector1">
              <a:avLst/>
            </a:prstGeom>
            <a:noFill/>
            <a:ln w="9525" cap="flat" cmpd="sng">
              <a:solidFill>
                <a:schemeClr val="dk1"/>
              </a:solidFill>
              <a:prstDash val="solid"/>
              <a:miter lim="800000"/>
              <a:headEnd type="none" w="sm" len="sm"/>
              <a:tailEnd type="none" w="sm" len="sm"/>
            </a:ln>
          </p:spPr>
        </p:cxnSp>
        <p:cxnSp>
          <p:nvCxnSpPr>
            <p:cNvPr id="10" name="Google Shape;273;p6">
              <a:extLst>
                <a:ext uri="{FF2B5EF4-FFF2-40B4-BE49-F238E27FC236}">
                  <a16:creationId xmlns:a16="http://schemas.microsoft.com/office/drawing/2014/main" id="{FB8BE000-3EC4-1B8E-5972-48B1314D2E28}"/>
                </a:ext>
              </a:extLst>
            </p:cNvPr>
            <p:cNvCxnSpPr/>
            <p:nvPr/>
          </p:nvCxnSpPr>
          <p:spPr>
            <a:xfrm>
              <a:off x="1945965" y="4889367"/>
              <a:ext cx="197560" cy="596858"/>
            </a:xfrm>
            <a:prstGeom prst="straightConnector1">
              <a:avLst/>
            </a:prstGeom>
            <a:noFill/>
            <a:ln w="9525" cap="flat" cmpd="sng">
              <a:solidFill>
                <a:schemeClr val="dk1"/>
              </a:solidFill>
              <a:prstDash val="solid"/>
              <a:miter lim="800000"/>
              <a:headEnd type="none" w="sm" len="sm"/>
              <a:tailEnd type="none" w="sm" len="sm"/>
            </a:ln>
          </p:spPr>
        </p:cxnSp>
        <p:cxnSp>
          <p:nvCxnSpPr>
            <p:cNvPr id="11" name="Google Shape;274;p6">
              <a:extLst>
                <a:ext uri="{FF2B5EF4-FFF2-40B4-BE49-F238E27FC236}">
                  <a16:creationId xmlns:a16="http://schemas.microsoft.com/office/drawing/2014/main" id="{B11BB831-0BE8-5E10-22F2-B39259BD1ED9}"/>
                </a:ext>
              </a:extLst>
            </p:cNvPr>
            <p:cNvCxnSpPr/>
            <p:nvPr/>
          </p:nvCxnSpPr>
          <p:spPr>
            <a:xfrm>
              <a:off x="1897618" y="5006062"/>
              <a:ext cx="245907" cy="884131"/>
            </a:xfrm>
            <a:prstGeom prst="straightConnector1">
              <a:avLst/>
            </a:prstGeom>
            <a:noFill/>
            <a:ln w="9525" cap="flat" cmpd="sng">
              <a:solidFill>
                <a:schemeClr val="dk1"/>
              </a:solidFill>
              <a:prstDash val="solid"/>
              <a:miter lim="800000"/>
              <a:headEnd type="none" w="sm" len="sm"/>
              <a:tailEnd type="none" w="sm" len="sm"/>
            </a:ln>
          </p:spPr>
        </p:cxnSp>
        <p:cxnSp>
          <p:nvCxnSpPr>
            <p:cNvPr id="12" name="Google Shape;275;p6">
              <a:extLst>
                <a:ext uri="{FF2B5EF4-FFF2-40B4-BE49-F238E27FC236}">
                  <a16:creationId xmlns:a16="http://schemas.microsoft.com/office/drawing/2014/main" id="{52B33FE1-69CC-42C3-8F54-705D1417F97F}"/>
                </a:ext>
              </a:extLst>
            </p:cNvPr>
            <p:cNvCxnSpPr/>
            <p:nvPr/>
          </p:nvCxnSpPr>
          <p:spPr>
            <a:xfrm rot="10800000" flipH="1">
              <a:off x="1895250" y="4681829"/>
              <a:ext cx="248275" cy="488935"/>
            </a:xfrm>
            <a:prstGeom prst="straightConnector1">
              <a:avLst/>
            </a:prstGeom>
            <a:noFill/>
            <a:ln w="9525" cap="flat" cmpd="sng">
              <a:solidFill>
                <a:schemeClr val="dk1"/>
              </a:solidFill>
              <a:prstDash val="solid"/>
              <a:miter lim="800000"/>
              <a:headEnd type="none" w="sm" len="sm"/>
              <a:tailEnd type="none" w="sm" len="sm"/>
            </a:ln>
          </p:spPr>
        </p:cxnSp>
        <p:cxnSp>
          <p:nvCxnSpPr>
            <p:cNvPr id="13" name="Google Shape;276;p6">
              <a:extLst>
                <a:ext uri="{FF2B5EF4-FFF2-40B4-BE49-F238E27FC236}">
                  <a16:creationId xmlns:a16="http://schemas.microsoft.com/office/drawing/2014/main" id="{DB852868-AD5C-32EF-8215-5A8976CE35D4}"/>
                </a:ext>
              </a:extLst>
            </p:cNvPr>
            <p:cNvCxnSpPr/>
            <p:nvPr/>
          </p:nvCxnSpPr>
          <p:spPr>
            <a:xfrm rot="10800000" flipH="1">
              <a:off x="1943595" y="5088132"/>
              <a:ext cx="202298" cy="199327"/>
            </a:xfrm>
            <a:prstGeom prst="straightConnector1">
              <a:avLst/>
            </a:prstGeom>
            <a:noFill/>
            <a:ln w="9525" cap="flat" cmpd="sng">
              <a:solidFill>
                <a:schemeClr val="dk1"/>
              </a:solidFill>
              <a:prstDash val="solid"/>
              <a:miter lim="800000"/>
              <a:headEnd type="none" w="sm" len="sm"/>
              <a:tailEnd type="none" w="sm" len="sm"/>
            </a:ln>
          </p:spPr>
        </p:cxnSp>
        <p:cxnSp>
          <p:nvCxnSpPr>
            <p:cNvPr id="14" name="Google Shape;277;p6">
              <a:extLst>
                <a:ext uri="{FF2B5EF4-FFF2-40B4-BE49-F238E27FC236}">
                  <a16:creationId xmlns:a16="http://schemas.microsoft.com/office/drawing/2014/main" id="{26F40B2D-2B71-BA83-B4EE-F6DD25511826}"/>
                </a:ext>
              </a:extLst>
            </p:cNvPr>
            <p:cNvCxnSpPr/>
            <p:nvPr/>
          </p:nvCxnSpPr>
          <p:spPr>
            <a:xfrm>
              <a:off x="1943595" y="5287460"/>
              <a:ext cx="199930" cy="198766"/>
            </a:xfrm>
            <a:prstGeom prst="straightConnector1">
              <a:avLst/>
            </a:prstGeom>
            <a:noFill/>
            <a:ln w="9525" cap="flat" cmpd="sng">
              <a:solidFill>
                <a:schemeClr val="dk1"/>
              </a:solidFill>
              <a:prstDash val="solid"/>
              <a:miter lim="800000"/>
              <a:headEnd type="none" w="sm" len="sm"/>
              <a:tailEnd type="none" w="sm" len="sm"/>
            </a:ln>
          </p:spPr>
        </p:cxnSp>
        <p:cxnSp>
          <p:nvCxnSpPr>
            <p:cNvPr id="15" name="Google Shape;278;p6">
              <a:extLst>
                <a:ext uri="{FF2B5EF4-FFF2-40B4-BE49-F238E27FC236}">
                  <a16:creationId xmlns:a16="http://schemas.microsoft.com/office/drawing/2014/main" id="{3BF68CEA-5B9E-53BE-9B72-411C6C70B76B}"/>
                </a:ext>
              </a:extLst>
            </p:cNvPr>
            <p:cNvCxnSpPr/>
            <p:nvPr/>
          </p:nvCxnSpPr>
          <p:spPr>
            <a:xfrm>
              <a:off x="1895250" y="5404156"/>
              <a:ext cx="248275" cy="486039"/>
            </a:xfrm>
            <a:prstGeom prst="straightConnector1">
              <a:avLst/>
            </a:prstGeom>
            <a:noFill/>
            <a:ln w="9525" cap="flat" cmpd="sng">
              <a:solidFill>
                <a:schemeClr val="dk1"/>
              </a:solidFill>
              <a:prstDash val="solid"/>
              <a:miter lim="800000"/>
              <a:headEnd type="none" w="sm" len="sm"/>
              <a:tailEnd type="none" w="sm" len="sm"/>
            </a:ln>
          </p:spPr>
        </p:cxnSp>
        <p:cxnSp>
          <p:nvCxnSpPr>
            <p:cNvPr id="16" name="Google Shape;279;p6">
              <a:extLst>
                <a:ext uri="{FF2B5EF4-FFF2-40B4-BE49-F238E27FC236}">
                  <a16:creationId xmlns:a16="http://schemas.microsoft.com/office/drawing/2014/main" id="{52ED96EF-EDD2-AD18-A178-0CF0B316DB1F}"/>
                </a:ext>
              </a:extLst>
            </p:cNvPr>
            <p:cNvCxnSpPr/>
            <p:nvPr/>
          </p:nvCxnSpPr>
          <p:spPr>
            <a:xfrm>
              <a:off x="1895250" y="5818661"/>
              <a:ext cx="248275" cy="71533"/>
            </a:xfrm>
            <a:prstGeom prst="straightConnector1">
              <a:avLst/>
            </a:prstGeom>
            <a:noFill/>
            <a:ln w="9525" cap="flat" cmpd="sng">
              <a:solidFill>
                <a:schemeClr val="dk1"/>
              </a:solidFill>
              <a:prstDash val="solid"/>
              <a:miter lim="800000"/>
              <a:headEnd type="none" w="sm" len="sm"/>
              <a:tailEnd type="none" w="sm" len="sm"/>
            </a:ln>
          </p:spPr>
        </p:cxnSp>
        <p:cxnSp>
          <p:nvCxnSpPr>
            <p:cNvPr id="17" name="Google Shape;280;p6">
              <a:extLst>
                <a:ext uri="{FF2B5EF4-FFF2-40B4-BE49-F238E27FC236}">
                  <a16:creationId xmlns:a16="http://schemas.microsoft.com/office/drawing/2014/main" id="{81BD26B3-C18E-23FE-62B7-76FAB1C3BBBC}"/>
                </a:ext>
              </a:extLst>
            </p:cNvPr>
            <p:cNvCxnSpPr/>
            <p:nvPr/>
          </p:nvCxnSpPr>
          <p:spPr>
            <a:xfrm rot="10800000" flipH="1">
              <a:off x="1943595" y="5486226"/>
              <a:ext cx="199930" cy="215741"/>
            </a:xfrm>
            <a:prstGeom prst="straightConnector1">
              <a:avLst/>
            </a:prstGeom>
            <a:noFill/>
            <a:ln w="9525" cap="flat" cmpd="sng">
              <a:solidFill>
                <a:schemeClr val="dk1"/>
              </a:solidFill>
              <a:prstDash val="solid"/>
              <a:miter lim="800000"/>
              <a:headEnd type="none" w="sm" len="sm"/>
              <a:tailEnd type="none" w="sm" len="sm"/>
            </a:ln>
          </p:spPr>
        </p:cxnSp>
        <p:cxnSp>
          <p:nvCxnSpPr>
            <p:cNvPr id="18" name="Google Shape;281;p6">
              <a:extLst>
                <a:ext uri="{FF2B5EF4-FFF2-40B4-BE49-F238E27FC236}">
                  <a16:creationId xmlns:a16="http://schemas.microsoft.com/office/drawing/2014/main" id="{F8BC9710-2E2D-308D-97C1-C1444D66CA75}"/>
                </a:ext>
              </a:extLst>
            </p:cNvPr>
            <p:cNvCxnSpPr/>
            <p:nvPr/>
          </p:nvCxnSpPr>
          <p:spPr>
            <a:xfrm rot="10800000" flipH="1">
              <a:off x="1943595" y="5088132"/>
              <a:ext cx="202298" cy="613833"/>
            </a:xfrm>
            <a:prstGeom prst="straightConnector1">
              <a:avLst/>
            </a:prstGeom>
            <a:noFill/>
            <a:ln w="9525" cap="flat" cmpd="sng">
              <a:solidFill>
                <a:schemeClr val="dk1"/>
              </a:solidFill>
              <a:prstDash val="solid"/>
              <a:miter lim="800000"/>
              <a:headEnd type="none" w="sm" len="sm"/>
              <a:tailEnd type="none" w="sm" len="sm"/>
            </a:ln>
          </p:spPr>
        </p:cxnSp>
        <p:cxnSp>
          <p:nvCxnSpPr>
            <p:cNvPr id="19" name="Google Shape;282;p6">
              <a:extLst>
                <a:ext uri="{FF2B5EF4-FFF2-40B4-BE49-F238E27FC236}">
                  <a16:creationId xmlns:a16="http://schemas.microsoft.com/office/drawing/2014/main" id="{B7551E97-1850-6C2B-09AE-284D27F4F413}"/>
                </a:ext>
              </a:extLst>
            </p:cNvPr>
            <p:cNvCxnSpPr/>
            <p:nvPr/>
          </p:nvCxnSpPr>
          <p:spPr>
            <a:xfrm rot="10800000" flipH="1">
              <a:off x="1895250" y="4681829"/>
              <a:ext cx="248275" cy="903441"/>
            </a:xfrm>
            <a:prstGeom prst="straightConnector1">
              <a:avLst/>
            </a:prstGeom>
            <a:noFill/>
            <a:ln w="9525" cap="flat" cmpd="sng">
              <a:solidFill>
                <a:schemeClr val="dk1"/>
              </a:solidFill>
              <a:prstDash val="solid"/>
              <a:miter lim="800000"/>
              <a:headEnd type="none" w="sm" len="sm"/>
              <a:tailEnd type="none" w="sm" len="sm"/>
            </a:ln>
          </p:spPr>
        </p:cxnSp>
        <p:cxnSp>
          <p:nvCxnSpPr>
            <p:cNvPr id="20" name="Google Shape;283;p6">
              <a:extLst>
                <a:ext uri="{FF2B5EF4-FFF2-40B4-BE49-F238E27FC236}">
                  <a16:creationId xmlns:a16="http://schemas.microsoft.com/office/drawing/2014/main" id="{48A8D92D-16C6-FE20-C993-EA31B187E8DB}"/>
                </a:ext>
              </a:extLst>
            </p:cNvPr>
            <p:cNvCxnSpPr/>
            <p:nvPr/>
          </p:nvCxnSpPr>
          <p:spPr>
            <a:xfrm rot="10800000" flipH="1">
              <a:off x="2473659" y="4680409"/>
              <a:ext cx="202298" cy="1418"/>
            </a:xfrm>
            <a:prstGeom prst="straightConnector1">
              <a:avLst/>
            </a:prstGeom>
            <a:noFill/>
            <a:ln w="9525" cap="flat" cmpd="sng">
              <a:solidFill>
                <a:schemeClr val="dk1"/>
              </a:solidFill>
              <a:prstDash val="solid"/>
              <a:miter lim="800000"/>
              <a:headEnd type="none" w="sm" len="sm"/>
              <a:tailEnd type="none" w="sm" len="sm"/>
            </a:ln>
          </p:spPr>
        </p:cxnSp>
        <p:cxnSp>
          <p:nvCxnSpPr>
            <p:cNvPr id="21" name="Google Shape;284;p6">
              <a:extLst>
                <a:ext uri="{FF2B5EF4-FFF2-40B4-BE49-F238E27FC236}">
                  <a16:creationId xmlns:a16="http://schemas.microsoft.com/office/drawing/2014/main" id="{D15022C4-D9C0-DA0E-E3E0-40517FA37065}"/>
                </a:ext>
              </a:extLst>
            </p:cNvPr>
            <p:cNvCxnSpPr/>
            <p:nvPr/>
          </p:nvCxnSpPr>
          <p:spPr>
            <a:xfrm rot="10800000" flipH="1">
              <a:off x="2476028" y="5086714"/>
              <a:ext cx="202298" cy="1418"/>
            </a:xfrm>
            <a:prstGeom prst="straightConnector1">
              <a:avLst/>
            </a:prstGeom>
            <a:noFill/>
            <a:ln w="9525" cap="flat" cmpd="sng">
              <a:solidFill>
                <a:schemeClr val="dk1"/>
              </a:solidFill>
              <a:prstDash val="solid"/>
              <a:miter lim="800000"/>
              <a:headEnd type="none" w="sm" len="sm"/>
              <a:tailEnd type="none" w="sm" len="sm"/>
            </a:ln>
          </p:spPr>
        </p:cxnSp>
        <p:cxnSp>
          <p:nvCxnSpPr>
            <p:cNvPr id="22" name="Google Shape;285;p6">
              <a:extLst>
                <a:ext uri="{FF2B5EF4-FFF2-40B4-BE49-F238E27FC236}">
                  <a16:creationId xmlns:a16="http://schemas.microsoft.com/office/drawing/2014/main" id="{5B9938B7-60C9-69D8-34A8-A919249B981D}"/>
                </a:ext>
              </a:extLst>
            </p:cNvPr>
            <p:cNvCxnSpPr/>
            <p:nvPr/>
          </p:nvCxnSpPr>
          <p:spPr>
            <a:xfrm rot="10800000" flipH="1">
              <a:off x="2473659" y="5484806"/>
              <a:ext cx="202298" cy="1418"/>
            </a:xfrm>
            <a:prstGeom prst="straightConnector1">
              <a:avLst/>
            </a:prstGeom>
            <a:noFill/>
            <a:ln w="9525" cap="flat" cmpd="sng">
              <a:solidFill>
                <a:schemeClr val="dk1"/>
              </a:solidFill>
              <a:prstDash val="solid"/>
              <a:miter lim="800000"/>
              <a:headEnd type="none" w="sm" len="sm"/>
              <a:tailEnd type="none" w="sm" len="sm"/>
            </a:ln>
          </p:spPr>
        </p:cxnSp>
        <p:cxnSp>
          <p:nvCxnSpPr>
            <p:cNvPr id="23" name="Google Shape;286;p6">
              <a:extLst>
                <a:ext uri="{FF2B5EF4-FFF2-40B4-BE49-F238E27FC236}">
                  <a16:creationId xmlns:a16="http://schemas.microsoft.com/office/drawing/2014/main" id="{A2B0528A-7EBD-74E7-FB61-9792471387FA}"/>
                </a:ext>
              </a:extLst>
            </p:cNvPr>
            <p:cNvCxnSpPr/>
            <p:nvPr/>
          </p:nvCxnSpPr>
          <p:spPr>
            <a:xfrm rot="10800000" flipH="1">
              <a:off x="2473659" y="5888775"/>
              <a:ext cx="202298" cy="1418"/>
            </a:xfrm>
            <a:prstGeom prst="straightConnector1">
              <a:avLst/>
            </a:prstGeom>
            <a:noFill/>
            <a:ln w="9525" cap="flat" cmpd="sng">
              <a:solidFill>
                <a:schemeClr val="dk1"/>
              </a:solidFill>
              <a:prstDash val="solid"/>
              <a:miter lim="800000"/>
              <a:headEnd type="none" w="sm" len="sm"/>
              <a:tailEnd type="none" w="sm" len="sm"/>
            </a:ln>
          </p:spPr>
        </p:cxnSp>
        <p:cxnSp>
          <p:nvCxnSpPr>
            <p:cNvPr id="24" name="Google Shape;287;p6">
              <a:extLst>
                <a:ext uri="{FF2B5EF4-FFF2-40B4-BE49-F238E27FC236}">
                  <a16:creationId xmlns:a16="http://schemas.microsoft.com/office/drawing/2014/main" id="{DC9757B9-8072-DFC2-0690-727C20B49B31}"/>
                </a:ext>
              </a:extLst>
            </p:cNvPr>
            <p:cNvCxnSpPr/>
            <p:nvPr/>
          </p:nvCxnSpPr>
          <p:spPr>
            <a:xfrm>
              <a:off x="2425312" y="4798524"/>
              <a:ext cx="298991" cy="973555"/>
            </a:xfrm>
            <a:prstGeom prst="straightConnector1">
              <a:avLst/>
            </a:prstGeom>
            <a:noFill/>
            <a:ln w="9525" cap="flat" cmpd="sng">
              <a:solidFill>
                <a:schemeClr val="dk1"/>
              </a:solidFill>
              <a:prstDash val="solid"/>
              <a:miter lim="800000"/>
              <a:headEnd type="none" w="sm" len="sm"/>
              <a:tailEnd type="none" w="sm" len="sm"/>
            </a:ln>
          </p:spPr>
        </p:cxnSp>
        <p:cxnSp>
          <p:nvCxnSpPr>
            <p:cNvPr id="25" name="Google Shape;288;p6">
              <a:extLst>
                <a:ext uri="{FF2B5EF4-FFF2-40B4-BE49-F238E27FC236}">
                  <a16:creationId xmlns:a16="http://schemas.microsoft.com/office/drawing/2014/main" id="{EE9EA8E1-10FC-83D2-23E5-670D27909391}"/>
                </a:ext>
              </a:extLst>
            </p:cNvPr>
            <p:cNvCxnSpPr/>
            <p:nvPr/>
          </p:nvCxnSpPr>
          <p:spPr>
            <a:xfrm>
              <a:off x="2473659" y="4681829"/>
              <a:ext cx="253014" cy="288190"/>
            </a:xfrm>
            <a:prstGeom prst="straightConnector1">
              <a:avLst/>
            </a:prstGeom>
            <a:noFill/>
            <a:ln w="9525" cap="flat" cmpd="sng">
              <a:solidFill>
                <a:schemeClr val="dk1"/>
              </a:solidFill>
              <a:prstDash val="solid"/>
              <a:miter lim="800000"/>
              <a:headEnd type="none" w="sm" len="sm"/>
              <a:tailEnd type="none" w="sm" len="sm"/>
            </a:ln>
          </p:spPr>
        </p:cxnSp>
        <p:cxnSp>
          <p:nvCxnSpPr>
            <p:cNvPr id="26" name="Google Shape;289;p6">
              <a:extLst>
                <a:ext uri="{FF2B5EF4-FFF2-40B4-BE49-F238E27FC236}">
                  <a16:creationId xmlns:a16="http://schemas.microsoft.com/office/drawing/2014/main" id="{1797961D-A770-59D3-1082-87AC92AAF473}"/>
                </a:ext>
              </a:extLst>
            </p:cNvPr>
            <p:cNvCxnSpPr/>
            <p:nvPr/>
          </p:nvCxnSpPr>
          <p:spPr>
            <a:xfrm>
              <a:off x="2425312" y="4798524"/>
              <a:ext cx="298991" cy="569586"/>
            </a:xfrm>
            <a:prstGeom prst="straightConnector1">
              <a:avLst/>
            </a:prstGeom>
            <a:noFill/>
            <a:ln w="9525" cap="flat" cmpd="sng">
              <a:solidFill>
                <a:schemeClr val="dk1"/>
              </a:solidFill>
              <a:prstDash val="solid"/>
              <a:miter lim="800000"/>
              <a:headEnd type="none" w="sm" len="sm"/>
              <a:tailEnd type="none" w="sm" len="sm"/>
            </a:ln>
          </p:spPr>
        </p:cxnSp>
        <p:cxnSp>
          <p:nvCxnSpPr>
            <p:cNvPr id="27" name="Google Shape;290;p6">
              <a:extLst>
                <a:ext uri="{FF2B5EF4-FFF2-40B4-BE49-F238E27FC236}">
                  <a16:creationId xmlns:a16="http://schemas.microsoft.com/office/drawing/2014/main" id="{CC5E511F-D170-34F0-68A4-3B43D416048E}"/>
                </a:ext>
              </a:extLst>
            </p:cNvPr>
            <p:cNvCxnSpPr/>
            <p:nvPr/>
          </p:nvCxnSpPr>
          <p:spPr>
            <a:xfrm rot="10800000" flipH="1">
              <a:off x="2425312" y="4797106"/>
              <a:ext cx="298991" cy="572423"/>
            </a:xfrm>
            <a:prstGeom prst="straightConnector1">
              <a:avLst/>
            </a:prstGeom>
            <a:noFill/>
            <a:ln w="9525" cap="flat" cmpd="sng">
              <a:solidFill>
                <a:schemeClr val="dk1"/>
              </a:solidFill>
              <a:prstDash val="solid"/>
              <a:miter lim="800000"/>
              <a:headEnd type="none" w="sm" len="sm"/>
              <a:tailEnd type="none" w="sm" len="sm"/>
            </a:ln>
          </p:spPr>
        </p:cxnSp>
        <p:cxnSp>
          <p:nvCxnSpPr>
            <p:cNvPr id="28" name="Google Shape;291;p6">
              <a:extLst>
                <a:ext uri="{FF2B5EF4-FFF2-40B4-BE49-F238E27FC236}">
                  <a16:creationId xmlns:a16="http://schemas.microsoft.com/office/drawing/2014/main" id="{C6BA35DE-17A4-B47F-E078-7F27EF3D21EF}"/>
                </a:ext>
              </a:extLst>
            </p:cNvPr>
            <p:cNvCxnSpPr/>
            <p:nvPr/>
          </p:nvCxnSpPr>
          <p:spPr>
            <a:xfrm rot="10800000" flipH="1">
              <a:off x="2425312" y="4797106"/>
              <a:ext cx="298991" cy="976392"/>
            </a:xfrm>
            <a:prstGeom prst="straightConnector1">
              <a:avLst/>
            </a:prstGeom>
            <a:noFill/>
            <a:ln w="9525" cap="flat" cmpd="sng">
              <a:solidFill>
                <a:schemeClr val="dk1"/>
              </a:solidFill>
              <a:prstDash val="solid"/>
              <a:miter lim="800000"/>
              <a:headEnd type="none" w="sm" len="sm"/>
              <a:tailEnd type="none" w="sm" len="sm"/>
            </a:ln>
          </p:spPr>
        </p:cxnSp>
        <p:cxnSp>
          <p:nvCxnSpPr>
            <p:cNvPr id="29" name="Google Shape;292;p6">
              <a:extLst>
                <a:ext uri="{FF2B5EF4-FFF2-40B4-BE49-F238E27FC236}">
                  <a16:creationId xmlns:a16="http://schemas.microsoft.com/office/drawing/2014/main" id="{6DF15124-B7D7-BA5D-912C-CC2BCF7A4557}"/>
                </a:ext>
              </a:extLst>
            </p:cNvPr>
            <p:cNvCxnSpPr/>
            <p:nvPr/>
          </p:nvCxnSpPr>
          <p:spPr>
            <a:xfrm rot="10800000" flipH="1">
              <a:off x="2427681" y="4680409"/>
              <a:ext cx="248275" cy="291027"/>
            </a:xfrm>
            <a:prstGeom prst="straightConnector1">
              <a:avLst/>
            </a:prstGeom>
            <a:noFill/>
            <a:ln w="9525" cap="flat" cmpd="sng">
              <a:solidFill>
                <a:schemeClr val="dk1"/>
              </a:solidFill>
              <a:prstDash val="solid"/>
              <a:miter lim="800000"/>
              <a:headEnd type="none" w="sm" len="sm"/>
              <a:tailEnd type="none" w="sm" len="sm"/>
            </a:ln>
          </p:spPr>
        </p:cxnSp>
        <p:cxnSp>
          <p:nvCxnSpPr>
            <p:cNvPr id="30" name="Google Shape;293;p6">
              <a:extLst>
                <a:ext uri="{FF2B5EF4-FFF2-40B4-BE49-F238E27FC236}">
                  <a16:creationId xmlns:a16="http://schemas.microsoft.com/office/drawing/2014/main" id="{4B746C3C-0EBA-D593-C236-C0D1436898B1}"/>
                </a:ext>
              </a:extLst>
            </p:cNvPr>
            <p:cNvCxnSpPr/>
            <p:nvPr/>
          </p:nvCxnSpPr>
          <p:spPr>
            <a:xfrm>
              <a:off x="2476028" y="5088132"/>
              <a:ext cx="199930" cy="396674"/>
            </a:xfrm>
            <a:prstGeom prst="straightConnector1">
              <a:avLst/>
            </a:prstGeom>
            <a:noFill/>
            <a:ln w="9525" cap="flat" cmpd="sng">
              <a:solidFill>
                <a:schemeClr val="dk1"/>
              </a:solidFill>
              <a:prstDash val="solid"/>
              <a:miter lim="800000"/>
              <a:headEnd type="none" w="sm" len="sm"/>
              <a:tailEnd type="none" w="sm" len="sm"/>
            </a:ln>
          </p:spPr>
        </p:cxnSp>
        <p:cxnSp>
          <p:nvCxnSpPr>
            <p:cNvPr id="31" name="Google Shape;294;p6">
              <a:extLst>
                <a:ext uri="{FF2B5EF4-FFF2-40B4-BE49-F238E27FC236}">
                  <a16:creationId xmlns:a16="http://schemas.microsoft.com/office/drawing/2014/main" id="{D92FF012-BB42-4383-DAFB-67D923E667CD}"/>
                </a:ext>
              </a:extLst>
            </p:cNvPr>
            <p:cNvCxnSpPr/>
            <p:nvPr/>
          </p:nvCxnSpPr>
          <p:spPr>
            <a:xfrm>
              <a:off x="2427681" y="5204828"/>
              <a:ext cx="296622" cy="567250"/>
            </a:xfrm>
            <a:prstGeom prst="straightConnector1">
              <a:avLst/>
            </a:prstGeom>
            <a:noFill/>
            <a:ln w="9525" cap="flat" cmpd="sng">
              <a:solidFill>
                <a:schemeClr val="dk1"/>
              </a:solidFill>
              <a:prstDash val="solid"/>
              <a:miter lim="800000"/>
              <a:headEnd type="none" w="sm" len="sm"/>
              <a:tailEnd type="none" w="sm" len="sm"/>
            </a:ln>
          </p:spPr>
        </p:cxnSp>
        <p:cxnSp>
          <p:nvCxnSpPr>
            <p:cNvPr id="32" name="Google Shape;295;p6">
              <a:extLst>
                <a:ext uri="{FF2B5EF4-FFF2-40B4-BE49-F238E27FC236}">
                  <a16:creationId xmlns:a16="http://schemas.microsoft.com/office/drawing/2014/main" id="{138A30B9-A3CB-B7E8-36F3-B924DA60AE65}"/>
                </a:ext>
              </a:extLst>
            </p:cNvPr>
            <p:cNvCxnSpPr/>
            <p:nvPr/>
          </p:nvCxnSpPr>
          <p:spPr>
            <a:xfrm rot="10800000" flipH="1">
              <a:off x="2473659" y="5086714"/>
              <a:ext cx="204668" cy="399511"/>
            </a:xfrm>
            <a:prstGeom prst="straightConnector1">
              <a:avLst/>
            </a:prstGeom>
            <a:noFill/>
            <a:ln w="9525" cap="flat" cmpd="sng">
              <a:solidFill>
                <a:schemeClr val="dk1"/>
              </a:solidFill>
              <a:prstDash val="solid"/>
              <a:miter lim="800000"/>
              <a:headEnd type="none" w="sm" len="sm"/>
              <a:tailEnd type="none" w="sm" len="sm"/>
            </a:ln>
          </p:spPr>
        </p:cxnSp>
        <p:cxnSp>
          <p:nvCxnSpPr>
            <p:cNvPr id="33" name="Google Shape;296;p6">
              <a:extLst>
                <a:ext uri="{FF2B5EF4-FFF2-40B4-BE49-F238E27FC236}">
                  <a16:creationId xmlns:a16="http://schemas.microsoft.com/office/drawing/2014/main" id="{3D39B67B-4F2F-7E8F-7893-9E7D2E1E2A84}"/>
                </a:ext>
              </a:extLst>
            </p:cNvPr>
            <p:cNvCxnSpPr/>
            <p:nvPr/>
          </p:nvCxnSpPr>
          <p:spPr>
            <a:xfrm rot="10800000" flipH="1">
              <a:off x="2425312" y="5203410"/>
              <a:ext cx="301361" cy="570088"/>
            </a:xfrm>
            <a:prstGeom prst="straightConnector1">
              <a:avLst/>
            </a:prstGeom>
            <a:noFill/>
            <a:ln w="9525" cap="flat" cmpd="sng">
              <a:solidFill>
                <a:schemeClr val="dk1"/>
              </a:solidFill>
              <a:prstDash val="solid"/>
              <a:miter lim="800000"/>
              <a:headEnd type="none" w="sm" len="sm"/>
              <a:tailEnd type="none" w="sm" len="sm"/>
            </a:ln>
          </p:spPr>
        </p:cxnSp>
        <p:cxnSp>
          <p:nvCxnSpPr>
            <p:cNvPr id="34" name="Google Shape;297;p6">
              <a:extLst>
                <a:ext uri="{FF2B5EF4-FFF2-40B4-BE49-F238E27FC236}">
                  <a16:creationId xmlns:a16="http://schemas.microsoft.com/office/drawing/2014/main" id="{D56A23B3-CE92-A541-EE1D-3F0EBB9FA1CF}"/>
                </a:ext>
              </a:extLst>
            </p:cNvPr>
            <p:cNvCxnSpPr/>
            <p:nvPr/>
          </p:nvCxnSpPr>
          <p:spPr>
            <a:xfrm rot="10800000" flipH="1">
              <a:off x="2473659" y="5601503"/>
              <a:ext cx="250645" cy="288692"/>
            </a:xfrm>
            <a:prstGeom prst="straightConnector1">
              <a:avLst/>
            </a:prstGeom>
            <a:noFill/>
            <a:ln w="9525" cap="flat" cmpd="sng">
              <a:solidFill>
                <a:schemeClr val="dk1"/>
              </a:solidFill>
              <a:prstDash val="solid"/>
              <a:miter lim="800000"/>
              <a:headEnd type="none" w="sm" len="sm"/>
              <a:tailEnd type="none" w="sm" len="sm"/>
            </a:ln>
          </p:spPr>
        </p:cxnSp>
        <p:cxnSp>
          <p:nvCxnSpPr>
            <p:cNvPr id="35" name="Google Shape;298;p6">
              <a:extLst>
                <a:ext uri="{FF2B5EF4-FFF2-40B4-BE49-F238E27FC236}">
                  <a16:creationId xmlns:a16="http://schemas.microsoft.com/office/drawing/2014/main" id="{5AE1170B-9F7F-B55E-37FB-26CD7365B41C}"/>
                </a:ext>
              </a:extLst>
            </p:cNvPr>
            <p:cNvCxnSpPr/>
            <p:nvPr/>
          </p:nvCxnSpPr>
          <p:spPr>
            <a:xfrm>
              <a:off x="2425312" y="5602922"/>
              <a:ext cx="250645" cy="285855"/>
            </a:xfrm>
            <a:prstGeom prst="straightConnector1">
              <a:avLst/>
            </a:prstGeom>
            <a:noFill/>
            <a:ln w="9525" cap="flat" cmpd="sng">
              <a:solidFill>
                <a:schemeClr val="dk1"/>
              </a:solidFill>
              <a:prstDash val="solid"/>
              <a:miter lim="800000"/>
              <a:headEnd type="none" w="sm" len="sm"/>
              <a:tailEnd type="none" w="sm" len="sm"/>
            </a:ln>
          </p:spPr>
        </p:cxnSp>
        <p:cxnSp>
          <p:nvCxnSpPr>
            <p:cNvPr id="36" name="Google Shape;299;p6">
              <a:extLst>
                <a:ext uri="{FF2B5EF4-FFF2-40B4-BE49-F238E27FC236}">
                  <a16:creationId xmlns:a16="http://schemas.microsoft.com/office/drawing/2014/main" id="{B9ABCFBE-EE67-906E-9539-4EA444983E06}"/>
                </a:ext>
              </a:extLst>
            </p:cNvPr>
            <p:cNvCxnSpPr/>
            <p:nvPr/>
          </p:nvCxnSpPr>
          <p:spPr>
            <a:xfrm rot="10800000" flipH="1">
              <a:off x="3004137" y="4677991"/>
              <a:ext cx="202298" cy="1418"/>
            </a:xfrm>
            <a:prstGeom prst="straightConnector1">
              <a:avLst/>
            </a:prstGeom>
            <a:noFill/>
            <a:ln w="9525" cap="flat" cmpd="sng">
              <a:solidFill>
                <a:schemeClr val="dk1"/>
              </a:solidFill>
              <a:prstDash val="solid"/>
              <a:miter lim="800000"/>
              <a:headEnd type="none" w="sm" len="sm"/>
              <a:tailEnd type="none" w="sm" len="sm"/>
            </a:ln>
          </p:spPr>
        </p:cxnSp>
        <p:cxnSp>
          <p:nvCxnSpPr>
            <p:cNvPr id="37" name="Google Shape;300;p6">
              <a:extLst>
                <a:ext uri="{FF2B5EF4-FFF2-40B4-BE49-F238E27FC236}">
                  <a16:creationId xmlns:a16="http://schemas.microsoft.com/office/drawing/2014/main" id="{11D0B634-8670-65BC-C0C1-2C18E12C3BDC}"/>
                </a:ext>
              </a:extLst>
            </p:cNvPr>
            <p:cNvCxnSpPr/>
            <p:nvPr/>
          </p:nvCxnSpPr>
          <p:spPr>
            <a:xfrm rot="10800000" flipH="1">
              <a:off x="3006507" y="5084296"/>
              <a:ext cx="202298" cy="1418"/>
            </a:xfrm>
            <a:prstGeom prst="straightConnector1">
              <a:avLst/>
            </a:prstGeom>
            <a:noFill/>
            <a:ln w="9525" cap="flat" cmpd="sng">
              <a:solidFill>
                <a:schemeClr val="dk1"/>
              </a:solidFill>
              <a:prstDash val="solid"/>
              <a:miter lim="800000"/>
              <a:headEnd type="none" w="sm" len="sm"/>
              <a:tailEnd type="none" w="sm" len="sm"/>
            </a:ln>
          </p:spPr>
        </p:cxnSp>
        <p:cxnSp>
          <p:nvCxnSpPr>
            <p:cNvPr id="38" name="Google Shape;301;p6">
              <a:extLst>
                <a:ext uri="{FF2B5EF4-FFF2-40B4-BE49-F238E27FC236}">
                  <a16:creationId xmlns:a16="http://schemas.microsoft.com/office/drawing/2014/main" id="{C1DCABC1-8BFD-1B41-43FA-5B585C52365D}"/>
                </a:ext>
              </a:extLst>
            </p:cNvPr>
            <p:cNvCxnSpPr/>
            <p:nvPr/>
          </p:nvCxnSpPr>
          <p:spPr>
            <a:xfrm rot="10800000" flipH="1">
              <a:off x="3004137" y="5482388"/>
              <a:ext cx="202298" cy="1418"/>
            </a:xfrm>
            <a:prstGeom prst="straightConnector1">
              <a:avLst/>
            </a:prstGeom>
            <a:noFill/>
            <a:ln w="9525" cap="flat" cmpd="sng">
              <a:solidFill>
                <a:schemeClr val="dk1"/>
              </a:solidFill>
              <a:prstDash val="solid"/>
              <a:miter lim="800000"/>
              <a:headEnd type="none" w="sm" len="sm"/>
              <a:tailEnd type="none" w="sm" len="sm"/>
            </a:ln>
          </p:spPr>
        </p:cxnSp>
        <p:cxnSp>
          <p:nvCxnSpPr>
            <p:cNvPr id="39" name="Google Shape;302;p6">
              <a:extLst>
                <a:ext uri="{FF2B5EF4-FFF2-40B4-BE49-F238E27FC236}">
                  <a16:creationId xmlns:a16="http://schemas.microsoft.com/office/drawing/2014/main" id="{EB6B83F7-A217-8AE9-EB2A-28EDDA83CFDE}"/>
                </a:ext>
              </a:extLst>
            </p:cNvPr>
            <p:cNvCxnSpPr/>
            <p:nvPr/>
          </p:nvCxnSpPr>
          <p:spPr>
            <a:xfrm rot="10800000" flipH="1">
              <a:off x="3004137" y="5886356"/>
              <a:ext cx="202298" cy="1418"/>
            </a:xfrm>
            <a:prstGeom prst="straightConnector1">
              <a:avLst/>
            </a:prstGeom>
            <a:noFill/>
            <a:ln w="9525" cap="flat" cmpd="sng">
              <a:solidFill>
                <a:schemeClr val="dk1"/>
              </a:solidFill>
              <a:prstDash val="solid"/>
              <a:miter lim="800000"/>
              <a:headEnd type="none" w="sm" len="sm"/>
              <a:tailEnd type="none" w="sm" len="sm"/>
            </a:ln>
          </p:spPr>
        </p:cxnSp>
        <p:cxnSp>
          <p:nvCxnSpPr>
            <p:cNvPr id="40" name="Google Shape;303;p6">
              <a:extLst>
                <a:ext uri="{FF2B5EF4-FFF2-40B4-BE49-F238E27FC236}">
                  <a16:creationId xmlns:a16="http://schemas.microsoft.com/office/drawing/2014/main" id="{2CC3DAB4-757E-1E9F-EF2D-D8684EB818FD}"/>
                </a:ext>
              </a:extLst>
            </p:cNvPr>
            <p:cNvCxnSpPr/>
            <p:nvPr/>
          </p:nvCxnSpPr>
          <p:spPr>
            <a:xfrm>
              <a:off x="2955791" y="4796107"/>
              <a:ext cx="298991" cy="973555"/>
            </a:xfrm>
            <a:prstGeom prst="straightConnector1">
              <a:avLst/>
            </a:prstGeom>
            <a:noFill/>
            <a:ln w="9525" cap="flat" cmpd="sng">
              <a:solidFill>
                <a:schemeClr val="dk1"/>
              </a:solidFill>
              <a:prstDash val="solid"/>
              <a:miter lim="800000"/>
              <a:headEnd type="none" w="sm" len="sm"/>
              <a:tailEnd type="none" w="sm" len="sm"/>
            </a:ln>
          </p:spPr>
        </p:cxnSp>
        <p:cxnSp>
          <p:nvCxnSpPr>
            <p:cNvPr id="41" name="Google Shape;304;p6">
              <a:extLst>
                <a:ext uri="{FF2B5EF4-FFF2-40B4-BE49-F238E27FC236}">
                  <a16:creationId xmlns:a16="http://schemas.microsoft.com/office/drawing/2014/main" id="{8CF57F0C-B3EC-B209-5F20-21079428DC86}"/>
                </a:ext>
              </a:extLst>
            </p:cNvPr>
            <p:cNvCxnSpPr/>
            <p:nvPr/>
          </p:nvCxnSpPr>
          <p:spPr>
            <a:xfrm>
              <a:off x="3004137" y="4679410"/>
              <a:ext cx="253014" cy="288190"/>
            </a:xfrm>
            <a:prstGeom prst="straightConnector1">
              <a:avLst/>
            </a:prstGeom>
            <a:noFill/>
            <a:ln w="9525" cap="flat" cmpd="sng">
              <a:solidFill>
                <a:schemeClr val="dk1"/>
              </a:solidFill>
              <a:prstDash val="solid"/>
              <a:miter lim="800000"/>
              <a:headEnd type="none" w="sm" len="sm"/>
              <a:tailEnd type="none" w="sm" len="sm"/>
            </a:ln>
          </p:spPr>
        </p:cxnSp>
        <p:cxnSp>
          <p:nvCxnSpPr>
            <p:cNvPr id="42" name="Google Shape;305;p6">
              <a:extLst>
                <a:ext uri="{FF2B5EF4-FFF2-40B4-BE49-F238E27FC236}">
                  <a16:creationId xmlns:a16="http://schemas.microsoft.com/office/drawing/2014/main" id="{2BD3DF01-602E-DC07-6BCC-981C5EFF6851}"/>
                </a:ext>
              </a:extLst>
            </p:cNvPr>
            <p:cNvCxnSpPr/>
            <p:nvPr/>
          </p:nvCxnSpPr>
          <p:spPr>
            <a:xfrm>
              <a:off x="2955791" y="4796107"/>
              <a:ext cx="298991" cy="569586"/>
            </a:xfrm>
            <a:prstGeom prst="straightConnector1">
              <a:avLst/>
            </a:prstGeom>
            <a:noFill/>
            <a:ln w="9525" cap="flat" cmpd="sng">
              <a:solidFill>
                <a:schemeClr val="dk1"/>
              </a:solidFill>
              <a:prstDash val="solid"/>
              <a:miter lim="800000"/>
              <a:headEnd type="none" w="sm" len="sm"/>
              <a:tailEnd type="none" w="sm" len="sm"/>
            </a:ln>
          </p:spPr>
        </p:cxnSp>
        <p:cxnSp>
          <p:nvCxnSpPr>
            <p:cNvPr id="43" name="Google Shape;306;p6">
              <a:extLst>
                <a:ext uri="{FF2B5EF4-FFF2-40B4-BE49-F238E27FC236}">
                  <a16:creationId xmlns:a16="http://schemas.microsoft.com/office/drawing/2014/main" id="{E6464C2B-A40C-F924-3256-55774A7C3E5E}"/>
                </a:ext>
              </a:extLst>
            </p:cNvPr>
            <p:cNvCxnSpPr/>
            <p:nvPr/>
          </p:nvCxnSpPr>
          <p:spPr>
            <a:xfrm rot="10800000" flipH="1">
              <a:off x="2955791" y="4794687"/>
              <a:ext cx="298991" cy="572423"/>
            </a:xfrm>
            <a:prstGeom prst="straightConnector1">
              <a:avLst/>
            </a:prstGeom>
            <a:noFill/>
            <a:ln w="9525" cap="flat" cmpd="sng">
              <a:solidFill>
                <a:schemeClr val="dk1"/>
              </a:solidFill>
              <a:prstDash val="solid"/>
              <a:miter lim="800000"/>
              <a:headEnd type="none" w="sm" len="sm"/>
              <a:tailEnd type="none" w="sm" len="sm"/>
            </a:ln>
          </p:spPr>
        </p:cxnSp>
        <p:cxnSp>
          <p:nvCxnSpPr>
            <p:cNvPr id="44" name="Google Shape;307;p6">
              <a:extLst>
                <a:ext uri="{FF2B5EF4-FFF2-40B4-BE49-F238E27FC236}">
                  <a16:creationId xmlns:a16="http://schemas.microsoft.com/office/drawing/2014/main" id="{53FEDE5A-ADD4-3E52-982F-3003A6C50301}"/>
                </a:ext>
              </a:extLst>
            </p:cNvPr>
            <p:cNvCxnSpPr/>
            <p:nvPr/>
          </p:nvCxnSpPr>
          <p:spPr>
            <a:xfrm rot="10800000" flipH="1">
              <a:off x="2955791" y="4794687"/>
              <a:ext cx="298991" cy="976392"/>
            </a:xfrm>
            <a:prstGeom prst="straightConnector1">
              <a:avLst/>
            </a:prstGeom>
            <a:noFill/>
            <a:ln w="9525" cap="flat" cmpd="sng">
              <a:solidFill>
                <a:schemeClr val="dk1"/>
              </a:solidFill>
              <a:prstDash val="solid"/>
              <a:miter lim="800000"/>
              <a:headEnd type="none" w="sm" len="sm"/>
              <a:tailEnd type="none" w="sm" len="sm"/>
            </a:ln>
          </p:spPr>
        </p:cxnSp>
        <p:cxnSp>
          <p:nvCxnSpPr>
            <p:cNvPr id="45" name="Google Shape;308;p6">
              <a:extLst>
                <a:ext uri="{FF2B5EF4-FFF2-40B4-BE49-F238E27FC236}">
                  <a16:creationId xmlns:a16="http://schemas.microsoft.com/office/drawing/2014/main" id="{CE44965F-ECFF-0A18-D08D-A63CC15D4BD8}"/>
                </a:ext>
              </a:extLst>
            </p:cNvPr>
            <p:cNvCxnSpPr/>
            <p:nvPr/>
          </p:nvCxnSpPr>
          <p:spPr>
            <a:xfrm rot="10800000" flipH="1">
              <a:off x="2958160" y="4677991"/>
              <a:ext cx="248275" cy="291027"/>
            </a:xfrm>
            <a:prstGeom prst="straightConnector1">
              <a:avLst/>
            </a:prstGeom>
            <a:noFill/>
            <a:ln w="9525" cap="flat" cmpd="sng">
              <a:solidFill>
                <a:schemeClr val="dk1"/>
              </a:solidFill>
              <a:prstDash val="solid"/>
              <a:miter lim="800000"/>
              <a:headEnd type="none" w="sm" len="sm"/>
              <a:tailEnd type="none" w="sm" len="sm"/>
            </a:ln>
          </p:spPr>
        </p:cxnSp>
        <p:cxnSp>
          <p:nvCxnSpPr>
            <p:cNvPr id="46" name="Google Shape;309;p6">
              <a:extLst>
                <a:ext uri="{FF2B5EF4-FFF2-40B4-BE49-F238E27FC236}">
                  <a16:creationId xmlns:a16="http://schemas.microsoft.com/office/drawing/2014/main" id="{992B1616-668E-62BE-092C-E7B8939B4B48}"/>
                </a:ext>
              </a:extLst>
            </p:cNvPr>
            <p:cNvCxnSpPr/>
            <p:nvPr/>
          </p:nvCxnSpPr>
          <p:spPr>
            <a:xfrm>
              <a:off x="3006507" y="5085714"/>
              <a:ext cx="199930" cy="396674"/>
            </a:xfrm>
            <a:prstGeom prst="straightConnector1">
              <a:avLst/>
            </a:prstGeom>
            <a:noFill/>
            <a:ln w="9525" cap="flat" cmpd="sng">
              <a:solidFill>
                <a:schemeClr val="dk1"/>
              </a:solidFill>
              <a:prstDash val="solid"/>
              <a:miter lim="800000"/>
              <a:headEnd type="none" w="sm" len="sm"/>
              <a:tailEnd type="none" w="sm" len="sm"/>
            </a:ln>
          </p:spPr>
        </p:cxnSp>
        <p:cxnSp>
          <p:nvCxnSpPr>
            <p:cNvPr id="47" name="Google Shape;310;p6">
              <a:extLst>
                <a:ext uri="{FF2B5EF4-FFF2-40B4-BE49-F238E27FC236}">
                  <a16:creationId xmlns:a16="http://schemas.microsoft.com/office/drawing/2014/main" id="{C881252B-1379-A6F5-9101-AB726B925BD1}"/>
                </a:ext>
              </a:extLst>
            </p:cNvPr>
            <p:cNvCxnSpPr/>
            <p:nvPr/>
          </p:nvCxnSpPr>
          <p:spPr>
            <a:xfrm>
              <a:off x="2958160" y="5202410"/>
              <a:ext cx="296622" cy="567250"/>
            </a:xfrm>
            <a:prstGeom prst="straightConnector1">
              <a:avLst/>
            </a:prstGeom>
            <a:noFill/>
            <a:ln w="9525" cap="flat" cmpd="sng">
              <a:solidFill>
                <a:schemeClr val="dk1"/>
              </a:solidFill>
              <a:prstDash val="solid"/>
              <a:miter lim="800000"/>
              <a:headEnd type="none" w="sm" len="sm"/>
              <a:tailEnd type="none" w="sm" len="sm"/>
            </a:ln>
          </p:spPr>
        </p:cxnSp>
        <p:cxnSp>
          <p:nvCxnSpPr>
            <p:cNvPr id="48" name="Google Shape;311;p6">
              <a:extLst>
                <a:ext uri="{FF2B5EF4-FFF2-40B4-BE49-F238E27FC236}">
                  <a16:creationId xmlns:a16="http://schemas.microsoft.com/office/drawing/2014/main" id="{ADFB7CB5-6907-5208-6488-E353B345297D}"/>
                </a:ext>
              </a:extLst>
            </p:cNvPr>
            <p:cNvCxnSpPr/>
            <p:nvPr/>
          </p:nvCxnSpPr>
          <p:spPr>
            <a:xfrm rot="10800000" flipH="1">
              <a:off x="3004137" y="5084296"/>
              <a:ext cx="204668" cy="399511"/>
            </a:xfrm>
            <a:prstGeom prst="straightConnector1">
              <a:avLst/>
            </a:prstGeom>
            <a:noFill/>
            <a:ln w="9525" cap="flat" cmpd="sng">
              <a:solidFill>
                <a:schemeClr val="dk1"/>
              </a:solidFill>
              <a:prstDash val="solid"/>
              <a:miter lim="800000"/>
              <a:headEnd type="none" w="sm" len="sm"/>
              <a:tailEnd type="none" w="sm" len="sm"/>
            </a:ln>
          </p:spPr>
        </p:cxnSp>
        <p:cxnSp>
          <p:nvCxnSpPr>
            <p:cNvPr id="49" name="Google Shape;312;p6">
              <a:extLst>
                <a:ext uri="{FF2B5EF4-FFF2-40B4-BE49-F238E27FC236}">
                  <a16:creationId xmlns:a16="http://schemas.microsoft.com/office/drawing/2014/main" id="{AE0B0313-3BE3-9B58-9F22-27A7AB04927A}"/>
                </a:ext>
              </a:extLst>
            </p:cNvPr>
            <p:cNvCxnSpPr/>
            <p:nvPr/>
          </p:nvCxnSpPr>
          <p:spPr>
            <a:xfrm rot="10800000" flipH="1">
              <a:off x="2955791" y="5200992"/>
              <a:ext cx="301361" cy="570088"/>
            </a:xfrm>
            <a:prstGeom prst="straightConnector1">
              <a:avLst/>
            </a:prstGeom>
            <a:noFill/>
            <a:ln w="9525" cap="flat" cmpd="sng">
              <a:solidFill>
                <a:schemeClr val="dk1"/>
              </a:solidFill>
              <a:prstDash val="solid"/>
              <a:miter lim="800000"/>
              <a:headEnd type="none" w="sm" len="sm"/>
              <a:tailEnd type="none" w="sm" len="sm"/>
            </a:ln>
          </p:spPr>
        </p:cxnSp>
        <p:cxnSp>
          <p:nvCxnSpPr>
            <p:cNvPr id="50" name="Google Shape;313;p6">
              <a:extLst>
                <a:ext uri="{FF2B5EF4-FFF2-40B4-BE49-F238E27FC236}">
                  <a16:creationId xmlns:a16="http://schemas.microsoft.com/office/drawing/2014/main" id="{87EC5722-F2D0-EDE4-6F13-76FA1F6C1E05}"/>
                </a:ext>
              </a:extLst>
            </p:cNvPr>
            <p:cNvCxnSpPr/>
            <p:nvPr/>
          </p:nvCxnSpPr>
          <p:spPr>
            <a:xfrm rot="10800000" flipH="1">
              <a:off x="3004137" y="5599084"/>
              <a:ext cx="250645" cy="288692"/>
            </a:xfrm>
            <a:prstGeom prst="straightConnector1">
              <a:avLst/>
            </a:prstGeom>
            <a:noFill/>
            <a:ln w="9525" cap="flat" cmpd="sng">
              <a:solidFill>
                <a:schemeClr val="dk1"/>
              </a:solidFill>
              <a:prstDash val="solid"/>
              <a:miter lim="800000"/>
              <a:headEnd type="none" w="sm" len="sm"/>
              <a:tailEnd type="none" w="sm" len="sm"/>
            </a:ln>
          </p:spPr>
        </p:cxnSp>
        <p:cxnSp>
          <p:nvCxnSpPr>
            <p:cNvPr id="51" name="Google Shape;314;p6">
              <a:extLst>
                <a:ext uri="{FF2B5EF4-FFF2-40B4-BE49-F238E27FC236}">
                  <a16:creationId xmlns:a16="http://schemas.microsoft.com/office/drawing/2014/main" id="{A383DEBA-2844-4B11-6C9E-6298FC67C63D}"/>
                </a:ext>
              </a:extLst>
            </p:cNvPr>
            <p:cNvCxnSpPr/>
            <p:nvPr/>
          </p:nvCxnSpPr>
          <p:spPr>
            <a:xfrm>
              <a:off x="2955791" y="5600504"/>
              <a:ext cx="250645" cy="285855"/>
            </a:xfrm>
            <a:prstGeom prst="straightConnector1">
              <a:avLst/>
            </a:prstGeom>
            <a:noFill/>
            <a:ln w="9525" cap="flat" cmpd="sng">
              <a:solidFill>
                <a:schemeClr val="dk1"/>
              </a:solidFill>
              <a:prstDash val="solid"/>
              <a:miter lim="800000"/>
              <a:headEnd type="none" w="sm" len="sm"/>
              <a:tailEnd type="none" w="sm" len="sm"/>
            </a:ln>
          </p:spPr>
        </p:cxnSp>
        <p:sp>
          <p:nvSpPr>
            <p:cNvPr id="52" name="Google Shape;315;p6">
              <a:extLst>
                <a:ext uri="{FF2B5EF4-FFF2-40B4-BE49-F238E27FC236}">
                  <a16:creationId xmlns:a16="http://schemas.microsoft.com/office/drawing/2014/main" id="{DA62117D-8F58-6B78-310F-E4AE7F9DEE78}"/>
                </a:ext>
              </a:extLst>
            </p:cNvPr>
            <p:cNvSpPr/>
            <p:nvPr/>
          </p:nvSpPr>
          <p:spPr>
            <a:xfrm>
              <a:off x="3744227" y="4915061"/>
              <a:ext cx="330134" cy="330066"/>
            </a:xfrm>
            <a:prstGeom prst="ellipse">
              <a:avLst/>
            </a:prstGeom>
            <a:solidFill>
              <a:srgbClr val="B74919"/>
            </a:solidFill>
            <a:ln w="12700" cap="flat" cmpd="sng">
              <a:solidFill>
                <a:srgbClr val="B74919"/>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316;p6">
              <a:extLst>
                <a:ext uri="{FF2B5EF4-FFF2-40B4-BE49-F238E27FC236}">
                  <a16:creationId xmlns:a16="http://schemas.microsoft.com/office/drawing/2014/main" id="{596EB482-B08C-0B90-1638-9A4CEF436414}"/>
                </a:ext>
              </a:extLst>
            </p:cNvPr>
            <p:cNvSpPr/>
            <p:nvPr/>
          </p:nvSpPr>
          <p:spPr>
            <a:xfrm>
              <a:off x="3743253" y="5317925"/>
              <a:ext cx="330134" cy="330066"/>
            </a:xfrm>
            <a:prstGeom prst="ellipse">
              <a:avLst/>
            </a:prstGeom>
            <a:solidFill>
              <a:srgbClr val="B74919"/>
            </a:solidFill>
            <a:ln w="12700" cap="flat" cmpd="sng">
              <a:solidFill>
                <a:srgbClr val="B74919"/>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4" name="Google Shape;317;p6">
              <a:extLst>
                <a:ext uri="{FF2B5EF4-FFF2-40B4-BE49-F238E27FC236}">
                  <a16:creationId xmlns:a16="http://schemas.microsoft.com/office/drawing/2014/main" id="{CDC3B0EC-1BC1-2FA8-1242-71BDA070F183}"/>
                </a:ext>
              </a:extLst>
            </p:cNvPr>
            <p:cNvCxnSpPr/>
            <p:nvPr/>
          </p:nvCxnSpPr>
          <p:spPr>
            <a:xfrm rot="10800000" flipH="1">
              <a:off x="3490240" y="5482958"/>
              <a:ext cx="253014" cy="285401"/>
            </a:xfrm>
            <a:prstGeom prst="straightConnector1">
              <a:avLst/>
            </a:prstGeom>
            <a:noFill/>
            <a:ln w="9525" cap="flat" cmpd="sng">
              <a:solidFill>
                <a:schemeClr val="dk1"/>
              </a:solidFill>
              <a:prstDash val="solid"/>
              <a:miter lim="800000"/>
              <a:headEnd type="none" w="sm" len="sm"/>
              <a:tailEnd type="none" w="sm" len="sm"/>
            </a:ln>
          </p:spPr>
        </p:cxnSp>
        <p:cxnSp>
          <p:nvCxnSpPr>
            <p:cNvPr id="55" name="Google Shape;318;p6">
              <a:extLst>
                <a:ext uri="{FF2B5EF4-FFF2-40B4-BE49-F238E27FC236}">
                  <a16:creationId xmlns:a16="http://schemas.microsoft.com/office/drawing/2014/main" id="{C6DCFCD1-F51D-293D-43DE-49C3A8DB75A6}"/>
                </a:ext>
              </a:extLst>
            </p:cNvPr>
            <p:cNvCxnSpPr/>
            <p:nvPr/>
          </p:nvCxnSpPr>
          <p:spPr>
            <a:xfrm rot="10800000" flipH="1">
              <a:off x="3490240" y="5196789"/>
              <a:ext cx="302335" cy="571569"/>
            </a:xfrm>
            <a:prstGeom prst="straightConnector1">
              <a:avLst/>
            </a:prstGeom>
            <a:noFill/>
            <a:ln w="9525" cap="flat" cmpd="sng">
              <a:solidFill>
                <a:schemeClr val="dk1"/>
              </a:solidFill>
              <a:prstDash val="solid"/>
              <a:miter lim="800000"/>
              <a:headEnd type="none" w="sm" len="sm"/>
              <a:tailEnd type="none" w="sm" len="sm"/>
            </a:ln>
          </p:spPr>
        </p:cxnSp>
        <p:cxnSp>
          <p:nvCxnSpPr>
            <p:cNvPr id="56" name="Google Shape;319;p6">
              <a:extLst>
                <a:ext uri="{FF2B5EF4-FFF2-40B4-BE49-F238E27FC236}">
                  <a16:creationId xmlns:a16="http://schemas.microsoft.com/office/drawing/2014/main" id="{FFA1A5F0-FD1F-4402-C7C3-512B6FB7D506}"/>
                </a:ext>
              </a:extLst>
            </p:cNvPr>
            <p:cNvCxnSpPr/>
            <p:nvPr/>
          </p:nvCxnSpPr>
          <p:spPr>
            <a:xfrm>
              <a:off x="3538586" y="5481085"/>
              <a:ext cx="204668" cy="1872"/>
            </a:xfrm>
            <a:prstGeom prst="straightConnector1">
              <a:avLst/>
            </a:prstGeom>
            <a:noFill/>
            <a:ln w="9525" cap="flat" cmpd="sng">
              <a:solidFill>
                <a:schemeClr val="dk1"/>
              </a:solidFill>
              <a:prstDash val="solid"/>
              <a:miter lim="800000"/>
              <a:headEnd type="none" w="sm" len="sm"/>
              <a:tailEnd type="none" w="sm" len="sm"/>
            </a:ln>
          </p:spPr>
        </p:cxnSp>
        <p:cxnSp>
          <p:nvCxnSpPr>
            <p:cNvPr id="57" name="Google Shape;320;p6">
              <a:extLst>
                <a:ext uri="{FF2B5EF4-FFF2-40B4-BE49-F238E27FC236}">
                  <a16:creationId xmlns:a16="http://schemas.microsoft.com/office/drawing/2014/main" id="{EF4698DE-D849-707E-9B8E-DBE47761187F}"/>
                </a:ext>
              </a:extLst>
            </p:cNvPr>
            <p:cNvCxnSpPr/>
            <p:nvPr/>
          </p:nvCxnSpPr>
          <p:spPr>
            <a:xfrm rot="10800000" flipH="1">
              <a:off x="3490240" y="5196789"/>
              <a:ext cx="302335" cy="167600"/>
            </a:xfrm>
            <a:prstGeom prst="straightConnector1">
              <a:avLst/>
            </a:prstGeom>
            <a:noFill/>
            <a:ln w="9525" cap="flat" cmpd="sng">
              <a:solidFill>
                <a:schemeClr val="dk1"/>
              </a:solidFill>
              <a:prstDash val="solid"/>
              <a:miter lim="800000"/>
              <a:headEnd type="none" w="sm" len="sm"/>
              <a:tailEnd type="none" w="sm" len="sm"/>
            </a:ln>
          </p:spPr>
        </p:cxnSp>
        <p:cxnSp>
          <p:nvCxnSpPr>
            <p:cNvPr id="58" name="Google Shape;321;p6">
              <a:extLst>
                <a:ext uri="{FF2B5EF4-FFF2-40B4-BE49-F238E27FC236}">
                  <a16:creationId xmlns:a16="http://schemas.microsoft.com/office/drawing/2014/main" id="{122A05AC-A676-DB93-C20E-32308F15CFA0}"/>
                </a:ext>
              </a:extLst>
            </p:cNvPr>
            <p:cNvCxnSpPr/>
            <p:nvPr/>
          </p:nvCxnSpPr>
          <p:spPr>
            <a:xfrm>
              <a:off x="3490240" y="4793385"/>
              <a:ext cx="301361" cy="572877"/>
            </a:xfrm>
            <a:prstGeom prst="straightConnector1">
              <a:avLst/>
            </a:prstGeom>
            <a:noFill/>
            <a:ln w="9525" cap="flat" cmpd="sng">
              <a:solidFill>
                <a:schemeClr val="dk1"/>
              </a:solidFill>
              <a:prstDash val="solid"/>
              <a:miter lim="800000"/>
              <a:headEnd type="none" w="sm" len="sm"/>
              <a:tailEnd type="none" w="sm" len="sm"/>
            </a:ln>
          </p:spPr>
        </p:cxnSp>
        <p:cxnSp>
          <p:nvCxnSpPr>
            <p:cNvPr id="59" name="Google Shape;322;p6">
              <a:extLst>
                <a:ext uri="{FF2B5EF4-FFF2-40B4-BE49-F238E27FC236}">
                  <a16:creationId xmlns:a16="http://schemas.microsoft.com/office/drawing/2014/main" id="{8E7466F5-A7CA-4604-2FB3-FFB34DD05FA9}"/>
                </a:ext>
              </a:extLst>
            </p:cNvPr>
            <p:cNvCxnSpPr/>
            <p:nvPr/>
          </p:nvCxnSpPr>
          <p:spPr>
            <a:xfrm>
              <a:off x="3490240" y="4793385"/>
              <a:ext cx="253988" cy="286708"/>
            </a:xfrm>
            <a:prstGeom prst="straightConnector1">
              <a:avLst/>
            </a:prstGeom>
            <a:noFill/>
            <a:ln w="9525" cap="flat" cmpd="sng">
              <a:solidFill>
                <a:schemeClr val="dk1"/>
              </a:solidFill>
              <a:prstDash val="solid"/>
              <a:miter lim="800000"/>
              <a:headEnd type="none" w="sm" len="sm"/>
              <a:tailEnd type="none" w="sm" len="sm"/>
            </a:ln>
          </p:spPr>
        </p:cxnSp>
        <p:cxnSp>
          <p:nvCxnSpPr>
            <p:cNvPr id="60" name="Google Shape;323;p6">
              <a:extLst>
                <a:ext uri="{FF2B5EF4-FFF2-40B4-BE49-F238E27FC236}">
                  <a16:creationId xmlns:a16="http://schemas.microsoft.com/office/drawing/2014/main" id="{3F82A967-0C0D-4FD5-F257-485A1D9D5BDF}"/>
                </a:ext>
              </a:extLst>
            </p:cNvPr>
            <p:cNvCxnSpPr/>
            <p:nvPr/>
          </p:nvCxnSpPr>
          <p:spPr>
            <a:xfrm rot="10800000" flipH="1">
              <a:off x="3540955" y="5080093"/>
              <a:ext cx="203273" cy="2900"/>
            </a:xfrm>
            <a:prstGeom prst="straightConnector1">
              <a:avLst/>
            </a:prstGeom>
            <a:noFill/>
            <a:ln w="9525" cap="flat" cmpd="sng">
              <a:solidFill>
                <a:schemeClr val="dk1"/>
              </a:solidFill>
              <a:prstDash val="solid"/>
              <a:miter lim="800000"/>
              <a:headEnd type="none" w="sm" len="sm"/>
              <a:tailEnd type="none" w="sm" len="sm"/>
            </a:ln>
          </p:spPr>
        </p:cxnSp>
        <p:cxnSp>
          <p:nvCxnSpPr>
            <p:cNvPr id="61" name="Google Shape;324;p6">
              <a:extLst>
                <a:ext uri="{FF2B5EF4-FFF2-40B4-BE49-F238E27FC236}">
                  <a16:creationId xmlns:a16="http://schemas.microsoft.com/office/drawing/2014/main" id="{764172C4-BD47-185D-111A-41690D57EF24}"/>
                </a:ext>
              </a:extLst>
            </p:cNvPr>
            <p:cNvCxnSpPr/>
            <p:nvPr/>
          </p:nvCxnSpPr>
          <p:spPr>
            <a:xfrm>
              <a:off x="3492609" y="5199689"/>
              <a:ext cx="298991" cy="166573"/>
            </a:xfrm>
            <a:prstGeom prst="straightConnector1">
              <a:avLst/>
            </a:prstGeom>
            <a:noFill/>
            <a:ln w="9525" cap="flat" cmpd="sng">
              <a:solidFill>
                <a:schemeClr val="dk1"/>
              </a:solidFill>
              <a:prstDash val="solid"/>
              <a:miter lim="800000"/>
              <a:headEnd type="none" w="sm" len="sm"/>
              <a:tailEnd type="none" w="sm" len="sm"/>
            </a:ln>
          </p:spPr>
        </p:cxnSp>
        <p:sp>
          <p:nvSpPr>
            <p:cNvPr id="62" name="Google Shape;325;p6">
              <a:extLst>
                <a:ext uri="{FF2B5EF4-FFF2-40B4-BE49-F238E27FC236}">
                  <a16:creationId xmlns:a16="http://schemas.microsoft.com/office/drawing/2014/main" id="{E57D6FA2-CBF2-E451-DCCD-9AB4A7E0D733}"/>
                </a:ext>
              </a:extLst>
            </p:cNvPr>
            <p:cNvSpPr/>
            <p:nvPr/>
          </p:nvSpPr>
          <p:spPr>
            <a:xfrm>
              <a:off x="2144710" y="4923099"/>
              <a:ext cx="330134" cy="330066"/>
            </a:xfrm>
            <a:prstGeom prst="ellipse">
              <a:avLst/>
            </a:prstGeom>
            <a:solidFill>
              <a:srgbClr val="1D9A78"/>
            </a:solidFill>
            <a:ln w="12700" cap="flat" cmpd="sng">
              <a:solidFill>
                <a:srgbClr val="1D9A78"/>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 name="Google Shape;326;p6">
              <a:extLst>
                <a:ext uri="{FF2B5EF4-FFF2-40B4-BE49-F238E27FC236}">
                  <a16:creationId xmlns:a16="http://schemas.microsoft.com/office/drawing/2014/main" id="{4ED799EA-D904-A3DD-1A7E-3A6BFABE3C23}"/>
                </a:ext>
              </a:extLst>
            </p:cNvPr>
            <p:cNvSpPr/>
            <p:nvPr/>
          </p:nvSpPr>
          <p:spPr>
            <a:xfrm>
              <a:off x="2144710" y="5321192"/>
              <a:ext cx="330134" cy="330066"/>
            </a:xfrm>
            <a:prstGeom prst="ellipse">
              <a:avLst/>
            </a:prstGeom>
            <a:solidFill>
              <a:srgbClr val="1D9A78"/>
            </a:solidFill>
            <a:ln w="12700" cap="flat" cmpd="sng">
              <a:solidFill>
                <a:srgbClr val="1D9A78"/>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327;p6">
              <a:extLst>
                <a:ext uri="{FF2B5EF4-FFF2-40B4-BE49-F238E27FC236}">
                  <a16:creationId xmlns:a16="http://schemas.microsoft.com/office/drawing/2014/main" id="{07847EA3-4CA2-C2A0-E352-5B11B1721199}"/>
                </a:ext>
              </a:extLst>
            </p:cNvPr>
            <p:cNvSpPr/>
            <p:nvPr/>
          </p:nvSpPr>
          <p:spPr>
            <a:xfrm>
              <a:off x="2144710" y="5725161"/>
              <a:ext cx="330134" cy="330066"/>
            </a:xfrm>
            <a:prstGeom prst="ellipse">
              <a:avLst/>
            </a:prstGeom>
            <a:solidFill>
              <a:srgbClr val="1D9A78"/>
            </a:solidFill>
            <a:ln w="12700" cap="flat" cmpd="sng">
              <a:solidFill>
                <a:srgbClr val="1D9A78"/>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328;p6">
              <a:extLst>
                <a:ext uri="{FF2B5EF4-FFF2-40B4-BE49-F238E27FC236}">
                  <a16:creationId xmlns:a16="http://schemas.microsoft.com/office/drawing/2014/main" id="{35081BD0-BAE7-2488-1F1D-D77DCE9EBD9C}"/>
                </a:ext>
              </a:extLst>
            </p:cNvPr>
            <p:cNvSpPr/>
            <p:nvPr/>
          </p:nvSpPr>
          <p:spPr>
            <a:xfrm>
              <a:off x="2143526" y="4516796"/>
              <a:ext cx="330134" cy="330066"/>
            </a:xfrm>
            <a:prstGeom prst="ellipse">
              <a:avLst/>
            </a:prstGeom>
            <a:solidFill>
              <a:srgbClr val="1D9A78"/>
            </a:solidFill>
            <a:ln w="12700" cap="flat" cmpd="sng">
              <a:solidFill>
                <a:srgbClr val="1D9A78"/>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 name="Google Shape;329;p6">
              <a:extLst>
                <a:ext uri="{FF2B5EF4-FFF2-40B4-BE49-F238E27FC236}">
                  <a16:creationId xmlns:a16="http://schemas.microsoft.com/office/drawing/2014/main" id="{3C656EE7-3F34-C1BB-6EA9-9E7BCF72DE57}"/>
                </a:ext>
              </a:extLst>
            </p:cNvPr>
            <p:cNvSpPr/>
            <p:nvPr/>
          </p:nvSpPr>
          <p:spPr>
            <a:xfrm>
              <a:off x="2677142" y="4921681"/>
              <a:ext cx="330134" cy="330066"/>
            </a:xfrm>
            <a:prstGeom prst="ellipse">
              <a:avLst/>
            </a:prstGeom>
            <a:solidFill>
              <a:srgbClr val="1D9A78"/>
            </a:solidFill>
            <a:ln w="12700" cap="flat" cmpd="sng">
              <a:solidFill>
                <a:srgbClr val="1D9A78"/>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330;p6">
              <a:extLst>
                <a:ext uri="{FF2B5EF4-FFF2-40B4-BE49-F238E27FC236}">
                  <a16:creationId xmlns:a16="http://schemas.microsoft.com/office/drawing/2014/main" id="{A65058EF-7B8F-A4FE-2F20-DE28847F317A}"/>
                </a:ext>
              </a:extLst>
            </p:cNvPr>
            <p:cNvSpPr/>
            <p:nvPr/>
          </p:nvSpPr>
          <p:spPr>
            <a:xfrm>
              <a:off x="2677142" y="5319774"/>
              <a:ext cx="330134" cy="330066"/>
            </a:xfrm>
            <a:prstGeom prst="ellipse">
              <a:avLst/>
            </a:prstGeom>
            <a:solidFill>
              <a:srgbClr val="1D9A78"/>
            </a:solidFill>
            <a:ln w="12700" cap="flat" cmpd="sng">
              <a:solidFill>
                <a:srgbClr val="1D9A78"/>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331;p6">
              <a:extLst>
                <a:ext uri="{FF2B5EF4-FFF2-40B4-BE49-F238E27FC236}">
                  <a16:creationId xmlns:a16="http://schemas.microsoft.com/office/drawing/2014/main" id="{2FD1D457-2E05-0770-664D-CC26C24490C4}"/>
                </a:ext>
              </a:extLst>
            </p:cNvPr>
            <p:cNvSpPr/>
            <p:nvPr/>
          </p:nvSpPr>
          <p:spPr>
            <a:xfrm>
              <a:off x="2677142" y="5723742"/>
              <a:ext cx="330134" cy="330066"/>
            </a:xfrm>
            <a:prstGeom prst="ellipse">
              <a:avLst/>
            </a:prstGeom>
            <a:solidFill>
              <a:srgbClr val="1D9A78"/>
            </a:solidFill>
            <a:ln w="12700" cap="flat" cmpd="sng">
              <a:solidFill>
                <a:srgbClr val="1D9A78"/>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332;p6">
              <a:extLst>
                <a:ext uri="{FF2B5EF4-FFF2-40B4-BE49-F238E27FC236}">
                  <a16:creationId xmlns:a16="http://schemas.microsoft.com/office/drawing/2014/main" id="{5D715CA3-E8D2-821A-31D8-ABD2F1AA897A}"/>
                </a:ext>
              </a:extLst>
            </p:cNvPr>
            <p:cNvSpPr/>
            <p:nvPr/>
          </p:nvSpPr>
          <p:spPr>
            <a:xfrm>
              <a:off x="2677142" y="4515377"/>
              <a:ext cx="330134" cy="330066"/>
            </a:xfrm>
            <a:prstGeom prst="ellipse">
              <a:avLst/>
            </a:prstGeom>
            <a:solidFill>
              <a:srgbClr val="1D9A78"/>
            </a:solidFill>
            <a:ln w="12700" cap="flat" cmpd="sng">
              <a:solidFill>
                <a:srgbClr val="1D9A78"/>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333;p6">
              <a:extLst>
                <a:ext uri="{FF2B5EF4-FFF2-40B4-BE49-F238E27FC236}">
                  <a16:creationId xmlns:a16="http://schemas.microsoft.com/office/drawing/2014/main" id="{7D3EB016-1396-9EB7-B453-1FB55D010C3D}"/>
                </a:ext>
              </a:extLst>
            </p:cNvPr>
            <p:cNvSpPr/>
            <p:nvPr/>
          </p:nvSpPr>
          <p:spPr>
            <a:xfrm>
              <a:off x="3207621" y="4919262"/>
              <a:ext cx="330134" cy="330066"/>
            </a:xfrm>
            <a:prstGeom prst="ellipse">
              <a:avLst/>
            </a:prstGeom>
            <a:solidFill>
              <a:srgbClr val="1D9A78"/>
            </a:solidFill>
            <a:ln w="12700" cap="flat" cmpd="sng">
              <a:solidFill>
                <a:srgbClr val="1D9A78"/>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334;p6">
              <a:extLst>
                <a:ext uri="{FF2B5EF4-FFF2-40B4-BE49-F238E27FC236}">
                  <a16:creationId xmlns:a16="http://schemas.microsoft.com/office/drawing/2014/main" id="{DC07749D-4659-070C-D32B-732A45E9FAD2}"/>
                </a:ext>
              </a:extLst>
            </p:cNvPr>
            <p:cNvSpPr/>
            <p:nvPr/>
          </p:nvSpPr>
          <p:spPr>
            <a:xfrm>
              <a:off x="3207621" y="5317354"/>
              <a:ext cx="330134" cy="330066"/>
            </a:xfrm>
            <a:prstGeom prst="ellipse">
              <a:avLst/>
            </a:prstGeom>
            <a:solidFill>
              <a:srgbClr val="1D9A78"/>
            </a:solidFill>
            <a:ln w="12700" cap="flat" cmpd="sng">
              <a:solidFill>
                <a:srgbClr val="1D9A78"/>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 name="Google Shape;335;p6">
              <a:extLst>
                <a:ext uri="{FF2B5EF4-FFF2-40B4-BE49-F238E27FC236}">
                  <a16:creationId xmlns:a16="http://schemas.microsoft.com/office/drawing/2014/main" id="{1F3EA5A7-23C4-D3DA-90A0-97F30B798833}"/>
                </a:ext>
              </a:extLst>
            </p:cNvPr>
            <p:cNvSpPr/>
            <p:nvPr/>
          </p:nvSpPr>
          <p:spPr>
            <a:xfrm>
              <a:off x="3207621" y="5721323"/>
              <a:ext cx="330134" cy="330066"/>
            </a:xfrm>
            <a:prstGeom prst="ellipse">
              <a:avLst/>
            </a:prstGeom>
            <a:solidFill>
              <a:srgbClr val="1D9A78"/>
            </a:solidFill>
            <a:ln w="12700" cap="flat" cmpd="sng">
              <a:solidFill>
                <a:srgbClr val="1D9A78"/>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336;p6">
              <a:extLst>
                <a:ext uri="{FF2B5EF4-FFF2-40B4-BE49-F238E27FC236}">
                  <a16:creationId xmlns:a16="http://schemas.microsoft.com/office/drawing/2014/main" id="{1E5617B9-0943-A72F-8D70-CDF7EDFD66C4}"/>
                </a:ext>
              </a:extLst>
            </p:cNvPr>
            <p:cNvSpPr/>
            <p:nvPr/>
          </p:nvSpPr>
          <p:spPr>
            <a:xfrm>
              <a:off x="3207621" y="4512956"/>
              <a:ext cx="330134" cy="330066"/>
            </a:xfrm>
            <a:prstGeom prst="ellipse">
              <a:avLst/>
            </a:prstGeom>
            <a:solidFill>
              <a:srgbClr val="1D9A78"/>
            </a:solidFill>
            <a:ln w="12700" cap="flat" cmpd="sng">
              <a:solidFill>
                <a:srgbClr val="1D9A78"/>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02" name="Google Shape;337;p6">
              <a:extLst>
                <a:ext uri="{FF2B5EF4-FFF2-40B4-BE49-F238E27FC236}">
                  <a16:creationId xmlns:a16="http://schemas.microsoft.com/office/drawing/2014/main" id="{BF541791-9917-ECED-A3D8-741C98B75406}"/>
                </a:ext>
              </a:extLst>
            </p:cNvPr>
            <p:cNvPicPr preferRelativeResize="0"/>
            <p:nvPr/>
          </p:nvPicPr>
          <p:blipFill rotWithShape="1">
            <a:blip r:embed="rId7">
              <a:alphaModFix/>
            </a:blip>
            <a:srcRect l="14616" t="7852" r="5042" b="12252"/>
            <a:stretch/>
          </p:blipFill>
          <p:spPr>
            <a:xfrm rot="-5400000">
              <a:off x="331732" y="4956242"/>
              <a:ext cx="1247616" cy="691109"/>
            </a:xfrm>
            <a:prstGeom prst="rect">
              <a:avLst/>
            </a:prstGeom>
            <a:noFill/>
            <a:ln>
              <a:noFill/>
            </a:ln>
          </p:spPr>
        </p:pic>
        <p:cxnSp>
          <p:nvCxnSpPr>
            <p:cNvPr id="203" name="Google Shape;338;p6">
              <a:extLst>
                <a:ext uri="{FF2B5EF4-FFF2-40B4-BE49-F238E27FC236}">
                  <a16:creationId xmlns:a16="http://schemas.microsoft.com/office/drawing/2014/main" id="{8E47701B-74CF-E34D-4A89-1A57AF9C5270}"/>
                </a:ext>
              </a:extLst>
            </p:cNvPr>
            <p:cNvCxnSpPr/>
            <p:nvPr/>
          </p:nvCxnSpPr>
          <p:spPr>
            <a:xfrm rot="10800000" flipH="1">
              <a:off x="955540" y="4724333"/>
              <a:ext cx="825358" cy="39710"/>
            </a:xfrm>
            <a:prstGeom prst="straightConnector1">
              <a:avLst/>
            </a:prstGeom>
            <a:noFill/>
            <a:ln w="12700" cap="flat" cmpd="sng">
              <a:solidFill>
                <a:srgbClr val="FFFFFF"/>
              </a:solidFill>
              <a:prstDash val="dash"/>
              <a:miter lim="800000"/>
              <a:headEnd type="none" w="sm" len="sm"/>
              <a:tailEnd type="none" w="sm" len="sm"/>
            </a:ln>
          </p:spPr>
        </p:cxnSp>
        <p:cxnSp>
          <p:nvCxnSpPr>
            <p:cNvPr id="204" name="Google Shape;339;p6">
              <a:extLst>
                <a:ext uri="{FF2B5EF4-FFF2-40B4-BE49-F238E27FC236}">
                  <a16:creationId xmlns:a16="http://schemas.microsoft.com/office/drawing/2014/main" id="{5BDCC972-2B63-6C4B-615C-B3D84AF77A2A}"/>
                </a:ext>
              </a:extLst>
            </p:cNvPr>
            <p:cNvCxnSpPr/>
            <p:nvPr/>
          </p:nvCxnSpPr>
          <p:spPr>
            <a:xfrm>
              <a:off x="955540" y="5827285"/>
              <a:ext cx="822988" cy="39709"/>
            </a:xfrm>
            <a:prstGeom prst="straightConnector1">
              <a:avLst/>
            </a:prstGeom>
            <a:noFill/>
            <a:ln w="12700" cap="flat" cmpd="sng">
              <a:solidFill>
                <a:srgbClr val="FFFFFF"/>
              </a:solidFill>
              <a:prstDash val="dash"/>
              <a:miter lim="800000"/>
              <a:headEnd type="none" w="sm" len="sm"/>
              <a:tailEnd type="none" w="sm" len="sm"/>
            </a:ln>
          </p:spPr>
        </p:cxnSp>
      </p:grpSp>
    </p:spTree>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7"/>
          <p:cNvSpPr/>
          <p:nvPr/>
        </p:nvSpPr>
        <p:spPr>
          <a:xfrm>
            <a:off x="2193120" y="266400"/>
            <a:ext cx="8021160" cy="559080"/>
          </a:xfrm>
          <a:prstGeom prst="rect">
            <a:avLst/>
          </a:prstGeom>
          <a:noFill/>
          <a:ln>
            <a:noFill/>
          </a:ln>
        </p:spPr>
        <p:txBody>
          <a:bodyPr spcFirstLastPara="1" wrap="square" lIns="90000" tIns="45000" rIns="90000" bIns="45000" anchor="b"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References</a:t>
            </a:r>
            <a:endParaRPr sz="1800" b="0" i="0" u="none" strike="noStrike" cap="none">
              <a:solidFill>
                <a:schemeClr val="dk1"/>
              </a:solidFill>
              <a:latin typeface="Arial"/>
              <a:ea typeface="Arial"/>
              <a:cs typeface="Arial"/>
              <a:sym typeface="Arial"/>
            </a:endParaRPr>
          </a:p>
        </p:txBody>
      </p:sp>
      <p:sp>
        <p:nvSpPr>
          <p:cNvPr id="235" name="Google Shape;235;p7"/>
          <p:cNvSpPr/>
          <p:nvPr/>
        </p:nvSpPr>
        <p:spPr>
          <a:xfrm>
            <a:off x="11125440" y="6385320"/>
            <a:ext cx="817560" cy="233640"/>
          </a:xfrm>
          <a:prstGeom prst="rect">
            <a:avLst/>
          </a:prstGeom>
          <a:noFill/>
          <a:ln>
            <a:noFill/>
          </a:ln>
        </p:spPr>
        <p:txBody>
          <a:bodyPr spcFirstLastPara="1" wrap="square" lIns="90000" tIns="45000" rIns="90000" bIns="45000" anchor="ctr" anchorCtr="0">
            <a:norm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a:solidFill>
                  <a:srgbClr val="FFFFFF"/>
                </a:solidFill>
                <a:latin typeface="Arial"/>
                <a:ea typeface="Arial"/>
                <a:cs typeface="Arial"/>
                <a:sym typeface="Arial"/>
              </a:rPr>
              <a:t>P3.5-098</a:t>
            </a:r>
            <a:endParaRPr sz="1000" b="0" i="0" u="none" strike="noStrike" cap="none">
              <a:solidFill>
                <a:schemeClr val="dk1"/>
              </a:solidFill>
              <a:latin typeface="Arial"/>
              <a:ea typeface="Arial"/>
              <a:cs typeface="Arial"/>
              <a:sym typeface="Arial"/>
            </a:endParaRPr>
          </a:p>
        </p:txBody>
      </p:sp>
      <p:sp>
        <p:nvSpPr>
          <p:cNvPr id="236" name="Google Shape;236;p7"/>
          <p:cNvSpPr/>
          <p:nvPr/>
        </p:nvSpPr>
        <p:spPr>
          <a:xfrm>
            <a:off x="11103840" y="5452920"/>
            <a:ext cx="837360" cy="740880"/>
          </a:xfrm>
          <a:prstGeom prst="rect">
            <a:avLst/>
          </a:prstGeom>
          <a:noFill/>
          <a:ln>
            <a:noFill/>
          </a:ln>
        </p:spPr>
        <p:txBody>
          <a:bodyPr spcFirstLastPara="1" wrap="square" lIns="90000" tIns="45000" rIns="90000" bIns="45000" anchor="ctr" anchorCtr="0">
            <a:normAutofit/>
          </a:bodyPr>
          <a:lstStyle/>
          <a:p>
            <a:pPr marL="0" marR="0" lvl="0" indent="0" algn="ctr" rtl="0">
              <a:lnSpc>
                <a:spcPct val="90000"/>
              </a:lnSpc>
              <a:spcBef>
                <a:spcPts val="0"/>
              </a:spcBef>
              <a:spcAft>
                <a:spcPts val="0"/>
              </a:spcAft>
              <a:buClr>
                <a:srgbClr val="000000"/>
              </a:buClr>
              <a:buSzPts val="630"/>
              <a:buFont typeface="Arial"/>
              <a:buNone/>
            </a:pPr>
            <a:r>
              <a:rPr lang="en-US" sz="630" b="1" i="0" u="none" strike="noStrike" cap="none">
                <a:solidFill>
                  <a:srgbClr val="FFFFFF"/>
                </a:solidFill>
                <a:latin typeface="Arial"/>
                <a:ea typeface="Arial"/>
                <a:cs typeface="Arial"/>
                <a:sym typeface="Arial"/>
              </a:rPr>
              <a:t>Please do not use this space, a QR code will be automatically overlayed</a:t>
            </a:r>
            <a:endParaRPr sz="630" b="0" i="0" u="none" strike="noStrike" cap="none">
              <a:solidFill>
                <a:schemeClr val="dk1"/>
              </a:solidFill>
              <a:latin typeface="Arial"/>
              <a:ea typeface="Arial"/>
              <a:cs typeface="Arial"/>
              <a:sym typeface="Arial"/>
            </a:endParaRPr>
          </a:p>
        </p:txBody>
      </p:sp>
      <p:pic>
        <p:nvPicPr>
          <p:cNvPr id="237" name="Google Shape;237;p7"/>
          <p:cNvPicPr preferRelativeResize="0"/>
          <p:nvPr/>
        </p:nvPicPr>
        <p:blipFill rotWithShape="1">
          <a:blip r:embed="rId3">
            <a:alphaModFix/>
          </a:blip>
          <a:srcRect/>
          <a:stretch/>
        </p:blipFill>
        <p:spPr>
          <a:xfrm>
            <a:off x="10881720" y="112320"/>
            <a:ext cx="1183320" cy="1167840"/>
          </a:xfrm>
          <a:prstGeom prst="rect">
            <a:avLst/>
          </a:prstGeom>
          <a:noFill/>
          <a:ln>
            <a:noFill/>
          </a:ln>
        </p:spPr>
      </p:pic>
      <p:sp>
        <p:nvSpPr>
          <p:cNvPr id="238" name="Google Shape;238;p7"/>
          <p:cNvSpPr txBox="1"/>
          <p:nvPr/>
        </p:nvSpPr>
        <p:spPr>
          <a:xfrm>
            <a:off x="512950" y="1926891"/>
            <a:ext cx="9701330" cy="34162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rPr>
              <a:t> Mousavi, S. Mostafa, and Gregory C. </a:t>
            </a:r>
            <a:r>
              <a:rPr lang="en-US" dirty="0" err="1">
                <a:solidFill>
                  <a:schemeClr val="dk1"/>
                </a:solidFill>
              </a:rPr>
              <a:t>Beroza</a:t>
            </a:r>
            <a:r>
              <a:rPr lang="en-US" dirty="0">
                <a:solidFill>
                  <a:schemeClr val="dk1"/>
                </a:solidFill>
              </a:rPr>
              <a:t>. 2023. “Machine Learning in Earthquake Seismology.” </a:t>
            </a:r>
            <a:r>
              <a:rPr lang="en-US" i="1" dirty="0">
                <a:solidFill>
                  <a:schemeClr val="dk1"/>
                </a:solidFill>
              </a:rPr>
              <a:t>Annual Review of Earth and Planetary Sciences</a:t>
            </a:r>
            <a:r>
              <a:rPr lang="en-US" dirty="0">
                <a:solidFill>
                  <a:schemeClr val="dk1"/>
                </a:solidFill>
              </a:rPr>
              <a:t> 51 (1): 105–129.</a:t>
            </a:r>
          </a:p>
          <a:p>
            <a:pPr marL="0" lvl="0" indent="0" algn="l" rtl="0">
              <a:spcBef>
                <a:spcPts val="0"/>
              </a:spcBef>
              <a:spcAft>
                <a:spcPts val="0"/>
              </a:spcAft>
              <a:buNone/>
            </a:pPr>
            <a:endParaRPr lang="en-US" dirty="0">
              <a:solidFill>
                <a:schemeClr val="dk1"/>
              </a:solidFill>
            </a:endParaRPr>
          </a:p>
          <a:p>
            <a:pPr marL="0" lvl="0" indent="0" algn="l" rtl="0">
              <a:spcBef>
                <a:spcPts val="0"/>
              </a:spcBef>
              <a:spcAft>
                <a:spcPts val="0"/>
              </a:spcAft>
              <a:buNone/>
            </a:pPr>
            <a:r>
              <a:rPr lang="en-US" dirty="0" err="1">
                <a:solidFill>
                  <a:schemeClr val="dk1"/>
                </a:solidFill>
              </a:rPr>
              <a:t>Saikia</a:t>
            </a:r>
            <a:r>
              <a:rPr lang="en-US" dirty="0">
                <a:solidFill>
                  <a:schemeClr val="dk1"/>
                </a:solidFill>
              </a:rPr>
              <a:t>, Chandan K. 2017. “Time-Domain Source Function (TDSF) for Nuclear and Chemical Explosions—analysis around Nevada National Security Site (NNSS).” Geophysical Journal International 209 (2): 1048–1063.</a:t>
            </a:r>
          </a:p>
          <a:p>
            <a:pPr marL="0" lvl="0" indent="0" algn="l" rtl="0">
              <a:spcBef>
                <a:spcPts val="0"/>
              </a:spcBef>
              <a:spcAft>
                <a:spcPts val="0"/>
              </a:spcAft>
              <a:buNone/>
            </a:pPr>
            <a:endParaRPr lang="en-US" dirty="0">
              <a:solidFill>
                <a:schemeClr val="dk1"/>
              </a:solidFill>
            </a:endParaRPr>
          </a:p>
          <a:p>
            <a:r>
              <a:rPr lang="en-US" dirty="0" err="1">
                <a:solidFill>
                  <a:schemeClr val="dk1"/>
                </a:solidFill>
              </a:rPr>
              <a:t>Karniadakis</a:t>
            </a:r>
            <a:r>
              <a:rPr lang="en-US" dirty="0">
                <a:solidFill>
                  <a:schemeClr val="dk1"/>
                </a:solidFill>
              </a:rPr>
              <a:t>, George </a:t>
            </a:r>
            <a:r>
              <a:rPr lang="en-US" dirty="0" err="1">
                <a:solidFill>
                  <a:schemeClr val="dk1"/>
                </a:solidFill>
              </a:rPr>
              <a:t>Em</a:t>
            </a:r>
            <a:r>
              <a:rPr lang="en-US" dirty="0">
                <a:solidFill>
                  <a:schemeClr val="dk1"/>
                </a:solidFill>
              </a:rPr>
              <a:t>, </a:t>
            </a:r>
            <a:r>
              <a:rPr lang="en-US" dirty="0" err="1">
                <a:solidFill>
                  <a:schemeClr val="dk1"/>
                </a:solidFill>
              </a:rPr>
              <a:t>Ioannis</a:t>
            </a:r>
            <a:r>
              <a:rPr lang="en-US" dirty="0">
                <a:solidFill>
                  <a:schemeClr val="dk1"/>
                </a:solidFill>
              </a:rPr>
              <a:t> G. </a:t>
            </a:r>
            <a:r>
              <a:rPr lang="en-US" dirty="0" err="1">
                <a:solidFill>
                  <a:schemeClr val="dk1"/>
                </a:solidFill>
              </a:rPr>
              <a:t>Kevrekidis</a:t>
            </a:r>
            <a:r>
              <a:rPr lang="en-US" dirty="0">
                <a:solidFill>
                  <a:schemeClr val="dk1"/>
                </a:solidFill>
              </a:rPr>
              <a:t>, Lu </a:t>
            </a:r>
            <a:r>
              <a:rPr lang="en-US" dirty="0" err="1">
                <a:solidFill>
                  <a:schemeClr val="dk1"/>
                </a:solidFill>
              </a:rPr>
              <a:t>Lu</a:t>
            </a:r>
            <a:r>
              <a:rPr lang="en-US" dirty="0">
                <a:solidFill>
                  <a:schemeClr val="dk1"/>
                </a:solidFill>
              </a:rPr>
              <a:t>, Paris </a:t>
            </a:r>
            <a:r>
              <a:rPr lang="en-US" dirty="0" err="1">
                <a:solidFill>
                  <a:schemeClr val="dk1"/>
                </a:solidFill>
              </a:rPr>
              <a:t>Perdikaris</a:t>
            </a:r>
            <a:r>
              <a:rPr lang="en-US" dirty="0">
                <a:solidFill>
                  <a:schemeClr val="dk1"/>
                </a:solidFill>
              </a:rPr>
              <a:t>, </a:t>
            </a:r>
            <a:r>
              <a:rPr lang="en-US" dirty="0" err="1">
                <a:solidFill>
                  <a:schemeClr val="dk1"/>
                </a:solidFill>
              </a:rPr>
              <a:t>Sifan</a:t>
            </a:r>
            <a:r>
              <a:rPr lang="en-US" dirty="0">
                <a:solidFill>
                  <a:schemeClr val="dk1"/>
                </a:solidFill>
              </a:rPr>
              <a:t> Wang, and Liu Yang. 2021. “Physics-Informed Machine Learning.” Nature Reviews Physics 3 (6</a:t>
            </a:r>
            <a:r>
              <a:rPr lang="en-US">
                <a:solidFill>
                  <a:schemeClr val="dk1"/>
                </a:solidFill>
              </a:rPr>
              <a:t>): 422–440</a:t>
            </a:r>
            <a:r>
              <a:rPr lang="en-US" dirty="0">
                <a:solidFill>
                  <a:schemeClr val="dk1"/>
                </a:solidFill>
              </a:rPr>
              <a:t>.</a:t>
            </a:r>
            <a:br>
              <a:rPr lang="en-US" dirty="0">
                <a:solidFill>
                  <a:schemeClr val="dk1"/>
                </a:solidFill>
              </a:rPr>
            </a:br>
            <a:br>
              <a:rPr lang="en-US" dirty="0">
                <a:solidFill>
                  <a:schemeClr val="dk1"/>
                </a:solidFill>
              </a:rPr>
            </a:br>
            <a:r>
              <a:rPr lang="en-US" dirty="0">
                <a:solidFill>
                  <a:schemeClr val="dk1"/>
                </a:solidFill>
              </a:rPr>
              <a:t>Moseley, Ben, Andrew Markham, and </a:t>
            </a:r>
            <a:r>
              <a:rPr lang="en-US" dirty="0" err="1">
                <a:solidFill>
                  <a:schemeClr val="dk1"/>
                </a:solidFill>
              </a:rPr>
              <a:t>Tarje</a:t>
            </a:r>
            <a:r>
              <a:rPr lang="en-US" dirty="0">
                <a:solidFill>
                  <a:schemeClr val="dk1"/>
                </a:solidFill>
              </a:rPr>
              <a:t> Nissen-Meyer. 2020. “Solving the Wave Equation with Physics-Informed Deep Learning.” </a:t>
            </a:r>
            <a:r>
              <a:rPr lang="en-US" dirty="0" err="1">
                <a:solidFill>
                  <a:schemeClr val="dk1"/>
                </a:solidFill>
              </a:rPr>
              <a:t>arXiv</a:t>
            </a:r>
            <a:r>
              <a:rPr lang="en-US" dirty="0">
                <a:solidFill>
                  <a:schemeClr val="dk1"/>
                </a:solidFill>
              </a:rPr>
              <a:t> [</a:t>
            </a:r>
            <a:r>
              <a:rPr lang="en-US" dirty="0" err="1">
                <a:solidFill>
                  <a:schemeClr val="dk1"/>
                </a:solidFill>
              </a:rPr>
              <a:t>physics.comp</a:t>
            </a:r>
            <a:r>
              <a:rPr lang="en-US" dirty="0">
                <a:solidFill>
                  <a:schemeClr val="dk1"/>
                </a:solidFill>
              </a:rPr>
              <a:t>-Ph]. </a:t>
            </a:r>
            <a:r>
              <a:rPr lang="en-US" dirty="0" err="1">
                <a:solidFill>
                  <a:schemeClr val="dk1"/>
                </a:solidFill>
              </a:rPr>
              <a:t>arXiv</a:t>
            </a:r>
            <a:r>
              <a:rPr lang="en-US" dirty="0">
                <a:solidFill>
                  <a:schemeClr val="dk1"/>
                </a:solidFill>
              </a:rPr>
              <a:t>. http://arxiv.org/abs/2006.11894.</a:t>
            </a:r>
            <a:br>
              <a:rPr lang="en-US" dirty="0">
                <a:solidFill>
                  <a:schemeClr val="dk1"/>
                </a:solidFill>
              </a:rPr>
            </a:br>
            <a:br>
              <a:rPr lang="en-US" dirty="0">
                <a:solidFill>
                  <a:schemeClr val="dk1"/>
                </a:solidFill>
              </a:rPr>
            </a:br>
            <a:r>
              <a:rPr lang="en-US" dirty="0">
                <a:solidFill>
                  <a:schemeClr val="dk1"/>
                </a:solidFill>
              </a:rPr>
              <a:t>Song, C., T. </a:t>
            </a:r>
            <a:r>
              <a:rPr lang="en-US" dirty="0" err="1">
                <a:solidFill>
                  <a:schemeClr val="dk1"/>
                </a:solidFill>
              </a:rPr>
              <a:t>Alkhalifah</a:t>
            </a:r>
            <a:r>
              <a:rPr lang="en-US" dirty="0">
                <a:solidFill>
                  <a:schemeClr val="dk1"/>
                </a:solidFill>
              </a:rPr>
              <a:t>, and U. B. </a:t>
            </a:r>
            <a:r>
              <a:rPr lang="en-US" dirty="0" err="1">
                <a:solidFill>
                  <a:schemeClr val="dk1"/>
                </a:solidFill>
              </a:rPr>
              <a:t>Waheed</a:t>
            </a:r>
            <a:r>
              <a:rPr lang="en-US" dirty="0">
                <a:solidFill>
                  <a:schemeClr val="dk1"/>
                </a:solidFill>
              </a:rPr>
              <a:t>. 2021. “Solving the Frequency-Domain Acoustic VTI Wave Equation Using Physics-Informed Neural Networks.” Geophysical Journal. https://academic.oup.com/gji/article-abstract/225/2/846/6081098.</a:t>
            </a:r>
            <a:endParaRPr dirty="0">
              <a:solidFill>
                <a:schemeClr val="dk1"/>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2738</TotalTime>
  <Words>1304</Words>
  <Application>Microsoft Office PowerPoint</Application>
  <PresentationFormat>Widescreen</PresentationFormat>
  <Paragraphs>82</Paragraphs>
  <Slides>7</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Roboto</vt:lpstr>
      <vt:lpstr>Cambria Math</vt:lpstr>
      <vt:lpstr>Calibri</vt:lpstr>
      <vt:lpstr>Times New Roman</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Mitch Solomon</cp:lastModifiedBy>
  <cp:revision>20</cp:revision>
  <dcterms:created xsi:type="dcterms:W3CDTF">2023-04-18T13:25:54Z</dcterms:created>
  <dcterms:modified xsi:type="dcterms:W3CDTF">2023-06-11T20:21:55Z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7</vt:i4>
  </property>
</Properties>
</file>