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3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1"/>
    <p:restoredTop sz="93277"/>
  </p:normalViewPr>
  <p:slideViewPr>
    <p:cSldViewPr snapToGrid="0">
      <p:cViewPr varScale="1">
        <p:scale>
          <a:sx n="111" d="100"/>
          <a:sy n="111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snl\home\lematze\SeismicNCD\SeismicSLID\NCD%20vs%20SLID%20error%20cal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SLID pick vs expert pick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84711103975253"/>
          <c:y val="0.10140995850016168"/>
          <c:w val="0.83677982592662081"/>
          <c:h val="0.761356338769907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Sheet1!$L$108:$L$207</c:f>
              <c:numCache>
                <c:formatCode>General</c:formatCode>
                <c:ptCount val="100"/>
                <c:pt idx="0">
                  <c:v>-4.1750000000000007</c:v>
                </c:pt>
                <c:pt idx="1">
                  <c:v>-3.9200000095000007</c:v>
                </c:pt>
                <c:pt idx="2">
                  <c:v>-3.2100000000000009</c:v>
                </c:pt>
                <c:pt idx="3">
                  <c:v>-2.7499999522999978</c:v>
                </c:pt>
                <c:pt idx="4">
                  <c:v>-1.4600001143999997</c:v>
                </c:pt>
                <c:pt idx="5">
                  <c:v>-0.95000007630000027</c:v>
                </c:pt>
                <c:pt idx="6">
                  <c:v>-0.58999997139999749</c:v>
                </c:pt>
                <c:pt idx="7">
                  <c:v>-0.38999999049999801</c:v>
                </c:pt>
                <c:pt idx="8">
                  <c:v>-0.25999989509999821</c:v>
                </c:pt>
                <c:pt idx="9">
                  <c:v>-0.20999995229999868</c:v>
                </c:pt>
                <c:pt idx="10">
                  <c:v>-0.10999999999999943</c:v>
                </c:pt>
                <c:pt idx="11">
                  <c:v>-8.999989510000006E-2</c:v>
                </c:pt>
                <c:pt idx="12">
                  <c:v>-7.4999809299999498E-2</c:v>
                </c:pt>
                <c:pt idx="13">
                  <c:v>-7.0000095400001072E-2</c:v>
                </c:pt>
                <c:pt idx="14">
                  <c:v>-6.0000104900000295E-2</c:v>
                </c:pt>
                <c:pt idx="15">
                  <c:v>-6.0000085799998715E-2</c:v>
                </c:pt>
                <c:pt idx="16">
                  <c:v>-6.0000066800000695E-2</c:v>
                </c:pt>
                <c:pt idx="17">
                  <c:v>-3.0000114399996392E-2</c:v>
                </c:pt>
                <c:pt idx="18">
                  <c:v>-3.0000019100000941E-2</c:v>
                </c:pt>
                <c:pt idx="19">
                  <c:v>-2.9999799700000551E-2</c:v>
                </c:pt>
                <c:pt idx="20">
                  <c:v>-2.5000047700000749E-2</c:v>
                </c:pt>
                <c:pt idx="21">
                  <c:v>-2.0000114400001934E-2</c:v>
                </c:pt>
                <c:pt idx="22">
                  <c:v>-2.0000104899999371E-2</c:v>
                </c:pt>
                <c:pt idx="23">
                  <c:v>-2.0000076300000558E-2</c:v>
                </c:pt>
                <c:pt idx="24">
                  <c:v>-1.999991419999958E-2</c:v>
                </c:pt>
                <c:pt idx="25">
                  <c:v>-9.9999808999982065E-3</c:v>
                </c:pt>
                <c:pt idx="26">
                  <c:v>-9.9990224999970678E-3</c:v>
                </c:pt>
                <c:pt idx="27">
                  <c:v>-1.0489999624496704E-7</c:v>
                </c:pt>
                <c:pt idx="28">
                  <c:v>-7.629999743130611E-8</c:v>
                </c:pt>
                <c:pt idx="29">
                  <c:v>1.525999984153259E-7</c:v>
                </c:pt>
                <c:pt idx="30">
                  <c:v>9.7000407999985327E-3</c:v>
                </c:pt>
                <c:pt idx="31">
                  <c:v>9.9999237000005792E-3</c:v>
                </c:pt>
                <c:pt idx="32">
                  <c:v>1.0000104900001361E-2</c:v>
                </c:pt>
                <c:pt idx="33">
                  <c:v>1.0000133500000175E-2</c:v>
                </c:pt>
                <c:pt idx="34">
                  <c:v>1.0000162099998988E-2</c:v>
                </c:pt>
                <c:pt idx="35">
                  <c:v>1.0000190699997802E-2</c:v>
                </c:pt>
                <c:pt idx="36">
                  <c:v>1.999996190000175E-2</c:v>
                </c:pt>
                <c:pt idx="37">
                  <c:v>1.9999971399997207E-2</c:v>
                </c:pt>
                <c:pt idx="38">
                  <c:v>2.9999895100001339E-2</c:v>
                </c:pt>
                <c:pt idx="39">
                  <c:v>3.0000066800003111E-2</c:v>
                </c:pt>
                <c:pt idx="40">
                  <c:v>3.970004079999967E-2</c:v>
                </c:pt>
                <c:pt idx="41">
                  <c:v>3.9999847400000732E-2</c:v>
                </c:pt>
                <c:pt idx="42">
                  <c:v>3.9999914200002706E-2</c:v>
                </c:pt>
                <c:pt idx="43">
                  <c:v>4.9999971399998344E-2</c:v>
                </c:pt>
                <c:pt idx="44">
                  <c:v>5.0000019099996962E-2</c:v>
                </c:pt>
                <c:pt idx="45">
                  <c:v>5.0000095399997946E-2</c:v>
                </c:pt>
                <c:pt idx="46">
                  <c:v>5.0000104900000508E-2</c:v>
                </c:pt>
                <c:pt idx="47">
                  <c:v>5.999992370000129E-2</c:v>
                </c:pt>
                <c:pt idx="48">
                  <c:v>7.0000095400001072E-2</c:v>
                </c:pt>
                <c:pt idx="49">
                  <c:v>7.9999999999998295E-2</c:v>
                </c:pt>
                <c:pt idx="50">
                  <c:v>8.9999952299997688E-2</c:v>
                </c:pt>
                <c:pt idx="51">
                  <c:v>9.9459886600001823E-2</c:v>
                </c:pt>
                <c:pt idx="52">
                  <c:v>9.9610042600005499E-2</c:v>
                </c:pt>
                <c:pt idx="53">
                  <c:v>0.10000000000000142</c:v>
                </c:pt>
                <c:pt idx="54">
                  <c:v>0.10969997410000332</c:v>
                </c:pt>
                <c:pt idx="55">
                  <c:v>0.1199998951000012</c:v>
                </c:pt>
                <c:pt idx="56">
                  <c:v>0.12000013350000316</c:v>
                </c:pt>
                <c:pt idx="57">
                  <c:v>0.12498993900000244</c:v>
                </c:pt>
                <c:pt idx="58">
                  <c:v>0.12999982830000079</c:v>
                </c:pt>
                <c:pt idx="59">
                  <c:v>0.12999991419999901</c:v>
                </c:pt>
                <c:pt idx="60">
                  <c:v>0.12999999999999901</c:v>
                </c:pt>
                <c:pt idx="61">
                  <c:v>0.13000992770000153</c:v>
                </c:pt>
                <c:pt idx="62">
                  <c:v>0.13969992639999873</c:v>
                </c:pt>
                <c:pt idx="63">
                  <c:v>0.14000001910000037</c:v>
                </c:pt>
                <c:pt idx="64">
                  <c:v>0.14992892739999775</c:v>
                </c:pt>
                <c:pt idx="65">
                  <c:v>0.15999992369999916</c:v>
                </c:pt>
                <c:pt idx="66">
                  <c:v>0.16999996190000033</c:v>
                </c:pt>
                <c:pt idx="67">
                  <c:v>0.17000005719999933</c:v>
                </c:pt>
                <c:pt idx="68">
                  <c:v>0.1799998474000013</c:v>
                </c:pt>
                <c:pt idx="69">
                  <c:v>0.17999998089999991</c:v>
                </c:pt>
                <c:pt idx="70">
                  <c:v>0.1899999331999993</c:v>
                </c:pt>
                <c:pt idx="71">
                  <c:v>0.21999987599999926</c:v>
                </c:pt>
                <c:pt idx="72">
                  <c:v>0.22969989779999977</c:v>
                </c:pt>
                <c:pt idx="73">
                  <c:v>0.22999998090000418</c:v>
                </c:pt>
                <c:pt idx="74">
                  <c:v>0.2300000668000024</c:v>
                </c:pt>
                <c:pt idx="75">
                  <c:v>0.24000007629999942</c:v>
                </c:pt>
                <c:pt idx="76">
                  <c:v>0.26000007629999899</c:v>
                </c:pt>
                <c:pt idx="77">
                  <c:v>0.26000008580000156</c:v>
                </c:pt>
                <c:pt idx="78">
                  <c:v>0.27000013350000174</c:v>
                </c:pt>
                <c:pt idx="79">
                  <c:v>0.27000016210000055</c:v>
                </c:pt>
                <c:pt idx="80">
                  <c:v>0.27999994279999996</c:v>
                </c:pt>
                <c:pt idx="81">
                  <c:v>0.27999994279999996</c:v>
                </c:pt>
                <c:pt idx="82">
                  <c:v>0.31000004770000089</c:v>
                </c:pt>
                <c:pt idx="83">
                  <c:v>0.35000001910000123</c:v>
                </c:pt>
                <c:pt idx="84">
                  <c:v>0.36999994279999981</c:v>
                </c:pt>
                <c:pt idx="85">
                  <c:v>0.47499985689999846</c:v>
                </c:pt>
                <c:pt idx="86">
                  <c:v>0.47999994279999925</c:v>
                </c:pt>
                <c:pt idx="87">
                  <c:v>0.54001983599999903</c:v>
                </c:pt>
                <c:pt idx="88">
                  <c:v>0.60001985499999932</c:v>
                </c:pt>
                <c:pt idx="89">
                  <c:v>0.66002003699999534</c:v>
                </c:pt>
                <c:pt idx="90">
                  <c:v>0.97000015259999728</c:v>
                </c:pt>
                <c:pt idx="91">
                  <c:v>0.99999995229999783</c:v>
                </c:pt>
                <c:pt idx="92">
                  <c:v>1.2744600300000002</c:v>
                </c:pt>
                <c:pt idx="93">
                  <c:v>1.3600000762999969</c:v>
                </c:pt>
                <c:pt idx="94">
                  <c:v>1.6200000095000036</c:v>
                </c:pt>
                <c:pt idx="95">
                  <c:v>1.7000000286000017</c:v>
                </c:pt>
                <c:pt idx="96">
                  <c:v>1.9800100799999996</c:v>
                </c:pt>
                <c:pt idx="97">
                  <c:v>2.0499900339999897</c:v>
                </c:pt>
                <c:pt idx="98">
                  <c:v>4.839700002699999</c:v>
                </c:pt>
                <c:pt idx="99">
                  <c:v>8.3399999809000001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D-114F-B39E-F0E012BFF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06259032"/>
        <c:axId val="606259360"/>
      </c:barChart>
      <c:catAx>
        <c:axId val="6062590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Waveform</a:t>
                </a:r>
                <a:r>
                  <a:rPr lang="en-US" baseline="0" dirty="0"/>
                  <a:t> ID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837536295558224"/>
              <c:y val="0.87963453046874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606259360"/>
        <c:crosses val="autoZero"/>
        <c:auto val="1"/>
        <c:lblAlgn val="ctr"/>
        <c:lblOffset val="100"/>
        <c:noMultiLvlLbl val="0"/>
      </c:catAx>
      <c:valAx>
        <c:axId val="60625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Difference (in seconds)</a:t>
                </a:r>
              </a:p>
            </c:rich>
          </c:tx>
          <c:layout>
            <c:manualLayout>
              <c:xMode val="edge"/>
              <c:yMode val="edge"/>
              <c:x val="1.5261797520777488E-2"/>
              <c:y val="0.17084133301544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25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07C7C-C6F8-0141-A08A-03A20428088E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BA93-8913-7748-B887-9F95E730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2BA93-8913-7748-B887-9F95E7305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lting@sandi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Compression Metrics to Seismic Data to Assist Analysts </a:t>
            </a:r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Christina Ting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Richard Field, Angela Zhou, Laura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Matzen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introduces a novel compression-based signal processing method that can assist analysts with triaging and analyzing seismic data.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Sliding Information Distance (SLID) is  a metric that can identify signal arrivals in seismic data.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advantage of SLID is that it provides a measure of uncertainty quantification (UQ), which can be leveraged in multiple ways.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 444 waveforms, SLID had a mean difference of 0.54s to the expert’s pick.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visualizing SLID, participants are able to utilize SLID beneficially, particularly when shown together with UQ information.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 successfully predicts event arrival times with high accuracy.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Together with UQ measures, SLID can assist with data triage and event level analysis.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B04CB3-713F-836C-5EB0-3054E6F7BF97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16162-4FAA-2681-6631-39F05D1E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527" y="6068551"/>
            <a:ext cx="1539777" cy="442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1769F8-4A6F-5ABD-0AF8-A261769F0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61" y="202119"/>
            <a:ext cx="1650109" cy="630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C7F3B0-A554-C08B-4859-1E5E1755D6C5}"/>
              </a:ext>
            </a:extLst>
          </p:cNvPr>
          <p:cNvSpPr txBox="1"/>
          <p:nvPr/>
        </p:nvSpPr>
        <p:spPr>
          <a:xfrm>
            <a:off x="7255169" y="5269373"/>
            <a:ext cx="493683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Low Yield Nuclear Monitoring (LYNM) research was funded by the National Nuclear Security Administration, Defense Nuclear Nonproliferation Research and Development (NNSA DNN R&amp;D). The authors acknowledge important interdisciplinary collaboration with scientists and engineers from LANL, LLNL, NNSS, PNNL, and SNL</a:t>
            </a:r>
          </a:p>
          <a:p>
            <a:endParaRPr lang="en-US" sz="9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Sandia National Laboratories is a </a:t>
            </a:r>
            <a:r>
              <a:rPr lang="en-US" sz="9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multimission</a:t>
            </a: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 </a:t>
            </a:r>
            <a:r>
              <a:rPr lang="en-US" sz="900" b="1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SAND2023-04709C.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AF71B7-11BB-1491-AC15-5B914FDFC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29" y="6020906"/>
            <a:ext cx="1961322" cy="4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Current Approach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4D06F-440E-7365-6F0B-8C13FFCA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164" y="126217"/>
            <a:ext cx="1174836" cy="448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41E20-5959-89AD-AE21-69F50C110583}"/>
              </a:ext>
            </a:extLst>
          </p:cNvPr>
          <p:cNvSpPr txBox="1"/>
          <p:nvPr/>
        </p:nvSpPr>
        <p:spPr>
          <a:xfrm>
            <a:off x="616251" y="1736153"/>
            <a:ext cx="44317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Seismic analysis is a critical national security mission that relies heavily on human expertise to identify and mark seismic waves embedded in background noise.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How is it solved today: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Automatic event picks contain ~40% false positives miss ~20% of true positives 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Seismic analysts spend a great deal of time and effort correcting and adjusting the picks</a:t>
            </a:r>
          </a:p>
          <a:p>
            <a:pPr marL="231775" indent="-231775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pick is adjusted multiple times by different analysts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90B6C-E1BF-C6D7-1F47-6FC888A25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169" y="1248492"/>
            <a:ext cx="3507947" cy="2180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C6BD24-12C5-2E22-8B15-87460B242B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52" t="1146" r="1868" b="60291"/>
          <a:stretch/>
        </p:blipFill>
        <p:spPr>
          <a:xfrm>
            <a:off x="5373428" y="2273441"/>
            <a:ext cx="2589026" cy="39319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23B77-61DD-F254-4C2E-7FD16B32488D}"/>
              </a:ext>
            </a:extLst>
          </p:cNvPr>
          <p:cNvSpPr txBox="1"/>
          <p:nvPr/>
        </p:nvSpPr>
        <p:spPr>
          <a:xfrm>
            <a:off x="8043161" y="5609508"/>
            <a:ext cx="271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Event bulletin of seismic waveforms from different seismic stations.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2F8-467A-4E68-06CF-CF1CC11D8640}"/>
              </a:ext>
            </a:extLst>
          </p:cNvPr>
          <p:cNvSpPr txBox="1"/>
          <p:nvPr/>
        </p:nvSpPr>
        <p:spPr>
          <a:xfrm>
            <a:off x="8800903" y="3448999"/>
            <a:ext cx="2316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Seismic station locations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Apply Data Science Methods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8B097-AC55-A936-859D-8B94DC1B1930}"/>
              </a:ext>
            </a:extLst>
          </p:cNvPr>
          <p:cNvSpPr txBox="1"/>
          <p:nvPr/>
        </p:nvSpPr>
        <p:spPr>
          <a:xfrm>
            <a:off x="450120" y="1530307"/>
            <a:ext cx="948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Objective: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data science methods to assist seismic analysts with data triage, allowing them to devote their cognitive resources to waveforms where their expertise is required.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CB670F-9574-0B8C-CA7B-B0D92C5BED03}"/>
              </a:ext>
            </a:extLst>
          </p:cNvPr>
          <p:cNvSpPr txBox="1"/>
          <p:nvPr/>
        </p:nvSpPr>
        <p:spPr>
          <a:xfrm>
            <a:off x="1976886" y="5470155"/>
            <a:ext cx="364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 has high confidence: does not require analyst review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3D1CC-0781-CB39-807B-03579AE85429}"/>
              </a:ext>
            </a:extLst>
          </p:cNvPr>
          <p:cNvSpPr txBox="1"/>
          <p:nvPr/>
        </p:nvSpPr>
        <p:spPr>
          <a:xfrm>
            <a:off x="5761242" y="5483289"/>
            <a:ext cx="364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 has low confidence: requires analyst review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899FE22-268F-AFAA-562A-7F8F87F43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8572" r="24775" b="7542"/>
          <a:stretch/>
        </p:blipFill>
        <p:spPr bwMode="auto">
          <a:xfrm>
            <a:off x="2118732" y="2857715"/>
            <a:ext cx="3291408" cy="227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DEC79E-74B0-CBAC-EEC6-6433EEF2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9841" r="24928" b="7140"/>
          <a:stretch/>
        </p:blipFill>
        <p:spPr bwMode="auto">
          <a:xfrm>
            <a:off x="5905046" y="2882757"/>
            <a:ext cx="3352800" cy="2246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1BC4CF-6939-664E-6148-F337EFCBCF57}"/>
              </a:ext>
            </a:extLst>
          </p:cNvPr>
          <p:cNvCxnSpPr>
            <a:cxnSpLocks/>
          </p:cNvCxnSpPr>
          <p:nvPr/>
        </p:nvCxnSpPr>
        <p:spPr>
          <a:xfrm>
            <a:off x="2183813" y="3166753"/>
            <a:ext cx="255993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FED01C-86AB-F302-D056-564787508373}"/>
              </a:ext>
            </a:extLst>
          </p:cNvPr>
          <p:cNvCxnSpPr>
            <a:cxnSpLocks/>
          </p:cNvCxnSpPr>
          <p:nvPr/>
        </p:nvCxnSpPr>
        <p:spPr>
          <a:xfrm>
            <a:off x="2175575" y="3306797"/>
            <a:ext cx="264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96D634-4037-5748-84FD-C29EBB470CE8}"/>
              </a:ext>
            </a:extLst>
          </p:cNvPr>
          <p:cNvSpPr txBox="1"/>
          <p:nvPr/>
        </p:nvSpPr>
        <p:spPr>
          <a:xfrm>
            <a:off x="2413337" y="3200107"/>
            <a:ext cx="140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Algorithm prediction and confidence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322A74-C2CC-0873-8CAE-1F044160415C}"/>
              </a:ext>
            </a:extLst>
          </p:cNvPr>
          <p:cNvSpPr txBox="1"/>
          <p:nvPr/>
        </p:nvSpPr>
        <p:spPr>
          <a:xfrm>
            <a:off x="2413337" y="3040981"/>
            <a:ext cx="1630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45786B-05BE-374C-202D-5064C188728E}"/>
              </a:ext>
            </a:extLst>
          </p:cNvPr>
          <p:cNvCxnSpPr>
            <a:cxnSpLocks/>
          </p:cNvCxnSpPr>
          <p:nvPr/>
        </p:nvCxnSpPr>
        <p:spPr>
          <a:xfrm>
            <a:off x="6034021" y="3138432"/>
            <a:ext cx="255993" cy="0"/>
          </a:xfrm>
          <a:prstGeom prst="lin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73CC4F-597B-A646-D481-6BB25A63E351}"/>
              </a:ext>
            </a:extLst>
          </p:cNvPr>
          <p:cNvCxnSpPr>
            <a:cxnSpLocks/>
          </p:cNvCxnSpPr>
          <p:nvPr/>
        </p:nvCxnSpPr>
        <p:spPr>
          <a:xfrm>
            <a:off x="6025783" y="3278476"/>
            <a:ext cx="264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28B7427-9445-C2AB-F1F3-B06FC6EB3FEE}"/>
              </a:ext>
            </a:extLst>
          </p:cNvPr>
          <p:cNvSpPr txBox="1"/>
          <p:nvPr/>
        </p:nvSpPr>
        <p:spPr>
          <a:xfrm>
            <a:off x="6263544" y="3171786"/>
            <a:ext cx="147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Algorithm prediction and confidence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60E7C9-698E-3B31-3E95-BD84780F1ED2}"/>
              </a:ext>
            </a:extLst>
          </p:cNvPr>
          <p:cNvSpPr txBox="1"/>
          <p:nvPr/>
        </p:nvSpPr>
        <p:spPr>
          <a:xfrm>
            <a:off x="6263545" y="3012660"/>
            <a:ext cx="1630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8F6F6-818E-B8BD-9380-DA20A72F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164" y="126217"/>
            <a:ext cx="1174836" cy="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Compression Metrics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9777E-5903-E955-59AA-0BBD33102B29}"/>
              </a:ext>
            </a:extLst>
          </p:cNvPr>
          <p:cNvSpPr txBox="1"/>
          <p:nvPr/>
        </p:nvSpPr>
        <p:spPr>
          <a:xfrm>
            <a:off x="316153" y="1303362"/>
            <a:ext cx="102867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Based on using compression algorithms to approximate the normalized information distance (i.e., similarity) between any two data items: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Sliding Information Distance (SLID)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general approach for boundary detection within signals. It considers the distance between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two adjacent sliding windows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a signal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Peaks in SLID indicate a change, or a seismic event (i.e., large distances before and after an event).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AE77D-0B20-451B-CF5B-51DB644E8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102" y="4824337"/>
            <a:ext cx="2605426" cy="993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46017-DC23-6C57-0DB7-A072DAD9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26" y="4825341"/>
            <a:ext cx="2605426" cy="99350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74682B6-8456-2B83-692C-C88543187922}"/>
              </a:ext>
            </a:extLst>
          </p:cNvPr>
          <p:cNvSpPr/>
          <p:nvPr/>
        </p:nvSpPr>
        <p:spPr>
          <a:xfrm>
            <a:off x="2261545" y="198515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325B96-9EE6-6387-1F4B-0BF6284C8402}"/>
              </a:ext>
            </a:extLst>
          </p:cNvPr>
          <p:cNvSpPr/>
          <p:nvPr/>
        </p:nvSpPr>
        <p:spPr>
          <a:xfrm>
            <a:off x="1237617" y="1998931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6A1518-0934-3603-36E3-4C383D7D694D}"/>
              </a:ext>
            </a:extLst>
          </p:cNvPr>
          <p:cNvSpPr/>
          <p:nvPr/>
        </p:nvSpPr>
        <p:spPr>
          <a:xfrm>
            <a:off x="1123733" y="2941398"/>
            <a:ext cx="113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A compressed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86AD71-EA99-746E-A51A-52AB98931FD5}"/>
              </a:ext>
            </a:extLst>
          </p:cNvPr>
          <p:cNvSpPr/>
          <p:nvPr/>
        </p:nvSpPr>
        <p:spPr>
          <a:xfrm>
            <a:off x="2180732" y="2955022"/>
            <a:ext cx="113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B compressed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B8B7E1-E589-D922-E07D-F5F802684F47}"/>
              </a:ext>
            </a:extLst>
          </p:cNvPr>
          <p:cNvSpPr/>
          <p:nvPr/>
        </p:nvSpPr>
        <p:spPr>
          <a:xfrm>
            <a:off x="8048673" y="1988960"/>
            <a:ext cx="914400" cy="914400"/>
          </a:xfrm>
          <a:prstGeom prst="ellipse">
            <a:avLst/>
          </a:prstGeom>
          <a:solidFill>
            <a:srgbClr val="1339B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F922A1-C5F3-AF47-9B43-5AA7012993F1}"/>
              </a:ext>
            </a:extLst>
          </p:cNvPr>
          <p:cNvSpPr/>
          <p:nvPr/>
        </p:nvSpPr>
        <p:spPr>
          <a:xfrm>
            <a:off x="4497265" y="2119754"/>
            <a:ext cx="129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If A and B similar: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B78955-27CD-BFB6-0787-72153EAC3357}"/>
              </a:ext>
            </a:extLst>
          </p:cNvPr>
          <p:cNvSpPr/>
          <p:nvPr/>
        </p:nvSpPr>
        <p:spPr>
          <a:xfrm>
            <a:off x="6964657" y="2119754"/>
            <a:ext cx="105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If A and B not similar: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EABC24-C526-1FC0-D9A4-DDDA4A89F09A}"/>
              </a:ext>
            </a:extLst>
          </p:cNvPr>
          <p:cNvSpPr/>
          <p:nvPr/>
        </p:nvSpPr>
        <p:spPr>
          <a:xfrm>
            <a:off x="5575572" y="2981501"/>
            <a:ext cx="134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A and B compressed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01AAB1-4ABC-9AB4-6D01-BE616C08AE35}"/>
              </a:ext>
            </a:extLst>
          </p:cNvPr>
          <p:cNvSpPr/>
          <p:nvPr/>
        </p:nvSpPr>
        <p:spPr>
          <a:xfrm>
            <a:off x="5555912" y="1987269"/>
            <a:ext cx="914400" cy="914400"/>
          </a:xfrm>
          <a:prstGeom prst="ellipse">
            <a:avLst/>
          </a:prstGeom>
          <a:solidFill>
            <a:srgbClr val="1339B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56C3F1-76A1-5903-4E8B-C66573B3ABC2}"/>
              </a:ext>
            </a:extLst>
          </p:cNvPr>
          <p:cNvSpPr/>
          <p:nvPr/>
        </p:nvSpPr>
        <p:spPr>
          <a:xfrm>
            <a:off x="8405193" y="2955022"/>
            <a:ext cx="1347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item A and B compressed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75D6CB-709C-1345-94CA-99F7312D2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99" y="4814808"/>
            <a:ext cx="2605426" cy="993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0B2DDF-2C4E-7BA0-6A00-BE74C874B7A0}"/>
              </a:ext>
            </a:extLst>
          </p:cNvPr>
          <p:cNvSpPr txBox="1"/>
          <p:nvPr/>
        </p:nvSpPr>
        <p:spPr>
          <a:xfrm>
            <a:off x="1036467" y="5786700"/>
            <a:ext cx="196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Adjacent windows similar, SLID score is low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500F14-3F85-89A3-8688-0E3EBDA6AAE7}"/>
              </a:ext>
            </a:extLst>
          </p:cNvPr>
          <p:cNvSpPr/>
          <p:nvPr/>
        </p:nvSpPr>
        <p:spPr>
          <a:xfrm>
            <a:off x="1446934" y="4823739"/>
            <a:ext cx="524284" cy="993509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EF56A-9F0F-C41F-CA09-BFCF3D7685D6}"/>
              </a:ext>
            </a:extLst>
          </p:cNvPr>
          <p:cNvSpPr/>
          <p:nvPr/>
        </p:nvSpPr>
        <p:spPr>
          <a:xfrm>
            <a:off x="1971218" y="4823739"/>
            <a:ext cx="524284" cy="993509"/>
          </a:xfrm>
          <a:prstGeom prst="rect">
            <a:avLst/>
          </a:prstGeom>
          <a:solidFill>
            <a:schemeClr val="accent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C6308-7A9F-C54E-D1C4-7C9275B6F1C2}"/>
              </a:ext>
            </a:extLst>
          </p:cNvPr>
          <p:cNvSpPr/>
          <p:nvPr/>
        </p:nvSpPr>
        <p:spPr>
          <a:xfrm>
            <a:off x="4703581" y="4827787"/>
            <a:ext cx="524284" cy="970603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D1F035-6AAA-6906-87E6-77931FA4834E}"/>
              </a:ext>
            </a:extLst>
          </p:cNvPr>
          <p:cNvSpPr/>
          <p:nvPr/>
        </p:nvSpPr>
        <p:spPr>
          <a:xfrm>
            <a:off x="5227865" y="4827787"/>
            <a:ext cx="524284" cy="970603"/>
          </a:xfrm>
          <a:prstGeom prst="rect">
            <a:avLst/>
          </a:prstGeom>
          <a:solidFill>
            <a:srgbClr val="7030A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992F38-5E49-D547-2D3F-AB87D3EC53E2}"/>
              </a:ext>
            </a:extLst>
          </p:cNvPr>
          <p:cNvSpPr/>
          <p:nvPr/>
        </p:nvSpPr>
        <p:spPr>
          <a:xfrm>
            <a:off x="8698159" y="1984442"/>
            <a:ext cx="914400" cy="914400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3DD4B7-BCCB-77F4-B6ED-6861A24EAE51}"/>
              </a:ext>
            </a:extLst>
          </p:cNvPr>
          <p:cNvSpPr/>
          <p:nvPr/>
        </p:nvSpPr>
        <p:spPr>
          <a:xfrm>
            <a:off x="8070095" y="4830059"/>
            <a:ext cx="524284" cy="993507"/>
          </a:xfrm>
          <a:prstGeom prst="rect">
            <a:avLst/>
          </a:prstGeom>
          <a:solidFill>
            <a:srgbClr val="4472C4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B6C4E-E0AF-E996-4259-DD97D634CE82}"/>
              </a:ext>
            </a:extLst>
          </p:cNvPr>
          <p:cNvSpPr/>
          <p:nvPr/>
        </p:nvSpPr>
        <p:spPr>
          <a:xfrm>
            <a:off x="8594379" y="4830059"/>
            <a:ext cx="524284" cy="993507"/>
          </a:xfrm>
          <a:prstGeom prst="rect">
            <a:avLst/>
          </a:prstGeom>
          <a:solidFill>
            <a:srgbClr val="FF0000">
              <a:alpha val="5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EF71F6-D097-304B-6D05-B88E34AAAC3F}"/>
              </a:ext>
            </a:extLst>
          </p:cNvPr>
          <p:cNvSpPr txBox="1"/>
          <p:nvPr/>
        </p:nvSpPr>
        <p:spPr>
          <a:xfrm>
            <a:off x="3893584" y="5793968"/>
            <a:ext cx="2951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Leading window starts to change,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 score increases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011D2-88B4-73B8-1706-375D61364532}"/>
              </a:ext>
            </a:extLst>
          </p:cNvPr>
          <p:cNvSpPr txBox="1"/>
          <p:nvPr/>
        </p:nvSpPr>
        <p:spPr>
          <a:xfrm>
            <a:off x="7221870" y="5841619"/>
            <a:ext cx="3119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Adjacent windows are maximally different, SLID score peaks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5338F6-F323-FD67-2774-068C9D21A594}"/>
              </a:ext>
            </a:extLst>
          </p:cNvPr>
          <p:cNvCxnSpPr>
            <a:cxnSpLocks/>
          </p:cNvCxnSpPr>
          <p:nvPr/>
        </p:nvCxnSpPr>
        <p:spPr>
          <a:xfrm>
            <a:off x="3452294" y="5660013"/>
            <a:ext cx="729161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1E9B8F-E8F9-A8A0-113B-B1D9EACCA471}"/>
              </a:ext>
            </a:extLst>
          </p:cNvPr>
          <p:cNvCxnSpPr>
            <a:cxnSpLocks/>
          </p:cNvCxnSpPr>
          <p:nvPr/>
        </p:nvCxnSpPr>
        <p:spPr>
          <a:xfrm>
            <a:off x="6885096" y="5660013"/>
            <a:ext cx="67354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7036C7B-61B4-FCBC-D101-E4A7EAE2527B}"/>
              </a:ext>
            </a:extLst>
          </p:cNvPr>
          <p:cNvSpPr txBox="1"/>
          <p:nvPr/>
        </p:nvSpPr>
        <p:spPr>
          <a:xfrm>
            <a:off x="510883" y="6339389"/>
            <a:ext cx="10304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Ting, Christina, et al. "Generalized boundary detection using compression-based analytics." IEEE ICASSP (2019).</a:t>
            </a:r>
          </a:p>
          <a:p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Field, Richard, Tu-Thach Quach, and Christina Ting. "Efficient generalized boundary detection using a sliding information distance." IEEE Transactions on Signal Processing (2020)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9EAE0F-9FAA-B3AC-1B32-58564500E569}"/>
              </a:ext>
            </a:extLst>
          </p:cNvPr>
          <p:cNvSpPr/>
          <p:nvPr/>
        </p:nvSpPr>
        <p:spPr>
          <a:xfrm>
            <a:off x="5638800" y="1987269"/>
            <a:ext cx="914400" cy="914400"/>
          </a:xfrm>
          <a:prstGeom prst="ellipse">
            <a:avLst/>
          </a:prstGeom>
          <a:solidFill>
            <a:srgbClr val="1339B1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5973C44-8DBA-4BC5-AE6B-89E42B30E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164" y="126217"/>
            <a:ext cx="1174836" cy="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Accuracy of SLID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17EA8-07B6-4233-880E-52055B5D060C}"/>
              </a:ext>
            </a:extLst>
          </p:cNvPr>
          <p:cNvSpPr txBox="1"/>
          <p:nvPr/>
        </p:nvSpPr>
        <p:spPr>
          <a:xfrm>
            <a:off x="1251468" y="1173652"/>
            <a:ext cx="8439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indent="-111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 of SLID at predicting arrival times on a data set of 444 waveforms from 95 events, with expert pick as ground truth.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81F51F-0DAA-42AA-B194-B249C8AD5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446336"/>
              </p:ext>
            </p:extLst>
          </p:nvPr>
        </p:nvGraphicFramePr>
        <p:xfrm>
          <a:off x="2718494" y="2046829"/>
          <a:ext cx="5505839" cy="301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E604A7-74D3-ACDF-89B5-96FE1EE2A63D}"/>
              </a:ext>
            </a:extLst>
          </p:cNvPr>
          <p:cNvSpPr/>
          <p:nvPr/>
        </p:nvSpPr>
        <p:spPr>
          <a:xfrm>
            <a:off x="7335492" y="6437669"/>
            <a:ext cx="2247047" cy="130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14272-6A42-E6C6-F7B3-AAC47D957652}"/>
              </a:ext>
            </a:extLst>
          </p:cNvPr>
          <p:cNvSpPr txBox="1"/>
          <p:nvPr/>
        </p:nvSpPr>
        <p:spPr>
          <a:xfrm>
            <a:off x="1251468" y="5177454"/>
            <a:ext cx="8876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compared to expert pick: </a:t>
            </a:r>
          </a:p>
          <a:p>
            <a:pPr marL="622300" indent="-2794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difference of 0.54s between SLID pick and expert pick.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compared to the Akaike Information Criterion (AIC): </a:t>
            </a:r>
          </a:p>
          <a:p>
            <a:pPr marL="622300" indent="-2794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than 0.1s difference between SLID and AIC for 88% of the waveforms.</a:t>
            </a:r>
          </a:p>
          <a:p>
            <a:pPr marL="622300" indent="-2794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 picks were closer to expert picks than AIC picks were.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2ACF4-7FAE-6638-C15E-39E63422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164" y="126217"/>
            <a:ext cx="1174836" cy="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Impact on Human Decision Making  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EBE56-D87F-3A49-307E-46BC0E13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1" y="1340229"/>
            <a:ext cx="3703666" cy="5141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4E340-F9C4-752C-A1A7-5AC101ED2A99}"/>
              </a:ext>
            </a:extLst>
          </p:cNvPr>
          <p:cNvSpPr txBox="1"/>
          <p:nvPr/>
        </p:nvSpPr>
        <p:spPr>
          <a:xfrm>
            <a:off x="4777318" y="1340229"/>
            <a:ext cx="5437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Study 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11 participants shown 1 of 9 visualization conditions.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only the AIC line is shown, participants show an anchoring effect.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the SLID curve is shown, participants are able to decide when to utilize SLID and when to make their own decision.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Users preferred seeing SLID plots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participants shown uncertainty quantification (UQ) information.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preference for seeing UQ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Users made more accurate picks (closer to the ground truth expert pick) when the UQ plot was shown.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D3ACC-2289-E450-2F5F-0BB4A4374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164" y="126217"/>
            <a:ext cx="1174836" cy="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3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 Summary and Ongoing Research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D2E06-01A6-71C5-3723-BFEF9F12A20A}"/>
              </a:ext>
            </a:extLst>
          </p:cNvPr>
          <p:cNvSpPr txBox="1"/>
          <p:nvPr/>
        </p:nvSpPr>
        <p:spPr>
          <a:xfrm>
            <a:off x="461597" y="1304762"/>
            <a:ext cx="563440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Compression metrics can be applied to seismic waveforms to identify signal arrival times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SLID can help seismic analysts focus their efforts: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lvl="1" indent="-2794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Triage: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Indicating which waveforms do or do not require expert judgement based on algorithm uncertainty.</a:t>
            </a:r>
          </a:p>
          <a:p>
            <a:pPr marL="393700" lvl="1" indent="-2794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Analysis: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Directing analysts to most likely arrival times within a waveform.</a:t>
            </a:r>
          </a:p>
          <a:p>
            <a:pPr marL="393700" lvl="1" indent="-2794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Transparency: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Communicating uncertainty of the algorithm.</a:t>
            </a:r>
          </a:p>
          <a:p>
            <a:pPr marL="0"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 can also be applied at the event-level, </a:t>
            </a:r>
            <a:r>
              <a:rPr lang="en-US" sz="1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high confidence </a:t>
            </a:r>
            <a:r>
              <a:rPr lang="en-US" sz="1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detections</a:t>
            </a:r>
            <a:r>
              <a:rPr lang="en-US" sz="1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refine the timing of lower confidence detections at other seismic stations. </a:t>
            </a:r>
            <a:endParaRPr lang="en-US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Contact: Christina Ting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clting@sandia.gov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4741E-B6DB-7007-518B-9017D064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601" y="1226975"/>
            <a:ext cx="3355477" cy="2085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A14C1-BEAD-986A-4526-665EE4718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270"/>
          <a:stretch/>
        </p:blipFill>
        <p:spPr>
          <a:xfrm>
            <a:off x="6096000" y="3005711"/>
            <a:ext cx="3078395" cy="2951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23BEC-B9EE-FFE0-D116-4711C08DD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25" b="77216"/>
          <a:stretch/>
        </p:blipFill>
        <p:spPr>
          <a:xfrm>
            <a:off x="9153514" y="4928082"/>
            <a:ext cx="1617364" cy="6155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005394-7AA4-CDA7-67D2-C300C2661573}"/>
              </a:ext>
            </a:extLst>
          </p:cNvPr>
          <p:cNvCxnSpPr>
            <a:cxnSpLocks/>
          </p:cNvCxnSpPr>
          <p:nvPr/>
        </p:nvCxnSpPr>
        <p:spPr>
          <a:xfrm>
            <a:off x="6925270" y="3121282"/>
            <a:ext cx="0" cy="242237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C55CE0-E51D-80DA-E12B-243E00283057}"/>
              </a:ext>
            </a:extLst>
          </p:cNvPr>
          <p:cNvSpPr txBox="1"/>
          <p:nvPr/>
        </p:nvSpPr>
        <p:spPr>
          <a:xfrm>
            <a:off x="6103723" y="6085452"/>
            <a:ext cx="3934882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this station-level uncertainty, use event-level prediction: overall predictions better match the expert prediction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D5357B-DD81-44D6-A3F5-22C07A992E91}"/>
              </a:ext>
            </a:extLst>
          </p:cNvPr>
          <p:cNvCxnSpPr>
            <a:cxnSpLocks/>
          </p:cNvCxnSpPr>
          <p:nvPr/>
        </p:nvCxnSpPr>
        <p:spPr>
          <a:xfrm flipV="1">
            <a:off x="6592212" y="5543660"/>
            <a:ext cx="333058" cy="530790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52110B-0FDC-DAF0-3611-87897F50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164" y="126217"/>
            <a:ext cx="1174836" cy="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996</Words>
  <Application>Microsoft Macintosh PowerPoint</Application>
  <PresentationFormat>Widescreen</PresentationFormat>
  <Paragraphs>104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Ting, Christina L.</cp:lastModifiedBy>
  <cp:revision>42</cp:revision>
  <dcterms:created xsi:type="dcterms:W3CDTF">2023-04-18T13:25:54Z</dcterms:created>
  <dcterms:modified xsi:type="dcterms:W3CDTF">2023-06-09T13:14:06Z</dcterms:modified>
</cp:coreProperties>
</file>