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0612"/>
  </p:normalViewPr>
  <p:slideViewPr>
    <p:cSldViewPr snapToGrid="0">
      <p:cViewPr varScale="1">
        <p:scale>
          <a:sx n="111" d="100"/>
          <a:sy n="111" d="100"/>
        </p:scale>
        <p:origin x="1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P3.5-318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Compression Metrics to Seismic Data to Assist Analysts </a:t>
            </a:r>
            <a:endParaRPr lang="en-A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Christina Ting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Richard Field, Angela Zhou, Laura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Matzen</a:t>
            </a:r>
            <a:endParaRPr lang="en-A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 National Laboratories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315074A-E9D9-768B-1F07-082F5F85C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06" y="1920676"/>
            <a:ext cx="3652207" cy="3821864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256F7202-D763-5383-4D12-5643C1801E71}"/>
              </a:ext>
            </a:extLst>
          </p:cNvPr>
          <p:cNvSpPr/>
          <p:nvPr/>
        </p:nvSpPr>
        <p:spPr>
          <a:xfrm>
            <a:off x="1888676" y="2341277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7B8E6C-0711-ED21-8D7C-92A376BCA27E}"/>
              </a:ext>
            </a:extLst>
          </p:cNvPr>
          <p:cNvSpPr/>
          <p:nvPr/>
        </p:nvSpPr>
        <p:spPr>
          <a:xfrm>
            <a:off x="864748" y="235505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52B85A-39AE-06B4-486C-69B6BAFF6C4E}"/>
              </a:ext>
            </a:extLst>
          </p:cNvPr>
          <p:cNvSpPr/>
          <p:nvPr/>
        </p:nvSpPr>
        <p:spPr>
          <a:xfrm>
            <a:off x="649143" y="3080307"/>
            <a:ext cx="1137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item A compressed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26D685-EBB4-0A91-F6F9-01CBDEC2E8B0}"/>
              </a:ext>
            </a:extLst>
          </p:cNvPr>
          <p:cNvSpPr/>
          <p:nvPr/>
        </p:nvSpPr>
        <p:spPr>
          <a:xfrm>
            <a:off x="1685454" y="3080306"/>
            <a:ext cx="1137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item B compressed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7101630-C782-72CD-BCE9-C6C15655BDDB}"/>
              </a:ext>
            </a:extLst>
          </p:cNvPr>
          <p:cNvSpPr/>
          <p:nvPr/>
        </p:nvSpPr>
        <p:spPr>
          <a:xfrm>
            <a:off x="5768640" y="2345795"/>
            <a:ext cx="685800" cy="685800"/>
          </a:xfrm>
          <a:prstGeom prst="ellipse">
            <a:avLst/>
          </a:prstGeom>
          <a:solidFill>
            <a:srgbClr val="1339B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2BB9DF-312A-47EF-E076-6EFFE120BE55}"/>
              </a:ext>
            </a:extLst>
          </p:cNvPr>
          <p:cNvSpPr/>
          <p:nvPr/>
        </p:nvSpPr>
        <p:spPr>
          <a:xfrm>
            <a:off x="2964820" y="2475832"/>
            <a:ext cx="129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If A and B similar: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8BAA79-C891-6D99-1CE0-C191D7D8161F}"/>
              </a:ext>
            </a:extLst>
          </p:cNvPr>
          <p:cNvSpPr/>
          <p:nvPr/>
        </p:nvSpPr>
        <p:spPr>
          <a:xfrm>
            <a:off x="4864809" y="2475832"/>
            <a:ext cx="105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If A and B not similar: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D7BEE1-A2EC-7BE4-C0C2-17CA5DC8EAF7}"/>
              </a:ext>
            </a:extLst>
          </p:cNvPr>
          <p:cNvSpPr/>
          <p:nvPr/>
        </p:nvSpPr>
        <p:spPr>
          <a:xfrm>
            <a:off x="3714700" y="3110348"/>
            <a:ext cx="1347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item A and B compressed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058A1DA-B560-8E8A-C328-9571C9F3EA37}"/>
              </a:ext>
            </a:extLst>
          </p:cNvPr>
          <p:cNvSpPr/>
          <p:nvPr/>
        </p:nvSpPr>
        <p:spPr>
          <a:xfrm>
            <a:off x="3919685" y="2367048"/>
            <a:ext cx="685800" cy="685800"/>
          </a:xfrm>
          <a:prstGeom prst="ellipse">
            <a:avLst/>
          </a:prstGeom>
          <a:solidFill>
            <a:srgbClr val="1339B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A4307F-9428-61FE-52B6-BB7C3E0FA509}"/>
              </a:ext>
            </a:extLst>
          </p:cNvPr>
          <p:cNvSpPr/>
          <p:nvPr/>
        </p:nvSpPr>
        <p:spPr>
          <a:xfrm>
            <a:off x="5869590" y="3086590"/>
            <a:ext cx="1347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item A and B compressed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378BB2-5343-30AB-3304-3445C13450CE}"/>
              </a:ext>
            </a:extLst>
          </p:cNvPr>
          <p:cNvSpPr/>
          <p:nvPr/>
        </p:nvSpPr>
        <p:spPr>
          <a:xfrm>
            <a:off x="6331281" y="2328360"/>
            <a:ext cx="685800" cy="685800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C80EA01-28B9-C18F-0854-75FA85445A62}"/>
              </a:ext>
            </a:extLst>
          </p:cNvPr>
          <p:cNvSpPr/>
          <p:nvPr/>
        </p:nvSpPr>
        <p:spPr>
          <a:xfrm>
            <a:off x="4002573" y="2367048"/>
            <a:ext cx="685800" cy="685800"/>
          </a:xfrm>
          <a:prstGeom prst="ellipse">
            <a:avLst/>
          </a:prstGeom>
          <a:solidFill>
            <a:srgbClr val="1339B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3E98A66-E03C-6EF4-FD5A-A2CDABAA1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165" y="4382473"/>
            <a:ext cx="2164726" cy="82546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2E747E3-DCE5-6F7E-7492-9CB1945FD2F9}"/>
              </a:ext>
            </a:extLst>
          </p:cNvPr>
          <p:cNvSpPr txBox="1"/>
          <p:nvPr/>
        </p:nvSpPr>
        <p:spPr>
          <a:xfrm>
            <a:off x="448406" y="5120232"/>
            <a:ext cx="196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Adjacent windows similar, SLID score is low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2F0B19E-F23A-4F12-1212-E69CCCD78BC8}"/>
              </a:ext>
            </a:extLst>
          </p:cNvPr>
          <p:cNvSpPr txBox="1"/>
          <p:nvPr/>
        </p:nvSpPr>
        <p:spPr>
          <a:xfrm>
            <a:off x="2837072" y="5120232"/>
            <a:ext cx="2401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Leading window starts to change, SLID score increases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9C95D9-4C64-33B7-38E4-38A1BA64B3FA}"/>
              </a:ext>
            </a:extLst>
          </p:cNvPr>
          <p:cNvSpPr txBox="1"/>
          <p:nvPr/>
        </p:nvSpPr>
        <p:spPr>
          <a:xfrm>
            <a:off x="5679396" y="5097234"/>
            <a:ext cx="1831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Adjacent windows are maximally different, SLID score peaks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2F8F0AE-C8CC-03F7-BCD4-F6E4AB329BDD}"/>
              </a:ext>
            </a:extLst>
          </p:cNvPr>
          <p:cNvCxnSpPr>
            <a:cxnSpLocks/>
          </p:cNvCxnSpPr>
          <p:nvPr/>
        </p:nvCxnSpPr>
        <p:spPr>
          <a:xfrm>
            <a:off x="2369036" y="5213418"/>
            <a:ext cx="72916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1BEDA2D-C642-8968-205A-C9BB0452F39B}"/>
              </a:ext>
            </a:extLst>
          </p:cNvPr>
          <p:cNvCxnSpPr>
            <a:cxnSpLocks/>
          </p:cNvCxnSpPr>
          <p:nvPr/>
        </p:nvCxnSpPr>
        <p:spPr>
          <a:xfrm>
            <a:off x="5051702" y="5207933"/>
            <a:ext cx="67354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C78ABB3-752E-AAB2-5F40-48AE699A120E}"/>
              </a:ext>
            </a:extLst>
          </p:cNvPr>
          <p:cNvSpPr txBox="1"/>
          <p:nvPr/>
        </p:nvSpPr>
        <p:spPr>
          <a:xfrm>
            <a:off x="552599" y="1277688"/>
            <a:ext cx="106108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data science methods to assist seismic analysts with data triage, allowing them to devote their cognitive resources to waveforms where their expertise is required.</a:t>
            </a: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6D2208-B5E3-ED91-C382-C4BF9078C708}"/>
              </a:ext>
            </a:extLst>
          </p:cNvPr>
          <p:cNvSpPr txBox="1"/>
          <p:nvPr/>
        </p:nvSpPr>
        <p:spPr>
          <a:xfrm>
            <a:off x="448406" y="1936485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 Compression Distance (NCD)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B98951-277D-5186-5C1D-35C49D26FF7B}"/>
              </a:ext>
            </a:extLst>
          </p:cNvPr>
          <p:cNvSpPr txBox="1"/>
          <p:nvPr/>
        </p:nvSpPr>
        <p:spPr>
          <a:xfrm>
            <a:off x="552858" y="3910449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Sliding Information Distance (SLID)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AD2DFDE-68EE-3C4F-8F6B-AE2CE9D09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86" y="4371700"/>
            <a:ext cx="2164726" cy="82546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9707605-A5E9-4017-F4DC-11DDDE64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278" y="4351906"/>
            <a:ext cx="2164726" cy="82546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4C1F21E-4D33-F660-3546-1B0BC3CDD101}"/>
              </a:ext>
            </a:extLst>
          </p:cNvPr>
          <p:cNvSpPr/>
          <p:nvPr/>
        </p:nvSpPr>
        <p:spPr>
          <a:xfrm>
            <a:off x="5970512" y="4351906"/>
            <a:ext cx="342102" cy="729643"/>
          </a:xfrm>
          <a:prstGeom prst="rect">
            <a:avLst/>
          </a:prstGeom>
          <a:solidFill>
            <a:srgbClr val="4472C4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0563F3-4967-BF66-7484-748C269B1457}"/>
              </a:ext>
            </a:extLst>
          </p:cNvPr>
          <p:cNvSpPr/>
          <p:nvPr/>
        </p:nvSpPr>
        <p:spPr>
          <a:xfrm>
            <a:off x="6331281" y="4351906"/>
            <a:ext cx="342102" cy="729643"/>
          </a:xfrm>
          <a:prstGeom prst="rect">
            <a:avLst/>
          </a:prstGeom>
          <a:solidFill>
            <a:srgbClr val="FF00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465019A-38F5-0699-4AF0-D6BDB49EA43C}"/>
              </a:ext>
            </a:extLst>
          </p:cNvPr>
          <p:cNvSpPr/>
          <p:nvPr/>
        </p:nvSpPr>
        <p:spPr>
          <a:xfrm>
            <a:off x="1460070" y="4375310"/>
            <a:ext cx="342102" cy="729643"/>
          </a:xfrm>
          <a:prstGeom prst="rect">
            <a:avLst/>
          </a:prstGeom>
          <a:solidFill>
            <a:srgbClr val="4472C4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BAC9AC1-FDE2-8120-9587-54397CFD8DB2}"/>
              </a:ext>
            </a:extLst>
          </p:cNvPr>
          <p:cNvSpPr/>
          <p:nvPr/>
        </p:nvSpPr>
        <p:spPr>
          <a:xfrm>
            <a:off x="1106745" y="4375310"/>
            <a:ext cx="342102" cy="729643"/>
          </a:xfrm>
          <a:prstGeom prst="rect">
            <a:avLst/>
          </a:prstGeom>
          <a:solidFill>
            <a:srgbClr val="4472C4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D80BB77-DF38-3997-4B9E-2B32ECC41E35}"/>
              </a:ext>
            </a:extLst>
          </p:cNvPr>
          <p:cNvSpPr/>
          <p:nvPr/>
        </p:nvSpPr>
        <p:spPr>
          <a:xfrm>
            <a:off x="3515471" y="4368795"/>
            <a:ext cx="342102" cy="729643"/>
          </a:xfrm>
          <a:prstGeom prst="rect">
            <a:avLst/>
          </a:prstGeom>
          <a:solidFill>
            <a:srgbClr val="4472C4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B35C984-BAD6-FA8A-C668-AEB929F30620}"/>
              </a:ext>
            </a:extLst>
          </p:cNvPr>
          <p:cNvSpPr/>
          <p:nvPr/>
        </p:nvSpPr>
        <p:spPr>
          <a:xfrm>
            <a:off x="3866906" y="4367591"/>
            <a:ext cx="342102" cy="729643"/>
          </a:xfrm>
          <a:prstGeom prst="rect">
            <a:avLst/>
          </a:prstGeom>
          <a:solidFill>
            <a:srgbClr val="7030A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D6F1AC0D-C52D-004D-016B-3773399019BC}"/>
              </a:ext>
            </a:extLst>
          </p:cNvPr>
          <p:cNvSpPr/>
          <p:nvPr/>
        </p:nvSpPr>
        <p:spPr>
          <a:xfrm>
            <a:off x="372974" y="1949915"/>
            <a:ext cx="7244487" cy="1757122"/>
          </a:xfrm>
          <a:prstGeom prst="roundRect">
            <a:avLst>
              <a:gd name="adj" fmla="val 5283"/>
            </a:avLst>
          </a:prstGeom>
          <a:solidFill>
            <a:srgbClr val="002060">
              <a:alpha val="81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395D241-3D21-75B3-788A-5651FA08B496}"/>
              </a:ext>
            </a:extLst>
          </p:cNvPr>
          <p:cNvSpPr/>
          <p:nvPr/>
        </p:nvSpPr>
        <p:spPr>
          <a:xfrm>
            <a:off x="372975" y="3831608"/>
            <a:ext cx="7244487" cy="2057247"/>
          </a:xfrm>
          <a:prstGeom prst="roundRect">
            <a:avLst>
              <a:gd name="adj" fmla="val 6250"/>
            </a:avLst>
          </a:prstGeom>
          <a:solidFill>
            <a:srgbClr val="002060">
              <a:alpha val="81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65BBED9-5D82-42ED-88E6-F8698132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558" y="6453304"/>
            <a:ext cx="1385166" cy="34749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B5F8057-8EC1-9B91-A647-8F43F7D8F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50" y="6453304"/>
            <a:ext cx="1159524" cy="33336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41D763D-3DD0-66C2-1DAC-ACE1D7C3D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108" y="6426882"/>
            <a:ext cx="2452220" cy="37392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58C21671-B3A4-8984-F251-4201431D7441}"/>
              </a:ext>
            </a:extLst>
          </p:cNvPr>
          <p:cNvSpPr txBox="1"/>
          <p:nvPr/>
        </p:nvSpPr>
        <p:spPr>
          <a:xfrm>
            <a:off x="5923529" y="6000834"/>
            <a:ext cx="6093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Low Yield Nuclear Monitoring (LYNM) research was funded by the National Nuclear Security Administration, Defense Nuclear Nonproliferation Research and Development (NNSA DNN R&amp;D). The authors acknowledge important interdisciplinary collaboration with scientists and engineers from LANL, LLNL, NNSS, PNNL, and SNL.</a:t>
            </a:r>
          </a:p>
          <a:p>
            <a:r>
              <a:rPr lang="en-US" sz="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Sandia National Laboratories is a </a:t>
            </a:r>
            <a:r>
              <a:rPr lang="en-US" sz="8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multimission</a:t>
            </a:r>
            <a:r>
              <a:rPr lang="en-US" sz="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 </a:t>
            </a:r>
            <a:r>
              <a:rPr lang="en-US" sz="800" b="1" i="0" u="none" strike="noStrike">
                <a:solidFill>
                  <a:srgbClr val="010B13"/>
                </a:solidFill>
                <a:effectLst/>
                <a:latin typeface="Open Sans" panose="020B0606030504020204" pitchFamily="34" charset="0"/>
              </a:rPr>
              <a:t>SAND2023-04709C.</a:t>
            </a:r>
            <a:r>
              <a:rPr lang="en-US" sz="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222</Words>
  <Application>Microsoft Macintosh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Ting, Christina L.</cp:lastModifiedBy>
  <cp:revision>25</cp:revision>
  <dcterms:created xsi:type="dcterms:W3CDTF">2023-04-18T13:25:54Z</dcterms:created>
  <dcterms:modified xsi:type="dcterms:W3CDTF">2023-06-09T13:09:56Z</dcterms:modified>
</cp:coreProperties>
</file>