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0" r:id="rId2"/>
  </p:sldMasterIdLst>
  <p:notesMasterIdLst>
    <p:notesMasterId r:id="rId13"/>
  </p:notesMasterIdLst>
  <p:sldIdLst>
    <p:sldId id="261" r:id="rId3"/>
    <p:sldId id="256" r:id="rId4"/>
    <p:sldId id="262" r:id="rId5"/>
    <p:sldId id="263" r:id="rId6"/>
    <p:sldId id="267" r:id="rId7"/>
    <p:sldId id="268" r:id="rId8"/>
    <p:sldId id="264" r:id="rId9"/>
    <p:sldId id="269"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7"/>
            <p14:sldId id="268"/>
            <p14:sldId id="264"/>
            <p14:sldId id="269"/>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varScale="1">
        <p:scale>
          <a:sx n="92" d="100"/>
          <a:sy n="92" d="100"/>
        </p:scale>
        <p:origin x="12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2023/6/7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kern="100" dirty="0">
              <a:solidFill>
                <a:srgbClr val="000000"/>
              </a:solidFill>
              <a:effectLst/>
              <a:latin typeface="Times New Roman" panose="02020603050405020304" pitchFamily="18" charset="0"/>
              <a:ea typeface="等线" panose="02010600030101010101" pitchFamily="2" charset="-122"/>
            </a:endParaRPr>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p:cNvGrpSpPr>
            <a:grpSpLocks noChangeAspect="1"/>
          </p:cNvGrpSpPr>
          <p:nvPr userDrawn="1"/>
        </p:nvGrpSpPr>
        <p:grpSpPr bwMode="auto">
          <a:xfrm>
            <a:off x="11020425" y="5397498"/>
            <a:ext cx="1003300" cy="1219199"/>
            <a:chOff x="6942" y="3400"/>
            <a:chExt cx="632" cy="768"/>
          </a:xfrm>
        </p:grpSpPr>
        <p:sp>
          <p:nvSpPr>
            <p:cNvPr id="4" name="AutoShape 3"/>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7" name="Freeform 7"/>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8" name="Freeform 8"/>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6/7/2023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6/7/2023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6/7/2023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6/7/2023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US" smtClean="0"/>
              <a:t>6/7/2023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e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9.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9.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7.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p:cNvGrpSpPr>
            <a:grpSpLocks noChangeAspect="1"/>
          </p:cNvGrpSpPr>
          <p:nvPr userDrawn="1"/>
        </p:nvGrpSpPr>
        <p:grpSpPr bwMode="auto">
          <a:xfrm>
            <a:off x="2640003" y="2912198"/>
            <a:ext cx="2161727" cy="2160000"/>
            <a:chOff x="1720" y="1835"/>
            <a:chExt cx="1253" cy="1252"/>
          </a:xfrm>
        </p:grpSpPr>
        <p:sp>
          <p:nvSpPr>
            <p:cNvPr id="27"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28"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29"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30" name="Group 11"/>
          <p:cNvGrpSpPr>
            <a:grpSpLocks noChangeAspect="1"/>
          </p:cNvGrpSpPr>
          <p:nvPr userDrawn="1"/>
        </p:nvGrpSpPr>
        <p:grpSpPr bwMode="auto">
          <a:xfrm>
            <a:off x="7390269" y="2932111"/>
            <a:ext cx="2161727" cy="2160000"/>
            <a:chOff x="1720" y="1835"/>
            <a:chExt cx="1253" cy="1252"/>
          </a:xfrm>
        </p:grpSpPr>
        <p:sp>
          <p:nvSpPr>
            <p:cNvPr id="31"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32"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33"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34" name="Group 11"/>
          <p:cNvGrpSpPr>
            <a:grpSpLocks noChangeAspect="1"/>
          </p:cNvGrpSpPr>
          <p:nvPr userDrawn="1"/>
        </p:nvGrpSpPr>
        <p:grpSpPr bwMode="auto">
          <a:xfrm>
            <a:off x="9894318" y="2912198"/>
            <a:ext cx="2161727" cy="2160000"/>
            <a:chOff x="1720" y="1835"/>
            <a:chExt cx="1253" cy="1252"/>
          </a:xfrm>
        </p:grpSpPr>
        <p:sp>
          <p:nvSpPr>
            <p:cNvPr id="35"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36"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37" name="Freeform 13"/>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a:p>
          </p:txBody>
        </p:sp>
      </p:grpSp>
      <p:grpSp>
        <p:nvGrpSpPr>
          <p:cNvPr id="38" name="Group 11"/>
          <p:cNvGrpSpPr>
            <a:grpSpLocks noChangeAspect="1"/>
          </p:cNvGrpSpPr>
          <p:nvPr userDrawn="1"/>
        </p:nvGrpSpPr>
        <p:grpSpPr bwMode="auto">
          <a:xfrm>
            <a:off x="135955" y="2932111"/>
            <a:ext cx="2161727" cy="2160000"/>
            <a:chOff x="1720" y="1835"/>
            <a:chExt cx="1253" cy="1252"/>
          </a:xfrm>
        </p:grpSpPr>
        <p:sp>
          <p:nvSpPr>
            <p:cNvPr id="39" name="AutoShape 10"/>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40" name="Freeform 12"/>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41" name="Freeform 13"/>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ln>
          </p:spPr>
          <p:txBody>
            <a:bodyPr vert="horz" wrap="square" lIns="91440" tIns="45720" rIns="91440" bIns="45720" numCol="1" anchor="t" anchorCtr="0" compatLnSpc="1"/>
            <a:lstStyle/>
            <a:p>
              <a:endParaRPr lang="en-GB" dirty="0"/>
            </a:p>
          </p:txBody>
        </p:sp>
      </p:grpSp>
      <p:grpSp>
        <p:nvGrpSpPr>
          <p:cNvPr id="2" name="Group 4"/>
          <p:cNvGrpSpPr>
            <a:grpSpLocks noChangeAspect="1"/>
          </p:cNvGrpSpPr>
          <p:nvPr userDrawn="1"/>
        </p:nvGrpSpPr>
        <p:grpSpPr bwMode="auto">
          <a:xfrm>
            <a:off x="5162550" y="4986338"/>
            <a:ext cx="1866900" cy="1625600"/>
            <a:chOff x="3252" y="3141"/>
            <a:chExt cx="1176" cy="1024"/>
          </a:xfrm>
        </p:grpSpPr>
        <p:sp>
          <p:nvSpPr>
            <p:cNvPr id="3" name="AutoShape 3"/>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4" name="Freeform 5"/>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ln>
          </p:spPr>
          <p:txBody>
            <a:bodyPr vert="horz" wrap="square" lIns="91440" tIns="45720" rIns="91440" bIns="45720" numCol="1" anchor="t" anchorCtr="0" compatLnSpc="1"/>
            <a:lstStyle/>
            <a:p>
              <a:endParaRPr lang="en-GB"/>
            </a:p>
          </p:txBody>
        </p:sp>
        <p:sp>
          <p:nvSpPr>
            <p:cNvPr id="5" name="Freeform 6"/>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ln>
          </p:spPr>
          <p:txBody>
            <a:bodyPr vert="horz" wrap="square" lIns="91440" tIns="45720" rIns="91440" bIns="45720" numCol="1" anchor="t" anchorCtr="0" compatLnSpc="1"/>
            <a:lstStyle/>
            <a:p>
              <a:endParaRPr lang="en-GB" dirty="0"/>
            </a:p>
          </p:txBody>
        </p:sp>
      </p:gr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p:cNvGrpSpPr>
            <a:grpSpLocks noChangeAspect="1"/>
          </p:cNvGrpSpPr>
          <p:nvPr userDrawn="1"/>
        </p:nvGrpSpPr>
        <p:grpSpPr bwMode="auto">
          <a:xfrm>
            <a:off x="11020425" y="5402263"/>
            <a:ext cx="1003300" cy="1214437"/>
            <a:chOff x="6942" y="3403"/>
            <a:chExt cx="632" cy="765"/>
          </a:xfrm>
        </p:grpSpPr>
        <p:sp>
          <p:nvSpPr>
            <p:cNvPr id="9" name="AutoShape 3"/>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GB"/>
            </a:p>
          </p:txBody>
        </p:sp>
        <p:sp>
          <p:nvSpPr>
            <p:cNvPr id="11" name="Freeform 5"/>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12" name="Freeform 6"/>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sp>
          <p:nvSpPr>
            <p:cNvPr id="13" name="Freeform 7"/>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ln>
          </p:spPr>
          <p:txBody>
            <a:bodyPr vert="horz" wrap="square" lIns="91440" tIns="45720" rIns="91440" bIns="45720" numCol="1" anchor="t" anchorCtr="0" compatLnSpc="1"/>
            <a:lstStyle/>
            <a:p>
              <a:endParaRPr lang="en-GB"/>
            </a:p>
          </p:txBody>
        </p:sp>
        <p:sp>
          <p:nvSpPr>
            <p:cNvPr id="14" name="Freeform 8"/>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ln>
          </p:spPr>
          <p:txBody>
            <a:bodyPr vert="horz" wrap="square" lIns="91440" tIns="45720" rIns="91440" bIns="45720" numCol="1" anchor="t" anchorCtr="0" compatLnSpc="1"/>
            <a:lstStyle/>
            <a:p>
              <a:endParaRPr lang="en-GB"/>
            </a:p>
          </p:txBody>
        </p:sp>
      </p:grpSp>
      <p:pic>
        <p:nvPicPr>
          <p:cNvPr id="3" name="Picture 2">
            <a:hlinkClick r:id="rId17" action="ppaction://hlinksldjump"/>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p:cNvPr>
          <p:cNvPicPr>
            <a:picLocks noChangeAspect="1"/>
          </p:cNvPicPr>
          <p:nvPr userDrawn="1"/>
        </p:nvPicPr>
        <p:blipFill>
          <a:blip r:embed="rId26"/>
          <a:stretch>
            <a:fillRect/>
          </a:stretch>
        </p:blipFill>
        <p:spPr>
          <a:xfrm>
            <a:off x="11060217" y="3872988"/>
            <a:ext cx="933450" cy="18415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2932" y="278271"/>
            <a:ext cx="6826135" cy="1415772"/>
          </a:xfrm>
          <a:prstGeom prst="rect">
            <a:avLst/>
          </a:prstGeom>
          <a:noFill/>
        </p:spPr>
        <p:txBody>
          <a:bodyPr wrap="square" rtlCol="0">
            <a:spAutoFit/>
          </a:bodyPr>
          <a:lstStyle/>
          <a:p>
            <a:pPr algn="ctr"/>
            <a:r>
              <a:rPr lang="en-US" altLang="zh-CN" b="1" dirty="0">
                <a:solidFill>
                  <a:schemeClr val="bg1"/>
                </a:solidFill>
                <a:latin typeface="Arial" panose="020B0604020202020204" pitchFamily="34" charset="0"/>
                <a:cs typeface="Arial" panose="020B0604020202020204" pitchFamily="34" charset="0"/>
              </a:rPr>
              <a:t>Seismic Events Classification Based on Feature Extraction and </a:t>
            </a:r>
            <a:r>
              <a:rPr lang="en-US" altLang="zh-CN" b="1" dirty="0" err="1">
                <a:solidFill>
                  <a:schemeClr val="bg1"/>
                </a:solidFill>
                <a:latin typeface="Arial" panose="020B0604020202020204" pitchFamily="34" charset="0"/>
                <a:cs typeface="Arial" panose="020B0604020202020204" pitchFamily="34" charset="0"/>
              </a:rPr>
              <a:t>XGBoost</a:t>
            </a:r>
            <a:r>
              <a:rPr lang="en-US" altLang="zh-CN" b="1" dirty="0">
                <a:solidFill>
                  <a:schemeClr val="bg1"/>
                </a:solidFill>
                <a:latin typeface="Arial" panose="020B0604020202020204" pitchFamily="34" charset="0"/>
                <a:cs typeface="Arial" panose="020B0604020202020204" pitchFamily="34" charset="0"/>
              </a:rPr>
              <a:t> Algorithm</a:t>
            </a:r>
          </a:p>
          <a:p>
            <a:pPr algn="ctr"/>
            <a:endParaRPr lang="en-US" b="1" dirty="0">
              <a:solidFill>
                <a:schemeClr val="bg1"/>
              </a:solidFill>
              <a:latin typeface="Arial" panose="020B0604020202020204" pitchFamily="34" charset="0"/>
              <a:cs typeface="Arial" panose="020B0604020202020204" pitchFamily="34" charset="0"/>
            </a:endParaRPr>
          </a:p>
          <a:p>
            <a:pPr algn="ctr"/>
            <a:r>
              <a:rPr lang="en-US" altLang="zh-CN" dirty="0" err="1">
                <a:solidFill>
                  <a:schemeClr val="bg1"/>
                </a:solidFill>
                <a:latin typeface="Arial" panose="020B0604020202020204" pitchFamily="34" charset="0"/>
                <a:cs typeface="Arial" panose="020B0604020202020204" pitchFamily="34" charset="0"/>
              </a:rPr>
              <a:t>Tingting</a:t>
            </a:r>
            <a:r>
              <a:rPr lang="en-US" altLang="zh-CN" dirty="0">
                <a:solidFill>
                  <a:schemeClr val="bg1"/>
                </a:solidFill>
                <a:latin typeface="Arial" panose="020B0604020202020204" pitchFamily="34" charset="0"/>
                <a:cs typeface="Arial" panose="020B0604020202020204" pitchFamily="34" charset="0"/>
              </a:rPr>
              <a:t> Wang; </a:t>
            </a:r>
            <a:r>
              <a:rPr lang="en-US" altLang="zh-CN" dirty="0" err="1">
                <a:solidFill>
                  <a:schemeClr val="bg1"/>
                </a:solidFill>
                <a:latin typeface="Arial" panose="020B0604020202020204" pitchFamily="34" charset="0"/>
                <a:cs typeface="Arial" panose="020B0604020202020204" pitchFamily="34" charset="0"/>
              </a:rPr>
              <a:t>Yinju</a:t>
            </a:r>
            <a:r>
              <a:rPr lang="en-US" altLang="zh-CN" dirty="0">
                <a:solidFill>
                  <a:schemeClr val="bg1"/>
                </a:solidFill>
                <a:latin typeface="Arial" panose="020B0604020202020204" pitchFamily="34" charset="0"/>
                <a:cs typeface="Arial" panose="020B0604020202020204" pitchFamily="34" charset="0"/>
              </a:rPr>
              <a:t> Bian</a:t>
            </a:r>
            <a:endParaRPr lang="en-US" dirty="0">
              <a:solidFill>
                <a:schemeClr val="bg1"/>
              </a:solidFill>
              <a:latin typeface="Arial" panose="020B0604020202020204" pitchFamily="34" charset="0"/>
              <a:cs typeface="Arial" panose="020B0604020202020204" pitchFamily="34" charset="0"/>
            </a:endParaRPr>
          </a:p>
          <a:p>
            <a:pPr algn="ctr"/>
            <a:r>
              <a:rPr lang="en-US" altLang="zh-CN" sz="1400" dirty="0">
                <a:solidFill>
                  <a:schemeClr val="bg1"/>
                </a:solidFill>
                <a:latin typeface="Arial" panose="020B0604020202020204" pitchFamily="34" charset="0"/>
                <a:cs typeface="Arial" panose="020B0604020202020204" pitchFamily="34" charset="0"/>
              </a:rPr>
              <a:t>Institute of Geophysics, China Earthquake Administration</a:t>
            </a:r>
          </a:p>
        </p:txBody>
      </p:sp>
      <p:sp>
        <p:nvSpPr>
          <p:cNvPr id="2" name="Title 1"/>
          <p:cNvSpPr txBox="1"/>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1200" dirty="0">
                <a:latin typeface="Arial" panose="020B0604020202020204" pitchFamily="34" charset="0"/>
                <a:cs typeface="Arial" panose="020B0604020202020204" pitchFamily="34" charset="0"/>
              </a:rPr>
              <a:t>Establishing accurate earthquake catalogs, explosion catalogs, and mining-induced earthquake catalogs is crucial for studying seismic activity and the physical mechanisms of explosions, and for assessing the seismic risk associated with human mining activities.</a:t>
            </a:r>
          </a:p>
        </p:txBody>
      </p:sp>
      <p:sp>
        <p:nvSpPr>
          <p:cNvPr id="3" name="Title 1"/>
          <p:cNvSpPr txBox="1"/>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P3.5-123</a:t>
            </a:r>
          </a:p>
        </p:txBody>
      </p:sp>
      <p:sp>
        <p:nvSpPr>
          <p:cNvPr id="5" name="Title 1"/>
          <p:cNvSpPr txBox="1"/>
          <p:nvPr/>
        </p:nvSpPr>
        <p:spPr>
          <a:xfrm>
            <a:off x="2682932" y="2958859"/>
            <a:ext cx="2086776" cy="2066221"/>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200" dirty="0">
                <a:latin typeface="Arial" panose="020B0604020202020204" pitchFamily="34" charset="0"/>
                <a:cs typeface="Arial" panose="020B0604020202020204" pitchFamily="34" charset="0"/>
              </a:rPr>
              <a:t>Classify earthquakes, explosions, and mining-induced earthquakes through feature extraction methods and different AI methods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data includes 5181 earthquakes, 5199 explosions, and 1079 mining-induced earthquakes in the central and eastern regions of China from 2009 to 2020.</a:t>
            </a:r>
          </a:p>
        </p:txBody>
      </p:sp>
      <p:sp>
        <p:nvSpPr>
          <p:cNvPr id="6" name="Title 1"/>
          <p:cNvSpPr txBox="1"/>
          <p:nvPr/>
        </p:nvSpPr>
        <p:spPr>
          <a:xfrm>
            <a:off x="7395210" y="2959100"/>
            <a:ext cx="2180590" cy="2160270"/>
          </a:xfrm>
          <a:prstGeom prst="rect">
            <a:avLst/>
          </a:prstGeom>
        </p:spPr>
        <p:txBody>
          <a:bodyPr lIns="108000" tIns="108000" rIns="108000" bIns="108000" anchor="ctr" anchorCtr="1">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lnSpc>
                <a:spcPct val="100000"/>
              </a:lnSpc>
            </a:pPr>
            <a:r>
              <a:rPr lang="en-US" sz="1200" dirty="0">
                <a:latin typeface="Arial" panose="020B0604020202020204" pitchFamily="34" charset="0"/>
                <a:cs typeface="Arial" panose="020B0604020202020204" pitchFamily="34" charset="0"/>
              </a:rPr>
              <a:t>Based on the network-averaged dataset,the earthquake/mining-induced earthquake classifiers constructed by different AI methods had the best performance, followed by the earthquake/explosion classifier and the explosion/mining-induced earthquake classifier.</a:t>
            </a:r>
          </a:p>
        </p:txBody>
      </p:sp>
      <p:sp>
        <p:nvSpPr>
          <p:cNvPr id="7" name="Title 1"/>
          <p:cNvSpPr txBox="1"/>
          <p:nvPr/>
        </p:nvSpPr>
        <p:spPr>
          <a:xfrm>
            <a:off x="9926597" y="2958859"/>
            <a:ext cx="2086773" cy="2066220"/>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1200" dirty="0">
                <a:latin typeface="Arial" panose="020B0604020202020204" pitchFamily="34" charset="0"/>
                <a:cs typeface="Arial" panose="020B0604020202020204" pitchFamily="34" charset="0"/>
              </a:rPr>
              <a:t>The accuracies obtained with the network-averaged dataset are greater than those obtained with the single-station dataset. </a:t>
            </a:r>
          </a:p>
          <a:p>
            <a:pPr>
              <a:lnSpc>
                <a:spcPct val="100000"/>
              </a:lnSpc>
            </a:pPr>
            <a:endParaRPr lang="en-US" sz="1200" dirty="0">
              <a:latin typeface="Arial" panose="020B0604020202020204" pitchFamily="34" charset="0"/>
              <a:cs typeface="Arial" panose="020B0604020202020204" pitchFamily="34" charset="0"/>
            </a:endParaRPr>
          </a:p>
          <a:p>
            <a:pPr>
              <a:lnSpc>
                <a:spcPct val="100000"/>
              </a:lnSpc>
            </a:pPr>
            <a:r>
              <a:rPr lang="en-US" altLang="zh-CN" sz="1200" dirty="0">
                <a:latin typeface="Arial" panose="020B0604020202020204" pitchFamily="34" charset="0"/>
                <a:cs typeface="Arial" panose="020B0604020202020204" pitchFamily="34" charset="0"/>
              </a:rPr>
              <a:t>The feature extraction methods used in this article can effectively highlight the differences in the seismic records of different types of events.</a:t>
            </a:r>
            <a:endParaRPr lang="en-US" sz="1200" dirty="0">
              <a:latin typeface="Arial" panose="020B0604020202020204" pitchFamily="34" charset="0"/>
              <a:cs typeface="Arial" panose="020B0604020202020204" pitchFamily="34" charset="0"/>
            </a:endParaRPr>
          </a:p>
        </p:txBody>
      </p:sp>
      <p:sp>
        <p:nvSpPr>
          <p:cNvPr id="9"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pic>
        <p:nvPicPr>
          <p:cNvPr id="10" name="Picture 98" descr="所标">
            <a:extLst>
              <a:ext uri="{FF2B5EF4-FFF2-40B4-BE49-F238E27FC236}">
                <a16:creationId xmlns:a16="http://schemas.microsoft.com/office/drawing/2014/main" id="{D637EBEB-EA62-A6F5-84EF-1FFC404B2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312" y="175958"/>
            <a:ext cx="1172932" cy="9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22829" y="27268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000" b="1" dirty="0">
                <a:solidFill>
                  <a:schemeClr val="bg1"/>
                </a:solidFill>
                <a:latin typeface="Arial" panose="020B0604020202020204" pitchFamily="34" charset="0"/>
                <a:cs typeface="Arial" panose="020B0604020202020204" pitchFamily="34" charset="0"/>
              </a:rPr>
              <a:t>P3.5-123</a:t>
            </a:r>
            <a:endParaRPr lang="en-US" altLang="zh-CN"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100" name="文本框 99"/>
          <p:cNvSpPr txBox="1"/>
          <p:nvPr/>
        </p:nvSpPr>
        <p:spPr>
          <a:xfrm>
            <a:off x="436880" y="1369695"/>
            <a:ext cx="10020300" cy="5015865"/>
          </a:xfrm>
          <a:prstGeom prst="rect">
            <a:avLst/>
          </a:prstGeom>
          <a:noFill/>
          <a:ln w="9525">
            <a:noFill/>
          </a:ln>
        </p:spPr>
        <p:txBody>
          <a:bodyPr wrap="square">
            <a:spAutoFit/>
          </a:bodyPr>
          <a:lstStyle/>
          <a:p>
            <a:pPr indent="457200" fontAlgn="auto"/>
            <a:r>
              <a:rPr lang="en-US" sz="1400" b="0">
                <a:solidFill>
                  <a:srgbClr val="000000"/>
                </a:solidFill>
                <a:latin typeface="Arial" panose="020B0604020202020204" pitchFamily="34" charset="0"/>
                <a:ea typeface="等线" panose="02010600030101010101" pitchFamily="2" charset="-122"/>
                <a:cs typeface="Arial" panose="020B0604020202020204" pitchFamily="34" charset="0"/>
              </a:rPr>
              <a:t>Chen, T. Q. and C. Guestrin (2016). XGBoost: a scalable tree boosting system, In: Proceedings of the 22Nd ACM SIGKDD international conference on knowledge discovery and data mining, San Francisco, 785–794, doi: https://doi.org/10.1145/2939672.2939785.</a:t>
            </a:r>
          </a:p>
          <a:p>
            <a:pPr indent="457200" fontAlgn="auto"/>
            <a:r>
              <a:rPr lang="en-US" sz="1400" b="0">
                <a:solidFill>
                  <a:srgbClr val="000000"/>
                </a:solidFill>
                <a:latin typeface="Arial" panose="020B0604020202020204" pitchFamily="34" charset="0"/>
                <a:ea typeface="等线" panose="02010600030101010101" pitchFamily="2" charset="-122"/>
                <a:cs typeface="Arial" panose="020B0604020202020204" pitchFamily="34" charset="0"/>
              </a:rPr>
              <a:t>Douglas, A. (2013). Forensic seismology and nuclear test bans, Cambridge University Press, 342-344, doi: 10.1017/CBO9781139524001.</a:t>
            </a:r>
          </a:p>
          <a:p>
            <a:pPr indent="457200" fontAlgn="auto"/>
            <a:r>
              <a:rPr lang="en-US" sz="1400" b="0">
                <a:solidFill>
                  <a:srgbClr val="000000"/>
                </a:solidFill>
                <a:latin typeface="Arial" panose="020B0604020202020204" pitchFamily="34" charset="0"/>
                <a:ea typeface="等线" panose="02010600030101010101" pitchFamily="2" charset="-122"/>
                <a:cs typeface="Arial" panose="020B0604020202020204" pitchFamily="34" charset="0"/>
              </a:rPr>
              <a:t>Fisk, M. D., S. R. Taylor, W. R. Walter and G. E. Randall (2009). Seismic event discrimination using two-dimensional grids of regional P/S spectral ratios applications to Novaya Zemlya and The Korea Peninsula, Proceedings of the 2009 Monitoring Research Review, Tucson, Arizona, 21–23 September 2009, 465-474.</a:t>
            </a:r>
          </a:p>
          <a:p>
            <a:pPr indent="457200" fontAlgn="auto"/>
            <a:r>
              <a:rPr lang="zh-CN" altLang="en-US" sz="1400">
                <a:latin typeface="Arial" panose="020B0604020202020204" pitchFamily="34" charset="0"/>
                <a:cs typeface="Arial" panose="020B0604020202020204" pitchFamily="34" charset="0"/>
              </a:rPr>
              <a:t>Pomeroy, P. W., W. J. Best and T. V. McEvilly (1982). Test ban treaty verification with regional data: a review, Bull. Seism. Soc. Am. 72 S89-S129, doi: https://doi.org/10.1785/BSSA07206B0089.</a:t>
            </a:r>
          </a:p>
          <a:p>
            <a:pPr indent="457200" fontAlgn="auto"/>
            <a:r>
              <a:rPr lang="zh-CN" altLang="en-US" sz="1400">
                <a:latin typeface="Arial" panose="020B0604020202020204" pitchFamily="34" charset="0"/>
                <a:cs typeface="Arial" panose="020B0604020202020204" pitchFamily="34" charset="0"/>
              </a:rPr>
              <a:t>Pyle, M. L. and W. R. Walter (2019). Investigating the Effectiveness of P/S Amplitude Ratios for Local Distance Event Discrimination, Bull. Seism. Soc. Am. 109 1071-1081, doi: 10.1785/0120180256.</a:t>
            </a:r>
          </a:p>
          <a:p>
            <a:pPr indent="457200" fontAlgn="auto"/>
            <a:r>
              <a:rPr lang="zh-CN" altLang="en-US" sz="1400">
                <a:latin typeface="Arial" panose="020B0604020202020204" pitchFamily="34" charset="0"/>
                <a:cs typeface="Arial" panose="020B0604020202020204" pitchFamily="34" charset="0"/>
              </a:rPr>
              <a:t>Thomson, D. J. (1982). Spectrum estimation and harmonic analysis, Proc. IEEE. 70 1055-1096, doi: 10.1109/PROC.1982.12433.</a:t>
            </a:r>
          </a:p>
          <a:p>
            <a:pPr indent="457200" fontAlgn="auto"/>
            <a:r>
              <a:rPr lang="zh-CN" altLang="en-US" sz="1400">
                <a:latin typeface="Arial" panose="020B0604020202020204" pitchFamily="34" charset="0"/>
                <a:cs typeface="Arial" panose="020B0604020202020204" pitchFamily="34" charset="0"/>
              </a:rPr>
              <a:t>Wang, T., Y. Bian, Q. Yang and M. Ren (2021). Correction of P/S Amplitude Ratios for Low-Magnitude Seismic Events Based on Bayesian Kriging Method, Bull. Seism. Soc. Am. 111 2799-2813, doi: 10.1785/0120200293.</a:t>
            </a:r>
          </a:p>
          <a:p>
            <a:pPr indent="457200" fontAlgn="auto"/>
            <a:r>
              <a:rPr lang="zh-CN" altLang="en-US" sz="1400">
                <a:latin typeface="Arial" panose="020B0604020202020204" pitchFamily="34" charset="0"/>
                <a:cs typeface="Arial" panose="020B0604020202020204" pitchFamily="34" charset="0"/>
              </a:rPr>
              <a:t>Wang, T., </a:t>
            </a:r>
            <a:r>
              <a:rPr lang="en-US" altLang="zh-CN" sz="1400">
                <a:latin typeface="Arial" panose="020B0604020202020204" pitchFamily="34" charset="0"/>
                <a:cs typeface="Arial" panose="020B0604020202020204" pitchFamily="34" charset="0"/>
              </a:rPr>
              <a:t>Y. </a:t>
            </a:r>
            <a:r>
              <a:rPr lang="zh-CN" altLang="en-US" sz="1400">
                <a:latin typeface="Arial" panose="020B0604020202020204" pitchFamily="34" charset="0"/>
                <a:cs typeface="Arial" panose="020B0604020202020204" pitchFamily="34" charset="0"/>
              </a:rPr>
              <a:t>Bian, Y. Zhang </a:t>
            </a:r>
            <a:r>
              <a:rPr lang="en-US" altLang="zh-CN" sz="1400">
                <a:latin typeface="Arial" panose="020B0604020202020204" pitchFamily="34" charset="0"/>
                <a:cs typeface="Arial" panose="020B0604020202020204" pitchFamily="34" charset="0"/>
              </a:rPr>
              <a:t>and X.</a:t>
            </a:r>
            <a:r>
              <a:rPr lang="zh-CN" altLang="en-US" sz="1400">
                <a:latin typeface="Arial" panose="020B0604020202020204" pitchFamily="34" charset="0"/>
                <a:cs typeface="Arial" panose="020B0604020202020204" pitchFamily="34" charset="0"/>
              </a:rPr>
              <a:t> Hou </a:t>
            </a:r>
            <a:r>
              <a:rPr lang="en-US" altLang="zh-CN" sz="1400">
                <a:latin typeface="Arial" panose="020B0604020202020204" pitchFamily="34" charset="0"/>
                <a:cs typeface="Arial" panose="020B0604020202020204" pitchFamily="34" charset="0"/>
              </a:rPr>
              <a:t>(</a:t>
            </a:r>
            <a:r>
              <a:rPr lang="zh-CN" altLang="en-US" sz="1400">
                <a:latin typeface="Arial" panose="020B0604020202020204" pitchFamily="34" charset="0"/>
                <a:cs typeface="Arial" panose="020B0604020202020204" pitchFamily="34" charset="0"/>
              </a:rPr>
              <a:t>2023</a:t>
            </a:r>
            <a:r>
              <a:rPr lang="en-US" altLang="zh-CN" sz="1400">
                <a:latin typeface="Arial" panose="020B0604020202020204" pitchFamily="34" charset="0"/>
                <a:cs typeface="Arial" panose="020B0604020202020204" pitchFamily="34" charset="0"/>
              </a:rPr>
              <a:t>)</a:t>
            </a:r>
            <a:r>
              <a:rPr lang="zh-CN" altLang="en-US" sz="1400">
                <a:latin typeface="Arial" panose="020B0604020202020204" pitchFamily="34" charset="0"/>
                <a:cs typeface="Arial" panose="020B0604020202020204" pitchFamily="34" charset="0"/>
              </a:rPr>
              <a:t>. Using artificial intelligence methods to classify different seismic events. Seismol. Res. Lett, 94, 1–16, doi: 10.1785/0220220055. </a:t>
            </a:r>
          </a:p>
          <a:p>
            <a:pPr indent="457200" fontAlgn="auto"/>
            <a:r>
              <a:rPr lang="zh-CN" altLang="en-US" sz="1400">
                <a:latin typeface="Arial" panose="020B0604020202020204" pitchFamily="34" charset="0"/>
                <a:cs typeface="Arial" panose="020B0604020202020204" pitchFamily="34" charset="0"/>
              </a:rPr>
              <a:t>Zhang, Y., T. Wang, Y. Bian, and Q. Yang (2021). Features of different types of seismic events in China’s Capital Region, Earthq. Sci. 34 489–506, doi:  10.29382/eqs-2021-0035.</a:t>
            </a:r>
          </a:p>
          <a:p>
            <a:pPr indent="457200" fontAlgn="auto"/>
            <a:r>
              <a:rPr lang="zh-CN" altLang="en-US" sz="1400">
                <a:latin typeface="Arial" panose="020B0604020202020204" pitchFamily="34" charset="0"/>
                <a:cs typeface="Arial" panose="020B0604020202020204" pitchFamily="34" charset="0"/>
              </a:rPr>
              <a:t>Zhao, L., X. Xie, W. Wang, N. Fan, X. Zhao and Z. Yao (2017). The 9 september 2016 north Korean underground nuclear test, Bull. Seism. Soc. Am. 107 3044-3051, doi: https://doi.org/10.1785/0120160355.</a:t>
            </a:r>
            <a:endParaRPr lang="zh-CN" altLang="en-US" sz="1200">
              <a:latin typeface="Arial" panose="020B0604020202020204" pitchFamily="34" charset="0"/>
              <a:cs typeface="Arial" panose="020B0604020202020204" pitchFamily="34" charset="0"/>
            </a:endParaRPr>
          </a:p>
          <a:p>
            <a:pPr indent="306070" fontAlgn="auto"/>
            <a:endParaRPr lang="zh-CN" altLang="en-US" sz="1200">
              <a:latin typeface="Arial" panose="020B0604020202020204" pitchFamily="34" charset="0"/>
              <a:cs typeface="Arial" panose="020B0604020202020204" pitchFamily="34" charset="0"/>
            </a:endParaRPr>
          </a:p>
        </p:txBody>
      </p:sp>
      <p:pic>
        <p:nvPicPr>
          <p:cNvPr id="4" name="Picture 98" descr="所标">
            <a:extLst>
              <a:ext uri="{FF2B5EF4-FFF2-40B4-BE49-F238E27FC236}">
                <a16:creationId xmlns:a16="http://schemas.microsoft.com/office/drawing/2014/main" id="{0E4CEB2B-A8B3-B474-1DD6-98AB0AA80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312" y="175958"/>
            <a:ext cx="1172932" cy="9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152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US" sz="4800" dirty="0">
              <a:solidFill>
                <a:schemeClr val="bg1"/>
              </a:solidFill>
              <a:latin typeface="Arial" panose="020B0604020202020204" pitchFamily="34" charset="0"/>
              <a:cs typeface="Arial" panose="020B0604020202020204" pitchFamily="34" charset="0"/>
            </a:endParaRPr>
          </a:p>
        </p:txBody>
      </p:sp>
      <p:sp>
        <p:nvSpPr>
          <p:cNvPr id="7" name="Title 1"/>
          <p:cNvSpPr txBox="1"/>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P3.5-123</a:t>
            </a:r>
            <a:endParaRPr lang="en-US" sz="2400" b="1" dirty="0">
              <a:solidFill>
                <a:schemeClr val="bg1"/>
              </a:solidFill>
              <a:latin typeface="Arial" panose="020B0604020202020204" pitchFamily="34" charset="0"/>
              <a:cs typeface="Arial" panose="020B0604020202020204" pitchFamily="34" charset="0"/>
            </a:endParaRPr>
          </a:p>
        </p:txBody>
      </p:sp>
      <p:sp>
        <p:nvSpPr>
          <p:cNvPr id="4"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6" name="文本框 5"/>
          <p:cNvSpPr txBox="1"/>
          <p:nvPr/>
        </p:nvSpPr>
        <p:spPr>
          <a:xfrm>
            <a:off x="163042" y="1511158"/>
            <a:ext cx="10429432" cy="4799965"/>
          </a:xfrm>
          <a:prstGeom prst="rect">
            <a:avLst/>
          </a:prstGeom>
          <a:noFill/>
        </p:spPr>
        <p:txBody>
          <a:bodyPr wrap="square">
            <a:spAutoFit/>
          </a:bodyPr>
          <a:lstStyle/>
          <a:p>
            <a:pPr indent="457200" algn="just"/>
            <a:r>
              <a:rPr lang="en-US" altLang="zh-CN" sz="18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Seismic analysis is regarded as an effective technical approach to monitor long-distance underground nuclear explosions and discriminate them from earthquakes. Scholars have proposed a variety of identification features, such as the </a:t>
            </a:r>
            <a:r>
              <a:rPr lang="en-US" altLang="zh-CN" sz="1800" i="1" kern="100"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m</a:t>
            </a:r>
            <a:r>
              <a:rPr lang="en-US" altLang="zh-CN" sz="1800" kern="100" baseline="-25000"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b</a:t>
            </a:r>
            <a:r>
              <a:rPr lang="en-US" altLang="zh-CN" sz="1800" kern="100"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a:t>
            </a:r>
            <a:r>
              <a:rPr lang="en-US" altLang="zh-CN" sz="1800" i="1" kern="100"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M</a:t>
            </a:r>
            <a:r>
              <a:rPr lang="en-US" altLang="zh-CN" sz="1800" kern="100"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s</a:t>
            </a:r>
            <a:r>
              <a:rPr lang="en-US" altLang="zh-CN" sz="18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 magnitude ratio, the initial motion of </a:t>
            </a:r>
            <a:r>
              <a:rPr lang="en-US" altLang="zh-CN" sz="1800" i="1"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P</a:t>
            </a:r>
            <a:r>
              <a:rPr lang="en-US" altLang="zh-CN" sz="18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-wave, </a:t>
            </a:r>
            <a:r>
              <a:rPr lang="en-US" altLang="zh-CN" sz="1800" i="1"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P</a:t>
            </a:r>
            <a:r>
              <a:rPr lang="en-US" altLang="zh-CN" sz="18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-wave complexity, and the </a:t>
            </a:r>
            <a:r>
              <a:rPr lang="en-US" altLang="zh-CN" sz="1800" i="1"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P</a:t>
            </a:r>
            <a:r>
              <a:rPr lang="en-US" altLang="zh-CN" sz="18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a:t>
            </a:r>
            <a:r>
              <a:rPr lang="en-US" altLang="zh-CN" sz="1800" i="1"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S </a:t>
            </a:r>
            <a:r>
              <a:rPr lang="en-US" altLang="zh-CN" sz="18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amplitude ratio(e.g., Pomeroy et al.,1982; Fisk et al., 2009; Douglas, 2013; Zhao et al.,2017).</a:t>
            </a:r>
          </a:p>
          <a:p>
            <a:pPr indent="457200" algn="just"/>
            <a:endParaRPr lang="en-US" altLang="zh-CN" sz="18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p>
            <a:pPr indent="457200" algn="just"/>
            <a:r>
              <a:rPr lang="en-US" altLang="zh-CN" kern="100" dirty="0">
                <a:solidFill>
                  <a:srgbClr val="000000"/>
                </a:solidFill>
                <a:latin typeface="Arial" panose="020B0604020202020204" pitchFamily="34" charset="0"/>
                <a:ea typeface="等线" panose="02010600030101010101" pitchFamily="2" charset="-122"/>
                <a:cs typeface="Arial" panose="020B0604020202020204" pitchFamily="34" charset="0"/>
              </a:rPr>
              <a:t>Stump et al. (1994) point out that with the quantification of nuclear tests, the identification of low-yield nuclear explosions, natural earthquakes and explosions will be a scientific challenge. With the establishment of global and national intensive networks, there will be more small magnitude earthquakes, explosions, mining-induced earthquakes, landslides and other events in regional and local records, and the classification of multi-type earthquakes will also face more challenges. </a:t>
            </a:r>
          </a:p>
          <a:p>
            <a:pPr indent="457200" algn="just"/>
            <a:endParaRPr lang="en-US" altLang="zh-CN" kern="100" dirty="0">
              <a:solidFill>
                <a:srgbClr val="000000"/>
              </a:solidFill>
              <a:latin typeface="Arial" panose="020B0604020202020204" pitchFamily="34" charset="0"/>
              <a:ea typeface="等线" panose="02010600030101010101" pitchFamily="2" charset="-122"/>
              <a:cs typeface="Arial" panose="020B0604020202020204" pitchFamily="34" charset="0"/>
            </a:endParaRPr>
          </a:p>
          <a:p>
            <a:pPr indent="457200" algn="just"/>
            <a:r>
              <a:rPr lang="en-US" altLang="zh-CN" kern="100" dirty="0">
                <a:solidFill>
                  <a:srgbClr val="000000"/>
                </a:solidFill>
                <a:latin typeface="Arial" panose="020B0604020202020204" pitchFamily="34" charset="0"/>
                <a:ea typeface="等线" panose="02010600030101010101" pitchFamily="2" charset="-122"/>
                <a:cs typeface="Arial" panose="020B0604020202020204" pitchFamily="34" charset="0"/>
              </a:rPr>
              <a:t>In recent years, artificial intelligence has shown strong applicability in seismic data processing and has been widely used in seismic event classification. Most researches focus on the classification of </a:t>
            </a:r>
            <a:r>
              <a:rPr lang="en-US" altLang="zh-CN" kern="100" dirty="0">
                <a:solidFill>
                  <a:srgbClr val="000000"/>
                </a:solidFill>
                <a:latin typeface="Arial" panose="020B0604020202020204" pitchFamily="34" charset="0"/>
                <a:ea typeface="等线" panose="02010600030101010101" pitchFamily="2" charset="-122"/>
                <a:cs typeface="Arial" panose="020B0604020202020204" pitchFamily="34" charset="0"/>
                <a:sym typeface="+mn-ea"/>
              </a:rPr>
              <a:t>earthquake</a:t>
            </a:r>
            <a:r>
              <a:rPr lang="en-US" altLang="zh-CN" kern="100" dirty="0">
                <a:solidFill>
                  <a:srgbClr val="000000"/>
                </a:solidFill>
                <a:latin typeface="Arial" panose="020B0604020202020204" pitchFamily="34" charset="0"/>
                <a:ea typeface="等线" panose="02010600030101010101" pitchFamily="2" charset="-122"/>
                <a:cs typeface="Arial" panose="020B0604020202020204" pitchFamily="34" charset="0"/>
              </a:rPr>
              <a:t>/explosion or earthquake/unnatural earthquake. Further research is needed on the multi classification of seismic events, the analysis of the characteristics of mining-induced earthquakes, and the construction of large-scale classification models.</a:t>
            </a:r>
            <a:endParaRPr lang="zh-CN" altLang="en-US" kern="100" dirty="0">
              <a:solidFill>
                <a:srgbClr val="000000"/>
              </a:solidFill>
              <a:latin typeface="Arial" panose="020B0604020202020204" pitchFamily="34" charset="0"/>
              <a:ea typeface="等线" panose="02010600030101010101" pitchFamily="2" charset="-122"/>
              <a:cs typeface="Arial" panose="020B0604020202020204" pitchFamily="34" charset="0"/>
            </a:endParaRPr>
          </a:p>
        </p:txBody>
      </p:sp>
      <p:pic>
        <p:nvPicPr>
          <p:cNvPr id="8" name="Picture 98" descr="所标">
            <a:extLst>
              <a:ext uri="{FF2B5EF4-FFF2-40B4-BE49-F238E27FC236}">
                <a16:creationId xmlns:a16="http://schemas.microsoft.com/office/drawing/2014/main" id="{271E7042-5AA0-F888-2B26-E3620FFBE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312" y="175958"/>
            <a:ext cx="1172932" cy="9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0152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000" b="1" dirty="0">
                <a:solidFill>
                  <a:schemeClr val="bg1"/>
                </a:solidFill>
                <a:latin typeface="Arial" panose="020B0604020202020204" pitchFamily="34" charset="0"/>
                <a:cs typeface="Arial" panose="020B0604020202020204" pitchFamily="34" charset="0"/>
              </a:rPr>
              <a:t>P3.5-123</a:t>
            </a:r>
            <a:endParaRPr lang="en-US" altLang="zh-CN"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7" name="文本框 6"/>
          <p:cNvSpPr txBox="1"/>
          <p:nvPr/>
        </p:nvSpPr>
        <p:spPr>
          <a:xfrm>
            <a:off x="169936" y="1195606"/>
            <a:ext cx="10317344" cy="1569660"/>
          </a:xfrm>
          <a:prstGeom prst="rect">
            <a:avLst/>
          </a:prstGeom>
          <a:noFill/>
        </p:spPr>
        <p:txBody>
          <a:bodyPr wrap="square">
            <a:spAutoFit/>
          </a:bodyPr>
          <a:lstStyle/>
          <a:p>
            <a:pPr indent="304800" algn="just"/>
            <a:r>
              <a:rPr lang="en-US" altLang="zh-CN" sz="1600" dirty="0">
                <a:latin typeface="Arial" panose="020B0604020202020204" pitchFamily="34" charset="0"/>
                <a:cs typeface="Arial" panose="020B0604020202020204" pitchFamily="34" charset="0"/>
              </a:rPr>
              <a:t>This study mainly focuses on the classification of tectonic earthquakes, explosions, and mining-induced earthquakes in central and eastern China. First, we establish two different datasets through feature extraction and spectral amplitude analysis. Second, extreme gradient boosting (</a:t>
            </a:r>
            <a:r>
              <a:rPr lang="en-US" altLang="zh-CN" sz="1600" dirty="0" err="1">
                <a:latin typeface="Arial" panose="020B0604020202020204" pitchFamily="34" charset="0"/>
                <a:cs typeface="Arial" panose="020B0604020202020204" pitchFamily="34" charset="0"/>
              </a:rPr>
              <a:t>XGBoost</a:t>
            </a:r>
            <a:r>
              <a:rPr lang="en-US" altLang="zh-CN" sz="1600" dirty="0">
                <a:latin typeface="Arial" panose="020B0604020202020204" pitchFamily="34" charset="0"/>
                <a:cs typeface="Arial" panose="020B0604020202020204" pitchFamily="34" charset="0"/>
              </a:rPr>
              <a:t>) and other four AI methods are used to build two-class and three-class models between three types of events. Finally, we compare the five AI models through model performance measures, analyze the change in the classification performance </a:t>
            </a:r>
            <a:r>
              <a:rPr lang="en-US" altLang="zh-CN" sz="1600" kern="100" dirty="0">
                <a:solidFill>
                  <a:srgbClr val="000000"/>
                </a:solidFill>
                <a:latin typeface="Arial" panose="020B0604020202020204" pitchFamily="34" charset="0"/>
                <a:ea typeface="等线" panose="02010600030101010101" pitchFamily="2" charset="-122"/>
                <a:cs typeface="Arial" panose="020B0604020202020204" pitchFamily="34" charset="0"/>
              </a:rPr>
              <a:t>with different epicentral distances and evaluate the generalizability of different classifiers.</a:t>
            </a:r>
            <a:endParaRPr lang="zh-CN" altLang="zh-CN" sz="1600" kern="100" dirty="0">
              <a:solidFill>
                <a:srgbClr val="000000"/>
              </a:solidFill>
              <a:latin typeface="Arial" panose="020B0604020202020204" pitchFamily="34" charset="0"/>
              <a:ea typeface="等线" panose="02010600030101010101" pitchFamily="2" charset="-122"/>
              <a:cs typeface="Arial" panose="020B0604020202020204" pitchFamily="34" charset="0"/>
            </a:endParaRPr>
          </a:p>
        </p:txBody>
      </p:sp>
      <p:pic>
        <p:nvPicPr>
          <p:cNvPr id="9" name="图片 8" descr="一些文字和图案&#10;&#10;描述已自动生成"/>
          <p:cNvPicPr>
            <a:picLocks noChangeAspect="1"/>
          </p:cNvPicPr>
          <p:nvPr/>
        </p:nvPicPr>
        <p:blipFill>
          <a:blip r:embed="rId2"/>
          <a:stretch>
            <a:fillRect/>
          </a:stretch>
        </p:blipFill>
        <p:spPr>
          <a:xfrm>
            <a:off x="1383741" y="2757668"/>
            <a:ext cx="7544474" cy="3731523"/>
          </a:xfrm>
          <a:prstGeom prst="rect">
            <a:avLst/>
          </a:prstGeom>
        </p:spPr>
      </p:pic>
      <p:sp>
        <p:nvSpPr>
          <p:cNvPr id="15" name="文本框 14"/>
          <p:cNvSpPr txBox="1"/>
          <p:nvPr/>
        </p:nvSpPr>
        <p:spPr>
          <a:xfrm>
            <a:off x="685800" y="6385560"/>
            <a:ext cx="9528810" cy="460375"/>
          </a:xfrm>
          <a:prstGeom prst="rect">
            <a:avLst/>
          </a:prstGeom>
          <a:noFill/>
        </p:spPr>
        <p:txBody>
          <a:bodyPr wrap="square">
            <a:spAutoFit/>
          </a:bodyPr>
          <a:lstStyle/>
          <a:p>
            <a:pPr algn="ctr"/>
            <a:r>
              <a:rPr lang="en-US" altLang="zh-CN" sz="1200" b="1" dirty="0">
                <a:latin typeface="Times New Roman" panose="02020603050405020304" pitchFamily="18" charset="0"/>
                <a:cs typeface="Times New Roman" panose="02020603050405020304" pitchFamily="18" charset="0"/>
              </a:rPr>
              <a:t>Fig.1 </a:t>
            </a:r>
            <a:r>
              <a:rPr lang="en-US" altLang="zh-CN" sz="1200" dirty="0">
                <a:latin typeface="Times New Roman" panose="02020603050405020304" pitchFamily="18" charset="0"/>
                <a:cs typeface="Times New Roman" panose="02020603050405020304" pitchFamily="18" charset="0"/>
              </a:rPr>
              <a:t>Waveforms of different types of events: (a) earthquake, (b) explosion, and (c) mining-induced earthquake. The distances of the seismic records of different seismic events are similar, with a minimum distance of 18.3 km and a maximum distance of 382.93 km.</a:t>
            </a:r>
            <a:endParaRPr lang="zh-CN" altLang="en-US" sz="1200" dirty="0">
              <a:latin typeface="Times New Roman" panose="02020603050405020304" pitchFamily="18" charset="0"/>
              <a:cs typeface="Times New Roman" panose="02020603050405020304" pitchFamily="18" charset="0"/>
            </a:endParaRPr>
          </a:p>
        </p:txBody>
      </p:sp>
      <p:pic>
        <p:nvPicPr>
          <p:cNvPr id="8" name="Picture 98" descr="所标">
            <a:extLst>
              <a:ext uri="{FF2B5EF4-FFF2-40B4-BE49-F238E27FC236}">
                <a16:creationId xmlns:a16="http://schemas.microsoft.com/office/drawing/2014/main" id="{782DF11D-8309-CB7A-92E0-B691A5200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312" y="175958"/>
            <a:ext cx="1172932" cy="9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889479" y="209815"/>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DATA</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000" b="1" dirty="0">
                <a:solidFill>
                  <a:schemeClr val="bg1"/>
                </a:solidFill>
                <a:latin typeface="Arial" panose="020B0604020202020204" pitchFamily="34" charset="0"/>
                <a:cs typeface="Arial" panose="020B0604020202020204" pitchFamily="34" charset="0"/>
              </a:rPr>
              <a:t>P3.5-123</a:t>
            </a:r>
            <a:endParaRPr lang="en-US" altLang="zh-CN"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5401440" y="1230155"/>
            <a:ext cx="5002529" cy="4885811"/>
          </a:xfrm>
          <a:prstGeom prst="rect">
            <a:avLst/>
          </a:prstGeom>
          <a:noFill/>
          <a:ln>
            <a:noFill/>
          </a:ln>
        </p:spPr>
      </p:pic>
      <p:sp>
        <p:nvSpPr>
          <p:cNvPr id="8" name="文本框 7"/>
          <p:cNvSpPr txBox="1"/>
          <p:nvPr/>
        </p:nvSpPr>
        <p:spPr>
          <a:xfrm>
            <a:off x="4795440" y="6179199"/>
            <a:ext cx="5817142" cy="645160"/>
          </a:xfrm>
          <a:prstGeom prst="rect">
            <a:avLst/>
          </a:prstGeom>
          <a:noFill/>
        </p:spPr>
        <p:txBody>
          <a:bodyPr wrap="square">
            <a:spAutoFit/>
          </a:bodyPr>
          <a:lstStyle/>
          <a:p>
            <a:pPr algn="ctr"/>
            <a:r>
              <a:rPr lang="en-US" altLang="zh-CN" sz="1200" b="1" dirty="0">
                <a:latin typeface="Times New Roman" panose="02020603050405020304" pitchFamily="18" charset="0"/>
                <a:cs typeface="Times New Roman" panose="02020603050405020304" pitchFamily="18" charset="0"/>
              </a:rPr>
              <a:t>Fig.2</a:t>
            </a:r>
            <a:r>
              <a:rPr lang="en-US" altLang="zh-CN" sz="1200" dirty="0">
                <a:latin typeface="Times New Roman" panose="02020603050405020304" pitchFamily="18" charset="0"/>
                <a:cs typeface="Times New Roman" panose="02020603050405020304" pitchFamily="18" charset="0"/>
              </a:rPr>
              <a:t> Locations of earthquakes (blue circles), explosions (red circles), mining-induced earthquakes (green circles), and stations (white triangles); the focal depth of the earthquakes is less than 50 km, with a magnitude between </a:t>
            </a:r>
            <a:r>
              <a:rPr lang="en-US" altLang="zh-CN" sz="1200" i="1" dirty="0">
                <a:latin typeface="Times New Roman" panose="02020603050405020304" pitchFamily="18" charset="0"/>
                <a:cs typeface="Times New Roman" panose="02020603050405020304" pitchFamily="18" charset="0"/>
              </a:rPr>
              <a:t>M</a:t>
            </a:r>
            <a:r>
              <a:rPr lang="en-US" altLang="zh-CN" sz="900" dirty="0">
                <a:latin typeface="Times New Roman" panose="02020603050405020304" pitchFamily="18" charset="0"/>
                <a:cs typeface="Times New Roman" panose="02020603050405020304" pitchFamily="18" charset="0"/>
              </a:rPr>
              <a:t>L</a:t>
            </a:r>
            <a:r>
              <a:rPr lang="en-US" altLang="zh-CN" sz="1200" dirty="0">
                <a:latin typeface="Times New Roman" panose="02020603050405020304" pitchFamily="18" charset="0"/>
                <a:cs typeface="Times New Roman" panose="02020603050405020304" pitchFamily="18" charset="0"/>
              </a:rPr>
              <a:t>1.5 and </a:t>
            </a:r>
            <a:r>
              <a:rPr lang="en-US" altLang="zh-CN" sz="1200" i="1" dirty="0">
                <a:latin typeface="Times New Roman" panose="02020603050405020304" pitchFamily="18" charset="0"/>
                <a:cs typeface="Times New Roman" panose="02020603050405020304" pitchFamily="18" charset="0"/>
              </a:rPr>
              <a:t>M</a:t>
            </a:r>
            <a:r>
              <a:rPr lang="en-US" altLang="zh-CN" sz="900" dirty="0">
                <a:latin typeface="Times New Roman" panose="02020603050405020304" pitchFamily="18" charset="0"/>
                <a:cs typeface="Times New Roman" panose="02020603050405020304" pitchFamily="18" charset="0"/>
              </a:rPr>
              <a:t>L</a:t>
            </a:r>
            <a:r>
              <a:rPr lang="en-US" altLang="zh-CN" sz="1200" dirty="0">
                <a:latin typeface="Times New Roman" panose="02020603050405020304" pitchFamily="18" charset="0"/>
                <a:cs typeface="Times New Roman" panose="02020603050405020304" pitchFamily="18" charset="0"/>
              </a:rPr>
              <a:t>3.5.</a:t>
            </a:r>
            <a:endParaRPr lang="zh-CN" altLang="zh-CN" sz="12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250557" y="1495643"/>
            <a:ext cx="4942270" cy="4518025"/>
          </a:xfrm>
          <a:prstGeom prst="rect">
            <a:avLst/>
          </a:prstGeom>
          <a:noFill/>
        </p:spPr>
        <p:txBody>
          <a:bodyPr wrap="square">
            <a:spAutoFit/>
          </a:bodyPr>
          <a:lstStyle/>
          <a:p>
            <a:pPr indent="304800" algn="just" fontAlgn="auto">
              <a:lnSpc>
                <a:spcPts val="2120"/>
              </a:lnSpc>
              <a:spcBef>
                <a:spcPts val="600"/>
              </a:spcBef>
              <a:buClrTx/>
              <a:buSzTx/>
              <a:buFontTx/>
            </a:pPr>
            <a:r>
              <a:rPr lang="en-US" altLang="zh-CN" sz="1600" dirty="0">
                <a:latin typeface="Arial" panose="020B0604020202020204" pitchFamily="34" charset="0"/>
                <a:cs typeface="Arial" panose="020B0604020202020204" pitchFamily="34" charset="0"/>
              </a:rPr>
              <a:t>The data include 2009-2020 natural earthquake and unnatural seismic event, which include explosions of various industrial activities and mining-induced earthquakes. Earthquake refers to a tectonic earthquake, explosion refers to a blast generated by industrial activities or a sudden explosion disaster, and mining-induced earthquake refers to an earthquake induced by mining. Compared with tectonic earthquakes, mining-induced earthquakes are usually shallower in depth and more complex in focal mechanism, which may be implosion (mine collapse), double-couple, or a combination of both (Koper et al., 2016). </a:t>
            </a:r>
          </a:p>
          <a:p>
            <a:pPr indent="304800" algn="just" fontAlgn="auto">
              <a:lnSpc>
                <a:spcPts val="2120"/>
              </a:lnSpc>
              <a:spcBef>
                <a:spcPts val="600"/>
              </a:spcBef>
              <a:buClrTx/>
              <a:buSzTx/>
              <a:buFontTx/>
            </a:pPr>
            <a:r>
              <a:rPr lang="en-US" altLang="zh-CN" sz="1600" dirty="0">
                <a:latin typeface="Arial" panose="020B0604020202020204" pitchFamily="34" charset="0"/>
                <a:cs typeface="Arial" panose="020B0604020202020204" pitchFamily="34" charset="0"/>
              </a:rPr>
              <a:t>After event verification and data screening, 5181 earthquakes, 5199 explosions, and 1079 mining-induced earthquakes were used for this study.</a:t>
            </a:r>
          </a:p>
        </p:txBody>
      </p:sp>
      <p:pic>
        <p:nvPicPr>
          <p:cNvPr id="9" name="Picture 98" descr="所标">
            <a:extLst>
              <a:ext uri="{FF2B5EF4-FFF2-40B4-BE49-F238E27FC236}">
                <a16:creationId xmlns:a16="http://schemas.microsoft.com/office/drawing/2014/main" id="{F8DE94C1-25E7-9BF8-8DCB-902EE568E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312" y="175958"/>
            <a:ext cx="1172932" cy="9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844085" y="192096"/>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sym typeface="+mn-ea"/>
              </a:rPr>
              <a:t>DATA</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000" b="1" dirty="0">
                <a:solidFill>
                  <a:schemeClr val="bg1"/>
                </a:solidFill>
                <a:latin typeface="Arial" panose="020B0604020202020204" pitchFamily="34" charset="0"/>
                <a:cs typeface="Arial" panose="020B0604020202020204" pitchFamily="34" charset="0"/>
              </a:rPr>
              <a:t>P3.5-123</a:t>
            </a:r>
            <a:endParaRPr lang="en-US" altLang="zh-CN"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pic>
        <p:nvPicPr>
          <p:cNvPr id="10" name="图片 9" descr="图表, 表面图&#10;&#10;描述已自动生成"/>
          <p:cNvPicPr>
            <a:picLocks noChangeAspect="1"/>
          </p:cNvPicPr>
          <p:nvPr/>
        </p:nvPicPr>
        <p:blipFill>
          <a:blip r:embed="rId2"/>
          <a:stretch>
            <a:fillRect/>
          </a:stretch>
        </p:blipFill>
        <p:spPr>
          <a:xfrm>
            <a:off x="7775162" y="1081958"/>
            <a:ext cx="2521784" cy="5155817"/>
          </a:xfrm>
          <a:prstGeom prst="rect">
            <a:avLst/>
          </a:prstGeom>
        </p:spPr>
      </p:pic>
      <p:pic>
        <p:nvPicPr>
          <p:cNvPr id="12" name="图片 11" descr="图片包含 游戏机, 物体, 天线&#10;&#10;描述已自动生成"/>
          <p:cNvPicPr>
            <a:picLocks noChangeAspect="1"/>
          </p:cNvPicPr>
          <p:nvPr/>
        </p:nvPicPr>
        <p:blipFill rotWithShape="1">
          <a:blip r:embed="rId3"/>
          <a:srcRect l="7083" r="8400"/>
          <a:stretch>
            <a:fillRect/>
          </a:stretch>
        </p:blipFill>
        <p:spPr>
          <a:xfrm>
            <a:off x="490220" y="3586480"/>
            <a:ext cx="5970270" cy="2651125"/>
          </a:xfrm>
          <a:prstGeom prst="rect">
            <a:avLst/>
          </a:prstGeom>
        </p:spPr>
      </p:pic>
      <p:sp>
        <p:nvSpPr>
          <p:cNvPr id="13" name="文本框 12"/>
          <p:cNvSpPr txBox="1"/>
          <p:nvPr/>
        </p:nvSpPr>
        <p:spPr>
          <a:xfrm>
            <a:off x="202066" y="1154418"/>
            <a:ext cx="7397152" cy="2630170"/>
          </a:xfrm>
          <a:prstGeom prst="rect">
            <a:avLst/>
          </a:prstGeom>
          <a:noFill/>
        </p:spPr>
        <p:txBody>
          <a:bodyPr wrap="square">
            <a:spAutoFit/>
          </a:bodyPr>
          <a:lstStyle/>
          <a:p>
            <a:pPr marL="342900" indent="-342900" algn="just">
              <a:buAutoNum type="arabicParenBoth"/>
            </a:pPr>
            <a:r>
              <a:rPr lang="en-US" altLang="zh-CN" sz="1600" b="1"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Feature extraction dataset</a:t>
            </a:r>
          </a:p>
          <a:p>
            <a:pPr indent="457200" algn="just"/>
            <a:r>
              <a:rPr lang="en-US" altLang="zh-CN" sz="16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we established a 36-dimensional single-station and network-average feature extraction dataset, including amplitude ratio, high- and low-frequency energy ratio, corner frequency, waveform duration, waveform complexity, zero-crossing rate, cepstral complexity, and instantaneous frequency complexity (Zhang et al.,2021).</a:t>
            </a:r>
          </a:p>
          <a:p>
            <a:pPr algn="just" fontAlgn="auto">
              <a:spcBef>
                <a:spcPts val="600"/>
              </a:spcBef>
            </a:pPr>
            <a:r>
              <a:rPr lang="en-US" altLang="zh-CN" sz="1600" b="1"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(2) Spectral amplitude dataset</a:t>
            </a:r>
          </a:p>
          <a:p>
            <a:pPr indent="457200" algn="just"/>
            <a:r>
              <a:rPr lang="en-US" altLang="zh-CN" sz="1600" kern="100" dirty="0">
                <a:solidFill>
                  <a:srgbClr val="000000"/>
                </a:solidFill>
                <a:latin typeface="Arial" panose="020B0604020202020204" pitchFamily="34" charset="0"/>
                <a:ea typeface="等线" panose="02010600030101010101" pitchFamily="2" charset="-122"/>
                <a:cs typeface="Arial" panose="020B0604020202020204" pitchFamily="34" charset="0"/>
              </a:rPr>
              <a:t>The Thomson </a:t>
            </a:r>
            <a:r>
              <a:rPr lang="en-US" altLang="zh-CN" sz="1600" kern="100" dirty="0" err="1">
                <a:solidFill>
                  <a:srgbClr val="000000"/>
                </a:solidFill>
                <a:latin typeface="Arial" panose="020B0604020202020204" pitchFamily="34" charset="0"/>
                <a:ea typeface="等线" panose="02010600030101010101" pitchFamily="2" charset="-122"/>
                <a:cs typeface="Arial" panose="020B0604020202020204" pitchFamily="34" charset="0"/>
              </a:rPr>
              <a:t>multitaper</a:t>
            </a:r>
            <a:r>
              <a:rPr lang="en-US" altLang="zh-CN" sz="1600" kern="100" dirty="0">
                <a:solidFill>
                  <a:srgbClr val="000000"/>
                </a:solidFill>
                <a:latin typeface="Arial" panose="020B0604020202020204" pitchFamily="34" charset="0"/>
                <a:ea typeface="等线" panose="02010600030101010101" pitchFamily="2" charset="-122"/>
                <a:cs typeface="Arial" panose="020B0604020202020204" pitchFamily="34" charset="0"/>
              </a:rPr>
              <a:t> spectrum estimation method (Thomson, 1982;) was used to calculate the spectral amplitude for each seismic record, and the </a:t>
            </a:r>
            <a:r>
              <a:rPr lang="en-US" altLang="zh-CN" sz="16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spectral amplitude datasets were established.</a:t>
            </a:r>
            <a:endParaRPr lang="en-US" altLang="zh-CN" sz="1600" kern="100" dirty="0">
              <a:solidFill>
                <a:srgbClr val="000000"/>
              </a:solidFill>
              <a:latin typeface="Arial" panose="020B0604020202020204" pitchFamily="34" charset="0"/>
              <a:ea typeface="等线" panose="02010600030101010101" pitchFamily="2" charset="-122"/>
              <a:cs typeface="Arial" panose="020B0604020202020204" pitchFamily="34" charset="0"/>
            </a:endParaRPr>
          </a:p>
        </p:txBody>
      </p:sp>
      <p:sp>
        <p:nvSpPr>
          <p:cNvPr id="15" name="文本框 14"/>
          <p:cNvSpPr txBox="1"/>
          <p:nvPr/>
        </p:nvSpPr>
        <p:spPr>
          <a:xfrm>
            <a:off x="345440" y="6237605"/>
            <a:ext cx="6259830" cy="460375"/>
          </a:xfrm>
          <a:prstGeom prst="rect">
            <a:avLst/>
          </a:prstGeom>
          <a:noFill/>
        </p:spPr>
        <p:txBody>
          <a:bodyPr wrap="square">
            <a:spAutoFit/>
          </a:bodyPr>
          <a:lstStyle/>
          <a:p>
            <a:r>
              <a:rPr lang="en-US" altLang="zh-CN" sz="12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Fig.3</a:t>
            </a:r>
            <a:r>
              <a:rPr lang="en-US" altLang="zh-CN" sz="12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The average value with one standard deviation of 36 features of earthquakes (black squares), explosions (gray squares), and mining-induced earthquakes (white squares). </a:t>
            </a:r>
            <a:endParaRPr lang="zh-CN" altLang="en-US" sz="1200" dirty="0">
              <a:latin typeface="Times New Roman" panose="02020603050405020304" pitchFamily="18" charset="0"/>
              <a:cs typeface="Times New Roman" panose="02020603050405020304" pitchFamily="18" charset="0"/>
            </a:endParaRPr>
          </a:p>
        </p:txBody>
      </p:sp>
      <p:sp>
        <p:nvSpPr>
          <p:cNvPr id="17" name="文本框 16"/>
          <p:cNvSpPr txBox="1"/>
          <p:nvPr/>
        </p:nvSpPr>
        <p:spPr>
          <a:xfrm>
            <a:off x="6923029" y="6194507"/>
            <a:ext cx="3863890" cy="645160"/>
          </a:xfrm>
          <a:prstGeom prst="rect">
            <a:avLst/>
          </a:prstGeom>
          <a:noFill/>
        </p:spPr>
        <p:txBody>
          <a:bodyPr wrap="square">
            <a:spAutoFit/>
          </a:bodyPr>
          <a:lstStyle/>
          <a:p>
            <a:r>
              <a:rPr lang="en-US" altLang="zh-CN" sz="1200" b="1" kern="100" dirty="0">
                <a:solidFill>
                  <a:srgbClr val="000000"/>
                </a:solidFill>
                <a:effectLst/>
                <a:latin typeface="Times New Roman" panose="02020603050405020304" pitchFamily="18" charset="0"/>
                <a:ea typeface="等线" panose="02010600030101010101" pitchFamily="2" charset="-122"/>
              </a:rPr>
              <a:t>Fig.4</a:t>
            </a:r>
            <a:r>
              <a:rPr lang="en-US" altLang="zh-CN" sz="1200" kern="100" dirty="0">
                <a:solidFill>
                  <a:srgbClr val="000000"/>
                </a:solidFill>
                <a:effectLst/>
                <a:latin typeface="Times New Roman" panose="02020603050405020304" pitchFamily="18" charset="0"/>
                <a:ea typeface="等线" panose="02010600030101010101" pitchFamily="2" charset="-122"/>
              </a:rPr>
              <a:t> Network-averaged spectral amplitude distribution of (a) 5181 earthquakes, (b) 5199 explosions, and (c) 1079 mining-induced earthquakes.</a:t>
            </a:r>
            <a:endParaRPr lang="zh-CN" altLang="en-US" sz="1200" dirty="0"/>
          </a:p>
        </p:txBody>
      </p:sp>
      <p:pic>
        <p:nvPicPr>
          <p:cNvPr id="7" name="Picture 98" descr="所标">
            <a:extLst>
              <a:ext uri="{FF2B5EF4-FFF2-40B4-BE49-F238E27FC236}">
                <a16:creationId xmlns:a16="http://schemas.microsoft.com/office/drawing/2014/main" id="{D57D829A-1381-C0A7-7952-65EEA3CCC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7312" y="175958"/>
            <a:ext cx="1172932" cy="9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2114550" y="272415"/>
            <a:ext cx="7171055" cy="55943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sym typeface="+mn-ea"/>
              </a:rPr>
              <a:t>METHODS</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000" b="1" dirty="0">
                <a:solidFill>
                  <a:schemeClr val="bg1"/>
                </a:solidFill>
                <a:latin typeface="Arial" panose="020B0604020202020204" pitchFamily="34" charset="0"/>
                <a:cs typeface="Arial" panose="020B0604020202020204" pitchFamily="34" charset="0"/>
              </a:rPr>
              <a:t>P3.5-123</a:t>
            </a:r>
            <a:endParaRPr lang="en-US" altLang="zh-CN"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pic>
        <p:nvPicPr>
          <p:cNvPr id="11" name="图片 10" descr="图表, 图示, 直方图&#10;&#10;描述已自动生成"/>
          <p:cNvPicPr>
            <a:picLocks noChangeAspect="1"/>
          </p:cNvPicPr>
          <p:nvPr/>
        </p:nvPicPr>
        <p:blipFill rotWithShape="1">
          <a:blip r:embed="rId3"/>
          <a:srcRect l="5588" t="11111" r="13034"/>
          <a:stretch>
            <a:fillRect/>
          </a:stretch>
        </p:blipFill>
        <p:spPr>
          <a:xfrm>
            <a:off x="402533" y="2733686"/>
            <a:ext cx="4463574" cy="3392124"/>
          </a:xfrm>
          <a:prstGeom prst="rect">
            <a:avLst/>
          </a:prstGeom>
        </p:spPr>
      </p:pic>
      <p:pic>
        <p:nvPicPr>
          <p:cNvPr id="13" name="图片 12" descr="图表&#10;&#10;描述已自动生成"/>
          <p:cNvPicPr>
            <a:picLocks noChangeAspect="1"/>
          </p:cNvPicPr>
          <p:nvPr/>
        </p:nvPicPr>
        <p:blipFill>
          <a:blip r:embed="rId4"/>
          <a:stretch>
            <a:fillRect/>
          </a:stretch>
        </p:blipFill>
        <p:spPr>
          <a:xfrm>
            <a:off x="5626885" y="2614717"/>
            <a:ext cx="4328739" cy="3392123"/>
          </a:xfrm>
          <a:prstGeom prst="rect">
            <a:avLst/>
          </a:prstGeom>
        </p:spPr>
      </p:pic>
      <p:sp>
        <p:nvSpPr>
          <p:cNvPr id="15" name="文本框 14"/>
          <p:cNvSpPr txBox="1"/>
          <p:nvPr/>
        </p:nvSpPr>
        <p:spPr>
          <a:xfrm>
            <a:off x="123190" y="1198245"/>
            <a:ext cx="10380345" cy="1814830"/>
          </a:xfrm>
          <a:prstGeom prst="rect">
            <a:avLst/>
          </a:prstGeom>
          <a:noFill/>
        </p:spPr>
        <p:txBody>
          <a:bodyPr wrap="square">
            <a:spAutoFit/>
          </a:bodyPr>
          <a:lstStyle/>
          <a:p>
            <a:pPr indent="457200" algn="just" fontAlgn="auto">
              <a:spcBef>
                <a:spcPts val="600"/>
              </a:spcBef>
            </a:pPr>
            <a:r>
              <a:rPr lang="zh-CN" altLang="en-US" sz="16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We used 5 AI methods, XGBoost is a flexible and portable recently developed boosting decision tree algorithm proposed by Chen et al. (2016)</a:t>
            </a:r>
            <a:r>
              <a:rPr lang="en-US" altLang="zh-CN" sz="16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 and the other 4 AI methods are  Support vector machine(SVM), long short-Term memory (LSTM) networks, residual neural network (</a:t>
            </a:r>
            <a:r>
              <a:rPr lang="en-US" altLang="zh-CN" sz="1600" kern="100"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ResNet</a:t>
            </a:r>
            <a:r>
              <a:rPr lang="en-US" altLang="zh-CN" sz="16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 and long short-term memory fully convolutional network (LSTM-FCN). The </a:t>
            </a:r>
            <a:r>
              <a:rPr lang="en-US" altLang="zh-CN" sz="1600" kern="100"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GridSearchCV</a:t>
            </a:r>
            <a:r>
              <a:rPr lang="en-US" altLang="zh-CN" sz="16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 function in scikit-learn of Python 3.8 software were used to optimize the main parameters of SVM and </a:t>
            </a:r>
            <a:r>
              <a:rPr lang="en-US" altLang="zh-CN" sz="1600" kern="100"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XGBoost</a:t>
            </a:r>
            <a:r>
              <a:rPr lang="en-US" altLang="zh-CN" sz="16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 LSTM, </a:t>
            </a:r>
            <a:r>
              <a:rPr lang="en-US" altLang="zh-CN" sz="1600" kern="100"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ResNet</a:t>
            </a:r>
            <a:r>
              <a:rPr lang="en-US" altLang="zh-CN" sz="16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 and LSTM-FCN, relying on the </a:t>
            </a:r>
            <a:r>
              <a:rPr lang="en-US" altLang="zh-CN" sz="1600" kern="100"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Keras</a:t>
            </a:r>
            <a:r>
              <a:rPr lang="en-US" altLang="zh-CN" sz="16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 interface to TensorFlow, were used for building and training the classifiers.</a:t>
            </a:r>
            <a:endParaRPr lang="en-US" altLang="zh-CN" sz="1600" kern="100" dirty="0">
              <a:solidFill>
                <a:srgbClr val="000000"/>
              </a:solidFill>
              <a:effectLst/>
              <a:latin typeface="Times New Roman" panose="02020603050405020304" pitchFamily="18" charset="0"/>
              <a:ea typeface="等线" panose="02010600030101010101" pitchFamily="2" charset="-122"/>
            </a:endParaRPr>
          </a:p>
          <a:p>
            <a:endParaRPr lang="zh-CN" altLang="en-US" sz="1600" dirty="0"/>
          </a:p>
        </p:txBody>
      </p:sp>
      <p:sp>
        <p:nvSpPr>
          <p:cNvPr id="17" name="文本框 16"/>
          <p:cNvSpPr txBox="1"/>
          <p:nvPr/>
        </p:nvSpPr>
        <p:spPr>
          <a:xfrm>
            <a:off x="199607" y="6179820"/>
            <a:ext cx="4738255" cy="645160"/>
          </a:xfrm>
          <a:prstGeom prst="rect">
            <a:avLst/>
          </a:prstGeom>
          <a:noFill/>
        </p:spPr>
        <p:txBody>
          <a:bodyPr wrap="square">
            <a:spAutoFit/>
          </a:bodyPr>
          <a:lstStyle/>
          <a:p>
            <a:pPr algn="just"/>
            <a:r>
              <a:rPr lang="en-US" altLang="zh-CN" sz="1200" b="1"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Fig.5</a:t>
            </a:r>
            <a:r>
              <a:rPr lang="en-US" altLang="zh-CN" sz="12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The loss of LSTM model on training (a) and testing (b) datasets with different batch sizes; The accuracy of LSTM model on training (c) and testing (d) datasets with different batch sizes.</a:t>
            </a:r>
            <a:endPar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文本框 18"/>
          <p:cNvSpPr txBox="1"/>
          <p:nvPr/>
        </p:nvSpPr>
        <p:spPr>
          <a:xfrm>
            <a:off x="5349875" y="6040755"/>
            <a:ext cx="5429885" cy="829945"/>
          </a:xfrm>
          <a:prstGeom prst="rect">
            <a:avLst/>
          </a:prstGeom>
          <a:noFill/>
        </p:spPr>
        <p:txBody>
          <a:bodyPr wrap="square">
            <a:spAutoFit/>
          </a:bodyPr>
          <a:lstStyle/>
          <a:p>
            <a:pPr algn="just"/>
            <a:r>
              <a:rPr lang="en-US" altLang="zh-CN" sz="12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Fig.6</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The validation and test accuracy of data augmentation(</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solid line</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and </a:t>
            </a:r>
            <a:r>
              <a:rPr lang="en-US" altLang="zh-CN" sz="12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undersampling</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dotted line</a:t>
            </a:r>
            <a:r>
              <a:rPr lang="en-US" altLang="zh-CN" sz="1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 and (c) represent the validation and test accuracy for explosions, and (b) and (d) represent the validation and test accuracy for mining-induced earthquakes respectively. </a:t>
            </a:r>
            <a:endParaRPr lang="zh-CN" alt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Picture 98" descr="所标">
            <a:extLst>
              <a:ext uri="{FF2B5EF4-FFF2-40B4-BE49-F238E27FC236}">
                <a16:creationId xmlns:a16="http://schemas.microsoft.com/office/drawing/2014/main" id="{950D5F76-A4F7-60C9-51E8-376544D00F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7312" y="175958"/>
            <a:ext cx="1172932" cy="9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978379" y="27268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000" b="1" dirty="0">
                <a:solidFill>
                  <a:schemeClr val="bg1"/>
                </a:solidFill>
                <a:latin typeface="Arial" panose="020B0604020202020204" pitchFamily="34" charset="0"/>
                <a:cs typeface="Arial" panose="020B0604020202020204" pitchFamily="34" charset="0"/>
              </a:rPr>
              <a:t>P3.5-123</a:t>
            </a:r>
            <a:endParaRPr lang="en-US" altLang="zh-CN"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pic>
        <p:nvPicPr>
          <p:cNvPr id="4" name="图片 3" descr="ACC-ROC_PJ"/>
          <p:cNvPicPr>
            <a:picLocks noChangeAspect="1"/>
          </p:cNvPicPr>
          <p:nvPr/>
        </p:nvPicPr>
        <p:blipFill>
          <a:blip r:embed="rId2"/>
          <a:stretch>
            <a:fillRect/>
          </a:stretch>
        </p:blipFill>
        <p:spPr>
          <a:xfrm>
            <a:off x="3729388" y="1135501"/>
            <a:ext cx="3587432" cy="4587326"/>
          </a:xfrm>
          <a:prstGeom prst="rect">
            <a:avLst/>
          </a:prstGeom>
        </p:spPr>
      </p:pic>
      <p:pic>
        <p:nvPicPr>
          <p:cNvPr id="7" name="图片 6" descr="ACC-ROC_ALL"/>
          <p:cNvPicPr>
            <a:picLocks noChangeAspect="1"/>
          </p:cNvPicPr>
          <p:nvPr/>
        </p:nvPicPr>
        <p:blipFill rotWithShape="1">
          <a:blip r:embed="rId3"/>
          <a:srcRect r="3462"/>
          <a:stretch>
            <a:fillRect/>
          </a:stretch>
        </p:blipFill>
        <p:spPr>
          <a:xfrm>
            <a:off x="7186033" y="1135229"/>
            <a:ext cx="3408816" cy="4529450"/>
          </a:xfrm>
          <a:prstGeom prst="rect">
            <a:avLst/>
          </a:prstGeom>
        </p:spPr>
      </p:pic>
      <p:sp>
        <p:nvSpPr>
          <p:cNvPr id="9" name="文本框 8"/>
          <p:cNvSpPr txBox="1"/>
          <p:nvPr/>
        </p:nvSpPr>
        <p:spPr>
          <a:xfrm>
            <a:off x="7307580" y="5648960"/>
            <a:ext cx="3417570" cy="1198880"/>
          </a:xfrm>
          <a:prstGeom prst="rect">
            <a:avLst/>
          </a:prstGeom>
          <a:noFill/>
        </p:spPr>
        <p:txBody>
          <a:bodyPr wrap="square">
            <a:spAutoFit/>
          </a:bodyPr>
          <a:lstStyle/>
          <a:p>
            <a:pPr algn="just"/>
            <a:r>
              <a:rPr lang="en-US" altLang="zh-CN" sz="1200" b="1"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Fig.8</a:t>
            </a:r>
            <a:r>
              <a:rPr lang="en-US" altLang="zh-CN" sz="12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 The accuracies and ROC curves obtained on 50 validations by different AI methods on the single-station dataset in 0/1 (a, b), 0/2 (c, d) and 1/2 (e, f) classification. Earthquakes, explosions, and mining-induced earthquakes are labeled 0, 1, and 2, respectively.</a:t>
            </a:r>
          </a:p>
        </p:txBody>
      </p:sp>
      <p:sp>
        <p:nvSpPr>
          <p:cNvPr id="11" name="文本框 10"/>
          <p:cNvSpPr txBox="1"/>
          <p:nvPr/>
        </p:nvSpPr>
        <p:spPr>
          <a:xfrm>
            <a:off x="3729355" y="5644515"/>
            <a:ext cx="3552190" cy="1198880"/>
          </a:xfrm>
          <a:prstGeom prst="rect">
            <a:avLst/>
          </a:prstGeom>
          <a:noFill/>
        </p:spPr>
        <p:txBody>
          <a:bodyPr wrap="square">
            <a:spAutoFit/>
          </a:bodyPr>
          <a:lstStyle/>
          <a:p>
            <a:pPr algn="just"/>
            <a:r>
              <a:rPr lang="en-US" altLang="zh-CN" sz="1200" b="1" kern="100">
                <a:solidFill>
                  <a:srgbClr val="000000"/>
                </a:solidFill>
                <a:latin typeface="Times New Roman" panose="02020603050405020304" pitchFamily="18" charset="0"/>
                <a:ea typeface="等线" panose="02010600030101010101" pitchFamily="2" charset="-122"/>
                <a:cs typeface="Times New Roman" panose="02020603050405020304" pitchFamily="18" charset="0"/>
              </a:rPr>
              <a:t>Fig.7</a:t>
            </a:r>
            <a:r>
              <a:rPr lang="en-US" altLang="zh-CN" sz="1200" kern="10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The accuracies and ROC curves obtained on 50 validations by different AI methods on the network-averaged dataset in 0/1 (a, b), 0/2 (c, d) and 1/2 (e, f) classification. Earthquakes, explosions, and mining-induced earthquakes are labeled 0, 1, and 2, respectively.</a:t>
            </a:r>
          </a:p>
        </p:txBody>
      </p:sp>
      <p:sp>
        <p:nvSpPr>
          <p:cNvPr id="15" name="文本框 14"/>
          <p:cNvSpPr txBox="1"/>
          <p:nvPr/>
        </p:nvSpPr>
        <p:spPr>
          <a:xfrm>
            <a:off x="210820" y="1357630"/>
            <a:ext cx="3416935" cy="4769485"/>
          </a:xfrm>
          <a:prstGeom prst="rect">
            <a:avLst/>
          </a:prstGeom>
          <a:noFill/>
        </p:spPr>
        <p:txBody>
          <a:bodyPr wrap="square">
            <a:spAutoFit/>
          </a:bodyPr>
          <a:lstStyle/>
          <a:p>
            <a:pPr indent="457200" algn="just">
              <a:lnSpc>
                <a:spcPct val="100000"/>
              </a:lnSpc>
            </a:pPr>
            <a:r>
              <a:rPr lang="en-US" altLang="zh-CN" sz="1600" kern="100" dirty="0">
                <a:solidFill>
                  <a:srgbClr val="000000"/>
                </a:solidFill>
                <a:latin typeface="Arial" panose="020B0604020202020204" pitchFamily="34" charset="0"/>
                <a:ea typeface="等线" panose="02010600030101010101" pitchFamily="2" charset="-122"/>
                <a:cs typeface="Arial" panose="020B0604020202020204" pitchFamily="34" charset="0"/>
              </a:rPr>
              <a:t>(1) The accuracies of the five AI models on the 36-dimensional feature extraction dataset are greater than those on the 60-dimensional spectral amplitude. </a:t>
            </a:r>
          </a:p>
          <a:p>
            <a:pPr indent="457200" algn="just">
              <a:lnSpc>
                <a:spcPct val="100000"/>
              </a:lnSpc>
            </a:pPr>
            <a:endParaRPr lang="en-US" altLang="zh-CN" sz="1600" kern="100" dirty="0">
              <a:solidFill>
                <a:srgbClr val="000000"/>
              </a:solidFill>
              <a:latin typeface="Arial" panose="020B0604020202020204" pitchFamily="34" charset="0"/>
              <a:ea typeface="等线" panose="02010600030101010101" pitchFamily="2" charset="-122"/>
              <a:cs typeface="Arial" panose="020B0604020202020204" pitchFamily="34" charset="0"/>
            </a:endParaRPr>
          </a:p>
          <a:p>
            <a:pPr indent="457200" algn="just">
              <a:lnSpc>
                <a:spcPct val="100000"/>
              </a:lnSpc>
            </a:pPr>
            <a:r>
              <a:rPr lang="en-US" altLang="zh-CN" sz="1600" kern="100" dirty="0">
                <a:solidFill>
                  <a:srgbClr val="000000"/>
                </a:solidFill>
                <a:latin typeface="Arial" panose="020B0604020202020204" pitchFamily="34" charset="0"/>
                <a:ea typeface="等线" panose="02010600030101010101" pitchFamily="2" charset="-122"/>
                <a:cs typeface="Arial" panose="020B0604020202020204" pitchFamily="34" charset="0"/>
              </a:rPr>
              <a:t>(2) The 0/2 classifiers constructed by different AI methods had the best performance, followed by the 0/1 classifier and the 1/2 classifier, with average accuracies of 97.4–98.4%, 96.5–97.6% and 88.8%–90.6% respectively.</a:t>
            </a:r>
          </a:p>
          <a:p>
            <a:pPr indent="457200" algn="just">
              <a:lnSpc>
                <a:spcPct val="100000"/>
              </a:lnSpc>
            </a:pPr>
            <a:endParaRPr lang="en-US" altLang="zh-CN" sz="1600" kern="100" dirty="0">
              <a:solidFill>
                <a:srgbClr val="000000"/>
              </a:solidFill>
              <a:latin typeface="Arial" panose="020B0604020202020204" pitchFamily="34" charset="0"/>
              <a:ea typeface="等线" panose="02010600030101010101" pitchFamily="2" charset="-122"/>
              <a:cs typeface="Arial" panose="020B0604020202020204" pitchFamily="34" charset="0"/>
            </a:endParaRPr>
          </a:p>
          <a:p>
            <a:pPr indent="457200" algn="just">
              <a:lnSpc>
                <a:spcPct val="100000"/>
              </a:lnSpc>
            </a:pPr>
            <a:r>
              <a:rPr lang="en-US" altLang="zh-CN" sz="1600" kern="100" dirty="0">
                <a:solidFill>
                  <a:srgbClr val="000000"/>
                </a:solidFill>
                <a:latin typeface="Arial" panose="020B0604020202020204" pitchFamily="34" charset="0"/>
                <a:ea typeface="等线" panose="02010600030101010101" pitchFamily="2" charset="-122"/>
                <a:cs typeface="Arial" panose="020B0604020202020204" pitchFamily="34" charset="0"/>
              </a:rPr>
              <a:t>(3) The accuracies obtained with the single-station dataset were approximately 5%- 8% less than those obtained with the network-averaged dataset. </a:t>
            </a:r>
            <a:endParaRPr lang="en-US" altLang="zh-CN" sz="1600" kern="100" dirty="0">
              <a:solidFill>
                <a:srgbClr val="000000"/>
              </a:solidFill>
              <a:latin typeface="Times New Roman" panose="02020603050405020304" pitchFamily="18" charset="0"/>
              <a:ea typeface="等线" panose="02010600030101010101" pitchFamily="2" charset="-122"/>
            </a:endParaRPr>
          </a:p>
        </p:txBody>
      </p:sp>
      <p:pic>
        <p:nvPicPr>
          <p:cNvPr id="8" name="Picture 98" descr="所标">
            <a:extLst>
              <a:ext uri="{FF2B5EF4-FFF2-40B4-BE49-F238E27FC236}">
                <a16:creationId xmlns:a16="http://schemas.microsoft.com/office/drawing/2014/main" id="{3F69BEED-9CC1-0052-A2E6-85037025C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7312" y="175958"/>
            <a:ext cx="1172932" cy="9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000" b="1" dirty="0">
                <a:solidFill>
                  <a:schemeClr val="bg1"/>
                </a:solidFill>
                <a:latin typeface="Arial" panose="020B0604020202020204" pitchFamily="34" charset="0"/>
                <a:cs typeface="Arial" panose="020B0604020202020204" pitchFamily="34" charset="0"/>
              </a:rPr>
              <a:t>P3.5-123</a:t>
            </a:r>
            <a:endParaRPr lang="en-US" altLang="zh-CN"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pic>
        <p:nvPicPr>
          <p:cNvPr id="8" name="图片 7" descr="Dist_Amount_ACC_Vali_Test"/>
          <p:cNvPicPr>
            <a:picLocks noChangeAspect="1"/>
          </p:cNvPicPr>
          <p:nvPr/>
        </p:nvPicPr>
        <p:blipFill>
          <a:blip r:embed="rId2"/>
          <a:stretch>
            <a:fillRect/>
          </a:stretch>
        </p:blipFill>
        <p:spPr>
          <a:xfrm>
            <a:off x="6067425" y="1163924"/>
            <a:ext cx="4395163" cy="4737762"/>
          </a:xfrm>
          <a:prstGeom prst="rect">
            <a:avLst/>
          </a:prstGeom>
        </p:spPr>
      </p:pic>
      <p:sp>
        <p:nvSpPr>
          <p:cNvPr id="100" name="文本框 99"/>
          <p:cNvSpPr txBox="1"/>
          <p:nvPr/>
        </p:nvSpPr>
        <p:spPr>
          <a:xfrm>
            <a:off x="6409690" y="5901690"/>
            <a:ext cx="4053205" cy="829945"/>
          </a:xfrm>
          <a:prstGeom prst="rect">
            <a:avLst/>
          </a:prstGeom>
          <a:noFill/>
          <a:ln w="9525">
            <a:noFill/>
          </a:ln>
        </p:spPr>
        <p:txBody>
          <a:bodyPr wrap="square">
            <a:spAutoFit/>
          </a:bodyPr>
          <a:lstStyle/>
          <a:p>
            <a:pPr indent="0"/>
            <a:r>
              <a:rPr lang="en-US" sz="1200" b="1">
                <a:solidFill>
                  <a:srgbClr val="000000"/>
                </a:solidFill>
                <a:latin typeface="Times New Roman" panose="02020603050405020304" pitchFamily="18" charset="0"/>
                <a:ea typeface="等线" panose="02010600030101010101" pitchFamily="2" charset="-122"/>
              </a:rPr>
              <a:t>Fi</a:t>
            </a:r>
            <a:r>
              <a:rPr lang="en-US" sz="1200" b="1">
                <a:solidFill>
                  <a:srgbClr val="000000"/>
                </a:solidFill>
                <a:latin typeface="Times New Roman" panose="02020603050405020304" pitchFamily="18" charset="0"/>
                <a:ea typeface="等线" panose="02010600030101010101" pitchFamily="2" charset="-122"/>
                <a:cs typeface="Times New Roman" panose="02020603050405020304" pitchFamily="18" charset="0"/>
              </a:rPr>
              <a:t>g.9</a:t>
            </a:r>
            <a:r>
              <a:rPr lang="en-US" sz="1200" b="0">
                <a:solidFill>
                  <a:srgbClr val="000000"/>
                </a:solidFill>
                <a:latin typeface="Times New Roman" panose="02020603050405020304" pitchFamily="18" charset="0"/>
                <a:ea typeface="等线" panose="02010600030101010101" pitchFamily="2" charset="-122"/>
              </a:rPr>
              <a:t>  Numbers and accuracies </a:t>
            </a:r>
            <a:r>
              <a:rPr lang="en-US" sz="1200" b="0">
                <a:solidFill>
                  <a:srgbClr val="000000"/>
                </a:solidFill>
                <a:latin typeface="Times New Roman" panose="02020603050405020304" pitchFamily="18" charset="0"/>
                <a:ea typeface="等线" panose="02010600030101010101" pitchFamily="2" charset="-122"/>
                <a:cs typeface="Times New Roman" panose="02020603050405020304" pitchFamily="18" charset="0"/>
              </a:rPr>
              <a:t>on</a:t>
            </a:r>
            <a:r>
              <a:rPr lang="en-US" sz="1200" b="0">
                <a:solidFill>
                  <a:srgbClr val="000000"/>
                </a:solidFill>
                <a:latin typeface="Times New Roman" panose="02020603050405020304" pitchFamily="18" charset="0"/>
                <a:ea typeface="等线" panose="02010600030101010101" pitchFamily="2" charset="-122"/>
              </a:rPr>
              <a:t> the 36-dimensional </a:t>
            </a:r>
            <a:r>
              <a:rPr lang="en-US" sz="1200" b="0">
                <a:solidFill>
                  <a:srgbClr val="000000"/>
                </a:solidFill>
                <a:latin typeface="Times New Roman" panose="02020603050405020304" pitchFamily="18" charset="0"/>
                <a:ea typeface="等线" panose="02010600030101010101" pitchFamily="2" charset="-122"/>
                <a:cs typeface="Times New Roman" panose="02020603050405020304" pitchFamily="18" charset="0"/>
              </a:rPr>
              <a:t>training </a:t>
            </a:r>
            <a:r>
              <a:rPr lang="en-US" sz="1200" b="0">
                <a:solidFill>
                  <a:srgbClr val="000000"/>
                </a:solidFill>
                <a:latin typeface="Times New Roman" panose="02020603050405020304" pitchFamily="18" charset="0"/>
                <a:ea typeface="等线" panose="02010600030101010101" pitchFamily="2" charset="-122"/>
              </a:rPr>
              <a:t>dataset (a,b)  and </a:t>
            </a:r>
            <a:r>
              <a:rPr lang="en-US" sz="1200" b="0">
                <a:solidFill>
                  <a:srgbClr val="000000"/>
                </a:solidFill>
                <a:latin typeface="Times New Roman" panose="02020603050405020304" pitchFamily="18" charset="0"/>
                <a:ea typeface="等线" panose="02010600030101010101" pitchFamily="2" charset="-122"/>
                <a:cs typeface="Times New Roman" panose="02020603050405020304" pitchFamily="18" charset="0"/>
              </a:rPr>
              <a:t>test </a:t>
            </a:r>
            <a:r>
              <a:rPr lang="en-US" sz="1200" b="0">
                <a:solidFill>
                  <a:srgbClr val="000000"/>
                </a:solidFill>
                <a:latin typeface="Times New Roman" panose="02020603050405020304" pitchFamily="18" charset="0"/>
                <a:ea typeface="等线" panose="02010600030101010101" pitchFamily="2" charset="-122"/>
              </a:rPr>
              <a:t>dataset (c,d) with different epicentral distances.</a:t>
            </a:r>
            <a:r>
              <a:rPr lang="en-US" sz="1200" b="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The s</a:t>
            </a:r>
            <a:r>
              <a:rPr lang="en-US" sz="1200" b="0">
                <a:solidFill>
                  <a:srgbClr val="000000"/>
                </a:solidFill>
                <a:latin typeface="Times New Roman" panose="02020603050405020304" pitchFamily="18" charset="0"/>
                <a:ea typeface="等线" panose="02010600030101010101" pitchFamily="2" charset="-122"/>
              </a:rPr>
              <a:t>olid line and the dashed line indicate </a:t>
            </a:r>
            <a:r>
              <a:rPr lang="en-US" sz="1200" b="0">
                <a:solidFill>
                  <a:srgbClr val="000000"/>
                </a:solidFill>
                <a:latin typeface="Times New Roman" panose="02020603050405020304" pitchFamily="18" charset="0"/>
                <a:ea typeface="等线" panose="02010600030101010101" pitchFamily="2" charset="-122"/>
                <a:cs typeface="Times New Roman" panose="02020603050405020304" pitchFamily="18" charset="0"/>
              </a:rPr>
              <a:t>XGBoost</a:t>
            </a:r>
            <a:r>
              <a:rPr lang="en-US" sz="1200" b="0">
                <a:solidFill>
                  <a:srgbClr val="000000"/>
                </a:solidFill>
                <a:latin typeface="Times New Roman" panose="02020603050405020304" pitchFamily="18" charset="0"/>
                <a:ea typeface="等线" panose="02010600030101010101" pitchFamily="2" charset="-122"/>
              </a:rPr>
              <a:t> and </a:t>
            </a:r>
            <a:r>
              <a:rPr lang="en-US" sz="1200" b="0">
                <a:solidFill>
                  <a:srgbClr val="000000"/>
                </a:solidFill>
                <a:latin typeface="Times New Roman" panose="02020603050405020304" pitchFamily="18" charset="0"/>
                <a:ea typeface="等线" panose="02010600030101010101" pitchFamily="2" charset="-122"/>
                <a:cs typeface="Times New Roman" panose="02020603050405020304" pitchFamily="18" charset="0"/>
              </a:rPr>
              <a:t>LSTM methods,</a:t>
            </a:r>
            <a:r>
              <a:rPr lang="en-US" sz="1200" b="0">
                <a:solidFill>
                  <a:srgbClr val="000000"/>
                </a:solidFill>
                <a:latin typeface="Times New Roman" panose="02020603050405020304" pitchFamily="18" charset="0"/>
                <a:ea typeface="等线" panose="02010600030101010101" pitchFamily="2" charset="-122"/>
              </a:rPr>
              <a:t> respectively.</a:t>
            </a:r>
            <a:r>
              <a:rPr lang="en-US" sz="1200" b="0">
                <a:solidFill>
                  <a:srgbClr val="000000"/>
                </a:solidFill>
                <a:latin typeface="Times New Roman" panose="02020603050405020304" pitchFamily="18" charset="0"/>
                <a:ea typeface="等线" panose="02010600030101010101" pitchFamily="2" charset="-122"/>
                <a:cs typeface="Times New Roman" panose="02020603050405020304" pitchFamily="18" charset="0"/>
              </a:rPr>
              <a:t> </a:t>
            </a:r>
            <a:endParaRPr lang="zh-CN" altLang="en-US" sz="1200"/>
          </a:p>
        </p:txBody>
      </p:sp>
      <p:sp>
        <p:nvSpPr>
          <p:cNvPr id="4" name="文本框 3"/>
          <p:cNvSpPr txBox="1"/>
          <p:nvPr/>
        </p:nvSpPr>
        <p:spPr>
          <a:xfrm>
            <a:off x="306070" y="1486535"/>
            <a:ext cx="5858510" cy="4380558"/>
          </a:xfrm>
          <a:prstGeom prst="rect">
            <a:avLst/>
          </a:prstGeom>
          <a:noFill/>
          <a:ln w="9525">
            <a:noFill/>
          </a:ln>
        </p:spPr>
        <p:txBody>
          <a:bodyPr wrap="square">
            <a:spAutoFit/>
          </a:bodyPr>
          <a:lstStyle/>
          <a:p>
            <a:pPr indent="304800" algn="just" fontAlgn="auto">
              <a:lnSpc>
                <a:spcPts val="2120"/>
              </a:lnSpc>
            </a:pPr>
            <a:r>
              <a:rPr lang="en-US" sz="1600" b="0" dirty="0">
                <a:solidFill>
                  <a:srgbClr val="000000"/>
                </a:solidFill>
                <a:latin typeface="Arial" panose="020B0604020202020204" pitchFamily="34" charset="0"/>
                <a:ea typeface="等线" panose="02010600030101010101" pitchFamily="2" charset="-122"/>
                <a:cs typeface="Arial" panose="020B0604020202020204" pitchFamily="34" charset="0"/>
              </a:rPr>
              <a:t>Pyle and Walter (2019) concluded that the P/S discriminant in earthquakes/explosions classification performed more poorly for distances less than 100 km and failed at distances less than 50 km, which is possibly because of the mixing of </a:t>
            </a:r>
            <a:r>
              <a:rPr lang="en-US" sz="1600" b="0" dirty="0" err="1">
                <a:solidFill>
                  <a:srgbClr val="000000"/>
                </a:solidFill>
                <a:latin typeface="Arial" panose="020B0604020202020204" pitchFamily="34" charset="0"/>
                <a:ea typeface="等线" panose="02010600030101010101" pitchFamily="2" charset="-122"/>
                <a:cs typeface="Arial" panose="020B0604020202020204" pitchFamily="34" charset="0"/>
              </a:rPr>
              <a:t>Rg</a:t>
            </a:r>
            <a:r>
              <a:rPr lang="en-US" sz="1600" b="0" dirty="0">
                <a:solidFill>
                  <a:srgbClr val="000000"/>
                </a:solidFill>
                <a:latin typeface="Arial" panose="020B0604020202020204" pitchFamily="34" charset="0"/>
                <a:ea typeface="等线" panose="02010600030101010101" pitchFamily="2" charset="-122"/>
                <a:cs typeface="Arial" panose="020B0604020202020204" pitchFamily="34" charset="0"/>
              </a:rPr>
              <a:t> in the Lg measurement or the generation of shear waves near the source. </a:t>
            </a:r>
          </a:p>
          <a:p>
            <a:pPr indent="304800" algn="just" fontAlgn="auto">
              <a:lnSpc>
                <a:spcPts val="2120"/>
              </a:lnSpc>
            </a:pPr>
            <a:r>
              <a:rPr lang="en-US" sz="1600" b="0" dirty="0">
                <a:solidFill>
                  <a:srgbClr val="000000"/>
                </a:solidFill>
                <a:latin typeface="Arial" panose="020B0604020202020204" pitchFamily="34" charset="0"/>
                <a:ea typeface="等线" panose="02010600030101010101" pitchFamily="2" charset="-122"/>
                <a:cs typeface="Arial" panose="020B0604020202020204" pitchFamily="34" charset="0"/>
              </a:rPr>
              <a:t>The single-station dataset was segmented at an interval of 50 km to study the change of accuracy with epicenter distance. For 0/1 classification, the test accuracy was less than 82% within 50 km. For 0/1 and 0/2 classification, the test accuracies were enhanced at 50–100 km, reaching 93%. These values were reduced within 100-300 km and then increased again at distances greater than 300 km. This may be related to the rapid attenuation of high-frequency signals of unnatural seismic events and the low SNR of high-frequency at distances greater than 300 km (Wang et al.,2022). </a:t>
            </a:r>
            <a:endParaRPr lang="zh-CN" altLang="en-US" sz="1600" dirty="0">
              <a:latin typeface="Arial" panose="020B0604020202020204" pitchFamily="34" charset="0"/>
              <a:cs typeface="Arial" panose="020B0604020202020204" pitchFamily="34" charset="0"/>
            </a:endParaRPr>
          </a:p>
        </p:txBody>
      </p:sp>
      <p:sp>
        <p:nvSpPr>
          <p:cNvPr id="7" name="Title 1"/>
          <p:cNvSpPr txBox="1"/>
          <p:nvPr/>
        </p:nvSpPr>
        <p:spPr>
          <a:xfrm>
            <a:off x="1978379" y="27268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a:t>
            </a:r>
            <a:endParaRPr lang="en-US" sz="4800" dirty="0">
              <a:solidFill>
                <a:schemeClr val="bg1"/>
              </a:solidFill>
              <a:latin typeface="Arial" panose="020B0604020202020204" pitchFamily="34" charset="0"/>
              <a:cs typeface="Arial" panose="020B0604020202020204" pitchFamily="34" charset="0"/>
            </a:endParaRPr>
          </a:p>
        </p:txBody>
      </p:sp>
      <p:pic>
        <p:nvPicPr>
          <p:cNvPr id="2" name="Picture 98" descr="所标">
            <a:extLst>
              <a:ext uri="{FF2B5EF4-FFF2-40B4-BE49-F238E27FC236}">
                <a16:creationId xmlns:a16="http://schemas.microsoft.com/office/drawing/2014/main" id="{B2475794-C4D9-0B23-0BAC-31209C166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312" y="175958"/>
            <a:ext cx="1172932" cy="9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1975204" y="27268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sym typeface="+mn-ea"/>
              </a:rPr>
              <a:t>CONCLUSION</a:t>
            </a:r>
            <a:endParaRPr lang="en-US" sz="4800" dirty="0">
              <a:solidFill>
                <a:schemeClr val="bg1"/>
              </a:solidFill>
              <a:latin typeface="Arial" panose="020B0604020202020204" pitchFamily="34" charset="0"/>
              <a:cs typeface="Arial" panose="020B0604020202020204" pitchFamily="34" charset="0"/>
            </a:endParaRPr>
          </a:p>
        </p:txBody>
      </p:sp>
      <p:sp>
        <p:nvSpPr>
          <p:cNvPr id="6" name="Title 1"/>
          <p:cNvSpPr txBox="1"/>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1000" b="1" dirty="0">
                <a:solidFill>
                  <a:schemeClr val="bg1"/>
                </a:solidFill>
                <a:latin typeface="Arial" panose="020B0604020202020204" pitchFamily="34" charset="0"/>
                <a:cs typeface="Arial" panose="020B0604020202020204" pitchFamily="34" charset="0"/>
              </a:rPr>
              <a:t>P3.5-123</a:t>
            </a:r>
            <a:endParaRPr lang="en-US" altLang="zh-CN" sz="2400" b="1" dirty="0">
              <a:solidFill>
                <a:schemeClr val="bg1"/>
              </a:solidFill>
              <a:latin typeface="Arial" panose="020B0604020202020204" pitchFamily="34" charset="0"/>
              <a:cs typeface="Arial" panose="020B0604020202020204" pitchFamily="34" charset="0"/>
            </a:endParaRPr>
          </a:p>
        </p:txBody>
      </p:sp>
      <p:sp>
        <p:nvSpPr>
          <p:cNvPr id="5" name="Title 1"/>
          <p:cNvSpPr txBox="1"/>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US" sz="2000" b="1" dirty="0">
              <a:solidFill>
                <a:schemeClr val="bg1"/>
              </a:solidFill>
              <a:latin typeface="Arial" panose="020B0604020202020204" pitchFamily="34" charset="0"/>
              <a:cs typeface="Arial" panose="020B0604020202020204" pitchFamily="34" charset="0"/>
            </a:endParaRPr>
          </a:p>
        </p:txBody>
      </p:sp>
      <p:sp>
        <p:nvSpPr>
          <p:cNvPr id="7" name="文本框 6"/>
          <p:cNvSpPr txBox="1"/>
          <p:nvPr/>
        </p:nvSpPr>
        <p:spPr>
          <a:xfrm>
            <a:off x="222616" y="1377671"/>
            <a:ext cx="10287000" cy="4831080"/>
          </a:xfrm>
          <a:prstGeom prst="rect">
            <a:avLst/>
          </a:prstGeom>
          <a:noFill/>
        </p:spPr>
        <p:txBody>
          <a:bodyPr wrap="square">
            <a:spAutoFit/>
          </a:bodyPr>
          <a:lstStyle/>
          <a:p>
            <a:pPr indent="304800" algn="just">
              <a:spcBef>
                <a:spcPts val="800"/>
              </a:spcBef>
            </a:pPr>
            <a:r>
              <a:rPr lang="en-US" altLang="zh-CN" sz="18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(1) The accuracies obtained with the network-averaged dataset are greater than those obtained with the single-station dataset. Based on the network-averaged dataset, the earthquake/mining-induced earthquake classifiers constructed by different AI methods had the best performance, followed by the earthquake/explosion classifier and the explosion/mining-induced earthquake classifier, with average accuracies of 97.4–98.4%, 96.5–97.6% and 88.8%–90.6% respectively</a:t>
            </a:r>
          </a:p>
          <a:p>
            <a:pPr indent="304800" algn="just">
              <a:spcBef>
                <a:spcPts val="800"/>
              </a:spcBef>
            </a:pPr>
            <a:r>
              <a:rPr lang="en-US" altLang="zh-CN" sz="18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(2) With both the network-averaged and single-station datasets, the accuracies obtained on the 36-dimensional feature extraction dataset were greater than that of 60-dimensional spectral amplitude dataset, indicating that the feature extraction methods used in this paper effectively highlight the differences in the seismic records of different types of events. </a:t>
            </a:r>
            <a:endParaRPr lang="zh-CN" altLang="zh-CN" sz="1400" kern="100" dirty="0">
              <a:effectLst/>
              <a:latin typeface="Arial" panose="020B0604020202020204" pitchFamily="34" charset="0"/>
              <a:ea typeface="等线" panose="02010600030101010101" pitchFamily="2" charset="-122"/>
              <a:cs typeface="Arial" panose="020B0604020202020204" pitchFamily="34" charset="0"/>
            </a:endParaRPr>
          </a:p>
          <a:p>
            <a:pPr indent="304800" algn="just">
              <a:spcBef>
                <a:spcPts val="800"/>
              </a:spcBef>
            </a:pPr>
            <a:r>
              <a:rPr lang="en-US" altLang="zh-CN" sz="18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(3) </a:t>
            </a:r>
            <a:r>
              <a:rPr lang="en-US" altLang="zh-CN" sz="1800" kern="100"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XGBoost</a:t>
            </a:r>
            <a:r>
              <a:rPr lang="en-US" altLang="zh-CN" sz="18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 and LSTM had better performance and higher accuracy, indicating that these models have good application prospects for seismic event classification. </a:t>
            </a:r>
            <a:endParaRPr lang="zh-CN" altLang="zh-CN" sz="1400" kern="100" dirty="0">
              <a:effectLst/>
              <a:latin typeface="Arial" panose="020B0604020202020204" pitchFamily="34" charset="0"/>
              <a:ea typeface="等线" panose="02010600030101010101" pitchFamily="2" charset="-122"/>
              <a:cs typeface="Arial" panose="020B0604020202020204" pitchFamily="34" charset="0"/>
            </a:endParaRPr>
          </a:p>
          <a:p>
            <a:pPr indent="304800" algn="just">
              <a:spcBef>
                <a:spcPts val="800"/>
              </a:spcBef>
            </a:pPr>
            <a:r>
              <a:rPr lang="en-US" altLang="zh-CN" sz="1800" kern="100" dirty="0">
                <a:solidFill>
                  <a:srgbClr val="000000"/>
                </a:solidFill>
                <a:effectLst/>
                <a:latin typeface="Arial" panose="020B0604020202020204" pitchFamily="34" charset="0"/>
                <a:ea typeface="等线" panose="02010600030101010101" pitchFamily="2" charset="-122"/>
                <a:cs typeface="Arial" panose="020B0604020202020204" pitchFamily="34" charset="0"/>
              </a:rPr>
              <a:t>In future work, we will continue to expand the types of seismic events, including rockslides, landslides, and induced earthquakes, and carry out additional extraction methods. We will further collect unnatural seismic events in more regions of China to popularize and verify the trained AI models and continue to improve the accuracy of AI methods through data preprocessing, feature selection, and algorithm integration.</a:t>
            </a:r>
            <a:endParaRPr lang="zh-CN" altLang="zh-CN" sz="1400" kern="100" dirty="0">
              <a:effectLst/>
              <a:latin typeface="Arial" panose="020B0604020202020204" pitchFamily="34" charset="0"/>
              <a:ea typeface="等线" panose="02010600030101010101" pitchFamily="2" charset="-122"/>
              <a:cs typeface="Arial" panose="020B0604020202020204" pitchFamily="34" charset="0"/>
            </a:endParaRPr>
          </a:p>
        </p:txBody>
      </p:sp>
      <p:pic>
        <p:nvPicPr>
          <p:cNvPr id="4" name="Picture 98" descr="所标">
            <a:extLst>
              <a:ext uri="{FF2B5EF4-FFF2-40B4-BE49-F238E27FC236}">
                <a16:creationId xmlns:a16="http://schemas.microsoft.com/office/drawing/2014/main" id="{5855A273-A660-D759-BE52-03AF4695B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7312" y="175958"/>
            <a:ext cx="1172932" cy="97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C7EDCC"/>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C7EDCC"/>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2402</Words>
  <Application>Microsoft Office PowerPoint</Application>
  <PresentationFormat>宽屏</PresentationFormat>
  <Paragraphs>84</Paragraphs>
  <Slides>10</Slides>
  <Notes>1</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10</vt:i4>
      </vt:variant>
    </vt:vector>
  </HeadingPairs>
  <TitlesOfParts>
    <vt:vector size="16" baseType="lpstr">
      <vt:lpstr>Arial</vt:lpstr>
      <vt:lpstr>Calibri</vt:lpstr>
      <vt:lpstr>Calibri Light</vt:lpstr>
      <vt:lpstr>Times New Roman</vt:lpstr>
      <vt:lpstr>Custom Design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webuser</cp:lastModifiedBy>
  <cp:revision>92</cp:revision>
  <dcterms:created xsi:type="dcterms:W3CDTF">2023-04-18T13:25:00Z</dcterms:created>
  <dcterms:modified xsi:type="dcterms:W3CDTF">2023-06-07T03:23:18Z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2052-11.8.2.9022</vt:lpwstr>
  </property>
</Properties>
</file>