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60" r:id="rId1"/>
    <p:sldMasterId id="2147483648" r:id="rId2"/>
  </p:sldMasterIdLst>
  <p:sldIdLst>
    <p:sldId id="261" r:id="rId3"/>
    <p:sldId id="256" r:id="rId4"/>
    <p:sldId id="262" r:id="rId5"/>
    <p:sldId id="263" r:id="rId6"/>
    <p:sldId id="264" r:id="rId7"/>
    <p:sldId id="267" r:id="rId8"/>
    <p:sldId id="268" r:id="rId9"/>
    <p:sldId id="265" r:id="rId10"/>
    <p:sldId id="266"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3E7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p:scale>
          <a:sx n="90" d="100"/>
          <a:sy n="90" d="100"/>
        </p:scale>
        <p:origin x="-1026" y="-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354217"/>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Seismic Signal Classification using Deep Neural Networks</a:t>
            </a:r>
          </a:p>
          <a:p>
            <a:pPr algn="ctr"/>
            <a:endParaRPr lang="x-none" b="1" smtClean="0">
              <a:solidFill>
                <a:schemeClr val="bg1"/>
              </a:solidFill>
              <a:latin typeface="Arial" panose="020B0604020202020204" pitchFamily="34" charset="0"/>
              <a:cs typeface="Arial" panose="020B0604020202020204" pitchFamily="34" charset="0"/>
            </a:endParaRPr>
          </a:p>
          <a:p>
            <a:pPr algn="ctr"/>
            <a:r>
              <a:rPr lang="fr-FR" dirty="0" smtClean="0">
                <a:solidFill>
                  <a:schemeClr val="bg1"/>
                </a:solidFill>
                <a:latin typeface="Arial" panose="020B0604020202020204" pitchFamily="34" charset="0"/>
                <a:cs typeface="Arial" panose="020B0604020202020204" pitchFamily="34" charset="0"/>
              </a:rPr>
              <a:t>El Hassan Ait </a:t>
            </a:r>
            <a:r>
              <a:rPr lang="fr-FR" dirty="0" err="1" smtClean="0">
                <a:solidFill>
                  <a:schemeClr val="bg1"/>
                </a:solidFill>
                <a:latin typeface="Arial" panose="020B0604020202020204" pitchFamily="34" charset="0"/>
                <a:cs typeface="Arial" panose="020B0604020202020204" pitchFamily="34" charset="0"/>
              </a:rPr>
              <a:t>Laasri</a:t>
            </a:r>
            <a:r>
              <a:rPr lang="fr-FR" dirty="0" smtClean="0">
                <a:solidFill>
                  <a:schemeClr val="bg1"/>
                </a:solidFill>
                <a:latin typeface="Arial" panose="020B0604020202020204" pitchFamily="34" charset="0"/>
                <a:cs typeface="Arial" panose="020B0604020202020204" pitchFamily="34" charset="0"/>
              </a:rPr>
              <a:t>, Driss </a:t>
            </a:r>
            <a:r>
              <a:rPr lang="fr-FR" dirty="0" err="1" smtClean="0">
                <a:solidFill>
                  <a:schemeClr val="bg1"/>
                </a:solidFill>
                <a:latin typeface="Arial" panose="020B0604020202020204" pitchFamily="34" charset="0"/>
                <a:cs typeface="Arial" panose="020B0604020202020204" pitchFamily="34" charset="0"/>
              </a:rPr>
              <a:t>Agliz</a:t>
            </a:r>
            <a:r>
              <a:rPr lang="fr-FR" dirty="0" smtClean="0">
                <a:solidFill>
                  <a:schemeClr val="bg1"/>
                </a:solidFill>
                <a:latin typeface="Arial" panose="020B0604020202020204" pitchFamily="34" charset="0"/>
                <a:cs typeface="Arial" panose="020B0604020202020204" pitchFamily="34" charset="0"/>
              </a:rPr>
              <a:t> and </a:t>
            </a:r>
            <a:r>
              <a:rPr lang="fr-FR" dirty="0" err="1" smtClean="0">
                <a:solidFill>
                  <a:schemeClr val="bg1"/>
                </a:solidFill>
                <a:latin typeface="Arial" panose="020B0604020202020204" pitchFamily="34" charset="0"/>
                <a:cs typeface="Arial" panose="020B0604020202020204" pitchFamily="34" charset="0"/>
              </a:rPr>
              <a:t>Abderrahman</a:t>
            </a:r>
            <a:r>
              <a:rPr lang="fr-FR" dirty="0" smtClean="0">
                <a:solidFill>
                  <a:schemeClr val="bg1"/>
                </a:solidFill>
                <a:latin typeface="Arial" panose="020B0604020202020204" pitchFamily="34" charset="0"/>
                <a:cs typeface="Arial" panose="020B0604020202020204" pitchFamily="34" charset="0"/>
              </a:rPr>
              <a:t> </a:t>
            </a:r>
            <a:r>
              <a:rPr lang="fr-FR" dirty="0" err="1" smtClean="0">
                <a:solidFill>
                  <a:schemeClr val="bg1"/>
                </a:solidFill>
                <a:latin typeface="Arial" panose="020B0604020202020204" pitchFamily="34" charset="0"/>
                <a:cs typeface="Arial" panose="020B0604020202020204" pitchFamily="34" charset="0"/>
              </a:rPr>
              <a:t>Atmani</a:t>
            </a:r>
            <a:endParaRPr lang="x-none" smtClean="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Faculty of Applied Sciences, </a:t>
            </a:r>
            <a:r>
              <a:rPr lang="fr-FR" sz="1400" dirty="0" smtClean="0">
                <a:solidFill>
                  <a:schemeClr val="bg1"/>
                </a:solidFill>
                <a:latin typeface="Arial" panose="020B0604020202020204" pitchFamily="34" charset="0"/>
                <a:cs typeface="Arial" panose="020B0604020202020204" pitchFamily="34" charset="0"/>
              </a:rPr>
              <a:t>Ibn </a:t>
            </a:r>
            <a:r>
              <a:rPr lang="fr-FR" sz="1400" dirty="0" err="1" smtClean="0">
                <a:solidFill>
                  <a:schemeClr val="bg1"/>
                </a:solidFill>
                <a:latin typeface="Arial" panose="020B0604020202020204" pitchFamily="34" charset="0"/>
                <a:cs typeface="Arial" panose="020B0604020202020204" pitchFamily="34" charset="0"/>
              </a:rPr>
              <a:t>Zohr</a:t>
            </a:r>
            <a:r>
              <a:rPr lang="fr-FR" sz="1400" dirty="0" smtClean="0">
                <a:solidFill>
                  <a:schemeClr val="bg1"/>
                </a:solidFill>
                <a:latin typeface="Arial" panose="020B0604020202020204" pitchFamily="34" charset="0"/>
                <a:cs typeface="Arial" panose="020B0604020202020204" pitchFamily="34" charset="0"/>
              </a:rPr>
              <a:t> </a:t>
            </a:r>
            <a:r>
              <a:rPr lang="fr-FR" sz="1400" dirty="0" err="1" smtClean="0">
                <a:solidFill>
                  <a:schemeClr val="bg1"/>
                </a:solidFill>
                <a:latin typeface="Arial" panose="020B0604020202020204" pitchFamily="34" charset="0"/>
                <a:cs typeface="Arial" panose="020B0604020202020204" pitchFamily="34" charset="0"/>
              </a:rPr>
              <a:t>University</a:t>
            </a:r>
            <a:r>
              <a:rPr lang="fr-FR" sz="1400" dirty="0" smtClean="0">
                <a:solidFill>
                  <a:schemeClr val="bg1"/>
                </a:solidFill>
                <a:latin typeface="Arial" panose="020B0604020202020204" pitchFamily="34" charset="0"/>
                <a:cs typeface="Arial" panose="020B0604020202020204" pitchFamily="34" charset="0"/>
              </a:rPr>
              <a:t> </a:t>
            </a:r>
          </a:p>
          <a:p>
            <a:pPr algn="ct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Automatic seismic signal classification is of great importance in many applications. </a:t>
            </a:r>
            <a:r>
              <a:rPr lang="en-GB" sz="1200" dirty="0" smtClean="0">
                <a:latin typeface="Arial" pitchFamily="34" charset="0"/>
                <a:cs typeface="Arial" pitchFamily="34" charset="0"/>
              </a:rPr>
              <a:t>One of the main goal of this processing task is the identification of nuclear explosion signals. </a:t>
            </a:r>
            <a:endParaRPr lang="en-US" sz="1200" dirty="0" smtClean="0">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solidFill>
                <a:latin typeface="Arial" pitchFamily="34" charset="0"/>
                <a:cs typeface="Arial" pitchFamily="34" charset="0"/>
              </a:rPr>
              <a:t>P3.5-342</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capability of a deep neural network CNN to classify seismic signals is investigated in this study. </a:t>
            </a:r>
            <a:r>
              <a:rPr lang="en-GB" sz="1200" dirty="0" smtClean="0">
                <a:latin typeface="Arial" panose="020B0604020202020204" pitchFamily="34" charset="0"/>
                <a:cs typeface="Arial" panose="020B0604020202020204" pitchFamily="34" charset="0"/>
              </a:rPr>
              <a:t>To evaluate </a:t>
            </a:r>
            <a:r>
              <a:rPr lang="en-US" sz="1200" dirty="0" smtClean="0">
                <a:latin typeface="Arial" panose="020B0604020202020204" pitchFamily="34" charset="0"/>
                <a:cs typeface="Arial" panose="020B0604020202020204" pitchFamily="34" charset="0"/>
              </a:rPr>
              <a:t>the performance of this approach, experiments were conducted on </a:t>
            </a:r>
            <a:r>
              <a:rPr lang="en-GB" sz="1200" dirty="0" smtClean="0">
                <a:latin typeface="Arial" panose="020B0604020202020204" pitchFamily="34" charset="0"/>
                <a:cs typeface="Arial" panose="020B0604020202020204" pitchFamily="34" charset="0"/>
              </a:rPr>
              <a:t>real seismic volcano data of distinct characteristics composed of four classes</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ea typeface="TimesNewRomanPSMT"/>
                <a:cs typeface="TimesNewRomanPSMT"/>
              </a:rPr>
              <a:t>Many experiments were conducted to find an optimal CNN classifier with the best performance. The obtained optimal classier shows generally good classification results with an overall accuracy of Ac=99.8 %.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ea typeface="TimesNewRomanPSMT"/>
                <a:cs typeface="TimesNewRomanPSMT"/>
              </a:rPr>
              <a:t>The results</a:t>
            </a:r>
            <a:r>
              <a:rPr lang="en-GB" sz="1200" dirty="0" smtClean="0">
                <a:latin typeface="Arial" pitchFamily="34" charset="0"/>
                <a:ea typeface="TimesNewRomanPSMT"/>
                <a:cs typeface="TimesNewRomanPSMT"/>
              </a:rPr>
              <a:t> show </a:t>
            </a:r>
            <a:r>
              <a:rPr lang="en-US" sz="1200" dirty="0" smtClean="0">
                <a:latin typeface="Arial" pitchFamily="34" charset="0"/>
                <a:ea typeface="TimesNewRomanPSMT"/>
                <a:cs typeface="TimesNewRomanPSMT"/>
              </a:rPr>
              <a:t>the ability of </a:t>
            </a:r>
            <a:r>
              <a:rPr lang="en-GB" sz="1200" dirty="0" smtClean="0">
                <a:latin typeface="Arial" pitchFamily="34" charset="0"/>
                <a:ea typeface="TimesNewRomanPSMT"/>
                <a:cs typeface="TimesNewRomanPSMT"/>
              </a:rPr>
              <a:t>the CNN to achieve high recognition rate </a:t>
            </a:r>
            <a:r>
              <a:rPr lang="en-US" sz="1200" dirty="0" smtClean="0">
                <a:latin typeface="Arial" pitchFamily="34" charset="0"/>
                <a:ea typeface="TimesNewRomanPSMT"/>
                <a:cs typeface="TimesNewRomanPSMT"/>
              </a:rPr>
              <a:t>without requiring any subjective signal features. Therefore, as future work would be the application to nuclear explosion recognition if a sufficient dataset could be constructed</a:t>
            </a:r>
            <a:r>
              <a:rPr lang="en-US" sz="1200" dirty="0" smtClean="0"/>
              <a:t>.</a:t>
            </a:r>
            <a:endParaRPr lang="fr-FR" sz="1200" dirty="0"/>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2"/>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4976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 </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83611" y="1280774"/>
            <a:ext cx="10392582" cy="5355312"/>
          </a:xfrm>
          <a:prstGeom prst="rect">
            <a:avLst/>
          </a:prstGeom>
        </p:spPr>
        <p:txBody>
          <a:bodyPr wrap="square">
            <a:spAutoFit/>
          </a:bodyPr>
          <a:lstStyle/>
          <a:p>
            <a:pPr algn="just"/>
            <a:r>
              <a:rPr lang="en-US" dirty="0" smtClean="0">
                <a:latin typeface="Arial" pitchFamily="34" charset="0"/>
                <a:cs typeface="Arial" pitchFamily="34" charset="0"/>
              </a:rPr>
              <a:t>Seismic activity monitoring plays a central role in various applications, including discovering the earth interior, </a:t>
            </a:r>
            <a:r>
              <a:rPr lang="en-GB" dirty="0" smtClean="0">
                <a:latin typeface="Arial" pitchFamily="34" charset="0"/>
                <a:cs typeface="Arial" pitchFamily="34" charset="0"/>
              </a:rPr>
              <a:t>quantifying the activity state of  volcanoes and detection of underground explosions.  </a:t>
            </a:r>
            <a:endParaRPr lang="en-US" dirty="0" smtClean="0">
              <a:latin typeface="Arial" pitchFamily="34" charset="0"/>
              <a:cs typeface="Arial" pitchFamily="34" charset="0"/>
            </a:endParaRPr>
          </a:p>
          <a:p>
            <a:pPr algn="just"/>
            <a:r>
              <a:rPr lang="en-GB" dirty="0" smtClean="0">
                <a:latin typeface="Arial" pitchFamily="34" charset="0"/>
                <a:cs typeface="Arial" pitchFamily="34" charset="0"/>
              </a:rPr>
              <a:t>Nowadays, large digital seismic monitoring networks have been installed worldwide and the amount of recorded data has been getting huge. Hence, an automatic seismic signal classification task becomes indispensable as it may reduce significantly the processing time and the workload of analysts.</a:t>
            </a:r>
          </a:p>
          <a:p>
            <a:pPr algn="just"/>
            <a:r>
              <a:rPr lang="en-GB" dirty="0" smtClean="0">
                <a:latin typeface="Arial" pitchFamily="34" charset="0"/>
                <a:cs typeface="Arial" pitchFamily="34" charset="0"/>
              </a:rPr>
              <a:t>One of the main goal of seismic signal classification is the identification of nuclear explosion signals. Indeed, detection and recognition of these signals is of considerable interest in the context of nuclear test ban treaty verification as they provide interesting information such as location of a nuclear test and charge used.</a:t>
            </a:r>
          </a:p>
          <a:p>
            <a:pPr lvl="0" algn="just"/>
            <a:r>
              <a:rPr lang="en-US" dirty="0" smtClean="0">
                <a:latin typeface="Arial" pitchFamily="34" charset="0"/>
                <a:cs typeface="Arial" pitchFamily="34" charset="0"/>
              </a:rPr>
              <a:t>Many different approaches have been investigated to address the seismic signal classification problem. recently, artificial intelligence techniques have attracted increasing attentions due to their capabilities to learn easily and directly the input/output relationship from the training data and to their ability to model extremely complex non-linear mappings [1-3]. </a:t>
            </a:r>
          </a:p>
          <a:p>
            <a:pPr algn="just"/>
            <a:r>
              <a:rPr lang="en-GB" dirty="0" smtClean="0">
                <a:latin typeface="Arial" pitchFamily="34" charset="0"/>
                <a:cs typeface="Arial" pitchFamily="34" charset="0"/>
              </a:rPr>
              <a:t>So far, the most widely known and </a:t>
            </a:r>
            <a:r>
              <a:rPr lang="en-US" dirty="0" smtClean="0">
                <a:latin typeface="Arial" pitchFamily="34" charset="0"/>
                <a:cs typeface="Arial" pitchFamily="34" charset="0"/>
              </a:rPr>
              <a:t>used neural network for automatic seismic signal classification is the so-called multilayer </a:t>
            </a:r>
            <a:r>
              <a:rPr lang="en-US" dirty="0" err="1" smtClean="0">
                <a:latin typeface="Arial" pitchFamily="34" charset="0"/>
                <a:cs typeface="Arial" pitchFamily="34" charset="0"/>
              </a:rPr>
              <a:t>perceptron</a:t>
            </a:r>
            <a:r>
              <a:rPr lang="en-US" dirty="0" smtClean="0">
                <a:latin typeface="Arial" pitchFamily="34" charset="0"/>
                <a:cs typeface="Arial" pitchFamily="34" charset="0"/>
              </a:rPr>
              <a:t> MLP [4].  </a:t>
            </a:r>
            <a:r>
              <a:rPr lang="en-GB" dirty="0" smtClean="0">
                <a:latin typeface="Arial" pitchFamily="34" charset="0"/>
                <a:cs typeface="Arial" pitchFamily="34" charset="0"/>
              </a:rPr>
              <a:t>As was shown by many authors, this traditional neural network offers a good classification performance. However, its performance depends considerably on the selected features. To develop a more objective classifier, we have opted, in this study, for </a:t>
            </a:r>
            <a:r>
              <a:rPr lang="fr-FR" dirty="0" smtClean="0">
                <a:latin typeface="Arial" pitchFamily="34" charset="0"/>
                <a:cs typeface="Arial" pitchFamily="34" charset="0"/>
              </a:rPr>
              <a:t>a </a:t>
            </a:r>
            <a:r>
              <a:rPr lang="fr-FR" dirty="0" err="1" smtClean="0">
                <a:latin typeface="Arial" pitchFamily="34" charset="0"/>
                <a:cs typeface="Arial" pitchFamily="34" charset="0"/>
              </a:rPr>
              <a:t>convolutional</a:t>
            </a:r>
            <a:r>
              <a:rPr lang="fr-FR" dirty="0" smtClean="0">
                <a:latin typeface="Arial" pitchFamily="34" charset="0"/>
                <a:cs typeface="Arial" pitchFamily="34" charset="0"/>
              </a:rPr>
              <a:t> neural network (CNN)</a:t>
            </a:r>
            <a:r>
              <a:rPr lang="en-GB" dirty="0" smtClean="0">
                <a:latin typeface="Arial" pitchFamily="34" charset="0"/>
                <a:cs typeface="Arial" pitchFamily="34" charset="0"/>
              </a:rPr>
              <a:t>.</a:t>
            </a:r>
            <a:endParaRPr lang="en-US" dirty="0" smtClean="0">
              <a:latin typeface="Arial" pitchFamily="34" charset="0"/>
              <a:cs typeface="Arial" pitchFamily="34" charset="0"/>
            </a:endParaRPr>
          </a:p>
        </p:txBody>
      </p:sp>
      <p:pic>
        <p:nvPicPr>
          <p:cNvPr id="8" name="Picture 2"/>
          <p:cNvPicPr>
            <a:picLocks noChangeAspect="1" noChangeArrowheads="1"/>
          </p:cNvPicPr>
          <p:nvPr/>
        </p:nvPicPr>
        <p:blipFill>
          <a:blip r:embed="rId2"/>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178194"/>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Objective</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121" name="Rectangle 1"/>
          <p:cNvSpPr>
            <a:spLocks noChangeArrowheads="1"/>
          </p:cNvSpPr>
          <p:nvPr/>
        </p:nvSpPr>
        <p:spPr bwMode="auto">
          <a:xfrm>
            <a:off x="220337" y="2137273"/>
            <a:ext cx="1047704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dirty="0" smtClean="0">
                <a:latin typeface="Arial" pitchFamily="34" charset="0"/>
                <a:cs typeface="Arial" pitchFamily="34" charset="0"/>
              </a:rPr>
              <a:t>The aim of the present study is to investigate and explore the capability of the CNN to classify seismic signals.</a:t>
            </a:r>
          </a:p>
          <a:p>
            <a:pPr algn="just" fontAlgn="base">
              <a:spcBef>
                <a:spcPct val="0"/>
              </a:spcBef>
              <a:spcAft>
                <a:spcPct val="0"/>
              </a:spcAft>
            </a:pPr>
            <a:r>
              <a:rPr lang="en-GB" dirty="0" smtClean="0">
                <a:latin typeface="Arial" pitchFamily="34" charset="0"/>
                <a:cs typeface="Arial" pitchFamily="34" charset="0"/>
              </a:rPr>
              <a:t>The main idea behind developing an artificial intelligence based approach for seismic signal </a:t>
            </a:r>
            <a:r>
              <a:rPr lang="en-US" dirty="0" smtClean="0">
                <a:latin typeface="Arial" pitchFamily="34" charset="0"/>
                <a:cs typeface="Arial" pitchFamily="34" charset="0"/>
              </a:rPr>
              <a:t>recognition is to try to imitate the intelligence of human analysts who are mostly able to recognize seismic signals based on their accumulated knowledge during years of processing. The idea is to try to learn this intelligence from the data using a CNN. </a:t>
            </a:r>
          </a:p>
        </p:txBody>
      </p:sp>
      <p:pic>
        <p:nvPicPr>
          <p:cNvPr id="7" name="Picture 2"/>
          <p:cNvPicPr>
            <a:picLocks noChangeAspect="1" noChangeArrowheads="1"/>
          </p:cNvPicPr>
          <p:nvPr/>
        </p:nvPicPr>
        <p:blipFill>
          <a:blip r:embed="rId2"/>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323"/>
          <p:cNvSpPr/>
          <p:nvPr/>
        </p:nvSpPr>
        <p:spPr>
          <a:xfrm>
            <a:off x="8339770" y="4638116"/>
            <a:ext cx="216000" cy="1692000"/>
          </a:xfrm>
          <a:prstGeom prst="rect">
            <a:avLst/>
          </a:pr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387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Method/data</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487277" y="4847455"/>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18491" y="4878669"/>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551541" y="4911719"/>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582755" y="4942933"/>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617642" y="4977820"/>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48856" y="5009034"/>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4011975" y="4926405"/>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6215350" y="4882341"/>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6248400" y="4915391"/>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p:cNvSpPr/>
          <p:nvPr/>
        </p:nvSpPr>
        <p:spPr>
          <a:xfrm>
            <a:off x="6279614" y="4946605"/>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p:cNvSpPr/>
          <p:nvPr/>
        </p:nvSpPr>
        <p:spPr>
          <a:xfrm>
            <a:off x="6314501" y="4981492"/>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a:off x="6345715" y="5012706"/>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6378767" y="5045758"/>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p:cNvSpPr/>
          <p:nvPr/>
        </p:nvSpPr>
        <p:spPr>
          <a:xfrm>
            <a:off x="6411818" y="5078810"/>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6443033" y="5110023"/>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6477918" y="5144909"/>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6509134" y="5176125"/>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6542184" y="5209174"/>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6573398" y="5240389"/>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6" name="Rectangle 10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21" name="Groupe 220"/>
          <p:cNvGrpSpPr/>
          <p:nvPr/>
        </p:nvGrpSpPr>
        <p:grpSpPr>
          <a:xfrm>
            <a:off x="8460954" y="4252498"/>
            <a:ext cx="2313541" cy="2335620"/>
            <a:chOff x="4354257" y="3393150"/>
            <a:chExt cx="2866854" cy="3093720"/>
          </a:xfrm>
        </p:grpSpPr>
        <p:sp>
          <p:nvSpPr>
            <p:cNvPr id="5224" name="Oval 104"/>
            <p:cNvSpPr>
              <a:spLocks noChangeArrowheads="1"/>
            </p:cNvSpPr>
            <p:nvPr/>
          </p:nvSpPr>
          <p:spPr bwMode="auto">
            <a:xfrm>
              <a:off x="5162467" y="3393150"/>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 name="Oval 103"/>
            <p:cNvSpPr>
              <a:spLocks noChangeArrowheads="1"/>
            </p:cNvSpPr>
            <p:nvPr/>
          </p:nvSpPr>
          <p:spPr bwMode="auto">
            <a:xfrm>
              <a:off x="5162467" y="4142450"/>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2" name="Oval 102"/>
            <p:cNvSpPr>
              <a:spLocks noChangeArrowheads="1"/>
            </p:cNvSpPr>
            <p:nvPr/>
          </p:nvSpPr>
          <p:spPr bwMode="auto">
            <a:xfrm>
              <a:off x="5162467" y="5903940"/>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1" name="Oval 101"/>
            <p:cNvSpPr>
              <a:spLocks noChangeArrowheads="1"/>
            </p:cNvSpPr>
            <p:nvPr/>
          </p:nvSpPr>
          <p:spPr bwMode="auto">
            <a:xfrm>
              <a:off x="6203045" y="3749385"/>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0" name="Oval 100"/>
            <p:cNvSpPr>
              <a:spLocks noChangeArrowheads="1"/>
            </p:cNvSpPr>
            <p:nvPr/>
          </p:nvSpPr>
          <p:spPr bwMode="auto">
            <a:xfrm>
              <a:off x="6203045" y="4346920"/>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19" name="Oval 99"/>
            <p:cNvSpPr>
              <a:spLocks noChangeArrowheads="1"/>
            </p:cNvSpPr>
            <p:nvPr/>
          </p:nvSpPr>
          <p:spPr bwMode="auto">
            <a:xfrm>
              <a:off x="6203045" y="4950805"/>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18" name="Oval 98"/>
            <p:cNvSpPr>
              <a:spLocks noChangeArrowheads="1"/>
            </p:cNvSpPr>
            <p:nvPr/>
          </p:nvSpPr>
          <p:spPr bwMode="auto">
            <a:xfrm>
              <a:off x="6203045" y="5600410"/>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17" name="AutoShape 97"/>
            <p:cNvSpPr>
              <a:spLocks noChangeShapeType="1"/>
            </p:cNvSpPr>
            <p:nvPr/>
          </p:nvSpPr>
          <p:spPr bwMode="auto">
            <a:xfrm>
              <a:off x="6526837" y="3913215"/>
              <a:ext cx="189196" cy="63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5216" name="AutoShape 96"/>
            <p:cNvSpPr>
              <a:spLocks noChangeShapeType="1"/>
            </p:cNvSpPr>
            <p:nvPr/>
          </p:nvSpPr>
          <p:spPr bwMode="auto">
            <a:xfrm>
              <a:off x="6528107" y="4503765"/>
              <a:ext cx="189196" cy="63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5215" name="AutoShape 95"/>
            <p:cNvSpPr>
              <a:spLocks noChangeShapeType="1"/>
            </p:cNvSpPr>
            <p:nvPr/>
          </p:nvSpPr>
          <p:spPr bwMode="auto">
            <a:xfrm>
              <a:off x="6528107" y="5092410"/>
              <a:ext cx="189196" cy="63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5214" name="AutoShape 94"/>
            <p:cNvSpPr>
              <a:spLocks noChangeShapeType="1"/>
            </p:cNvSpPr>
            <p:nvPr/>
          </p:nvSpPr>
          <p:spPr bwMode="auto">
            <a:xfrm>
              <a:off x="6528107" y="5752810"/>
              <a:ext cx="189196" cy="63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5213" name="Oval 93"/>
            <p:cNvSpPr>
              <a:spLocks noChangeArrowheads="1"/>
            </p:cNvSpPr>
            <p:nvPr/>
          </p:nvSpPr>
          <p:spPr bwMode="auto">
            <a:xfrm>
              <a:off x="5162467" y="4798405"/>
              <a:ext cx="323792" cy="323850"/>
            </a:xfrm>
            <a:prstGeom prst="ellipse">
              <a:avLst/>
            </a:prstGeom>
            <a:solidFill>
              <a:srgbClr val="DAEEF3"/>
            </a:solidFill>
            <a:ln w="9525">
              <a:solidFill>
                <a:srgbClr val="0070C0"/>
              </a:solidFill>
              <a:round/>
              <a:headEnd/>
              <a:tailEnd/>
            </a:ln>
          </p:spPr>
          <p:txBody>
            <a:bodyPr vert="horz" wrap="square" lIns="18000" tIns="10800" rIns="18000" bIns="1080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94" name="AutoShape 74"/>
            <p:cNvSpPr>
              <a:spLocks noChangeShapeType="1"/>
            </p:cNvSpPr>
            <p:nvPr/>
          </p:nvSpPr>
          <p:spPr bwMode="auto">
            <a:xfrm flipV="1">
              <a:off x="4354257" y="3555075"/>
              <a:ext cx="808210" cy="52324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93" name="AutoShape 73"/>
            <p:cNvSpPr>
              <a:spLocks noChangeShapeType="1"/>
            </p:cNvSpPr>
            <p:nvPr/>
          </p:nvSpPr>
          <p:spPr bwMode="auto">
            <a:xfrm flipV="1">
              <a:off x="4354257" y="3595715"/>
              <a:ext cx="809480" cy="81915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92" name="AutoShape 72"/>
            <p:cNvSpPr>
              <a:spLocks noChangeShapeType="1"/>
            </p:cNvSpPr>
            <p:nvPr/>
          </p:nvSpPr>
          <p:spPr bwMode="auto">
            <a:xfrm flipV="1">
              <a:off x="4354257" y="3637625"/>
              <a:ext cx="818368" cy="111379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91" name="AutoShape 71"/>
            <p:cNvSpPr>
              <a:spLocks noChangeShapeType="1"/>
            </p:cNvSpPr>
            <p:nvPr/>
          </p:nvSpPr>
          <p:spPr bwMode="auto">
            <a:xfrm flipV="1">
              <a:off x="4354257" y="3666200"/>
              <a:ext cx="845033" cy="142176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90" name="AutoShape 70"/>
            <p:cNvSpPr>
              <a:spLocks noChangeShapeType="1"/>
            </p:cNvSpPr>
            <p:nvPr/>
          </p:nvSpPr>
          <p:spPr bwMode="auto">
            <a:xfrm flipV="1">
              <a:off x="4354257" y="3692870"/>
              <a:ext cx="880587" cy="173164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9" name="AutoShape 69"/>
            <p:cNvSpPr>
              <a:spLocks noChangeShapeType="1"/>
            </p:cNvSpPr>
            <p:nvPr/>
          </p:nvSpPr>
          <p:spPr bwMode="auto">
            <a:xfrm flipV="1">
              <a:off x="4381561" y="3709379"/>
              <a:ext cx="886932" cy="2266723"/>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8" name="AutoShape 68"/>
            <p:cNvSpPr>
              <a:spLocks noChangeShapeType="1"/>
            </p:cNvSpPr>
            <p:nvPr/>
          </p:nvSpPr>
          <p:spPr bwMode="auto">
            <a:xfrm>
              <a:off x="5486259" y="3555075"/>
              <a:ext cx="734563" cy="26479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7" name="AutoShape 67"/>
            <p:cNvSpPr>
              <a:spLocks noChangeShapeType="1"/>
            </p:cNvSpPr>
            <p:nvPr/>
          </p:nvSpPr>
          <p:spPr bwMode="auto">
            <a:xfrm>
              <a:off x="4354257" y="4078315"/>
              <a:ext cx="818368" cy="15176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6" name="AutoShape 66"/>
            <p:cNvSpPr>
              <a:spLocks noChangeShapeType="1"/>
            </p:cNvSpPr>
            <p:nvPr/>
          </p:nvSpPr>
          <p:spPr bwMode="auto">
            <a:xfrm flipV="1">
              <a:off x="4354257" y="4263735"/>
              <a:ext cx="808210" cy="15113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5" name="AutoShape 65"/>
            <p:cNvSpPr>
              <a:spLocks noChangeShapeType="1"/>
            </p:cNvSpPr>
            <p:nvPr/>
          </p:nvSpPr>
          <p:spPr bwMode="auto">
            <a:xfrm flipV="1">
              <a:off x="4354257" y="4315170"/>
              <a:ext cx="808210" cy="43624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4" name="AutoShape 64"/>
            <p:cNvSpPr>
              <a:spLocks noChangeShapeType="1"/>
            </p:cNvSpPr>
            <p:nvPr/>
          </p:nvSpPr>
          <p:spPr bwMode="auto">
            <a:xfrm flipV="1">
              <a:off x="4354257" y="4362160"/>
              <a:ext cx="818368" cy="72580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3" name="AutoShape 63"/>
            <p:cNvSpPr>
              <a:spLocks noChangeShapeType="1"/>
            </p:cNvSpPr>
            <p:nvPr/>
          </p:nvSpPr>
          <p:spPr bwMode="auto">
            <a:xfrm flipV="1">
              <a:off x="4354257" y="4396450"/>
              <a:ext cx="845033" cy="102806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2" name="AutoShape 62"/>
            <p:cNvSpPr>
              <a:spLocks noChangeShapeType="1"/>
            </p:cNvSpPr>
            <p:nvPr/>
          </p:nvSpPr>
          <p:spPr bwMode="auto">
            <a:xfrm flipV="1">
              <a:off x="4381561" y="4423754"/>
              <a:ext cx="853284" cy="159612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1" name="AutoShape 61"/>
            <p:cNvSpPr>
              <a:spLocks noChangeShapeType="1"/>
            </p:cNvSpPr>
            <p:nvPr/>
          </p:nvSpPr>
          <p:spPr bwMode="auto">
            <a:xfrm>
              <a:off x="4354257" y="4078315"/>
              <a:ext cx="853922" cy="77279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80" name="AutoShape 60"/>
            <p:cNvSpPr>
              <a:spLocks noChangeShapeType="1"/>
            </p:cNvSpPr>
            <p:nvPr/>
          </p:nvSpPr>
          <p:spPr bwMode="auto">
            <a:xfrm>
              <a:off x="4354257" y="4414865"/>
              <a:ext cx="825987" cy="46482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9" name="AutoShape 59"/>
            <p:cNvSpPr>
              <a:spLocks noChangeShapeType="1"/>
            </p:cNvSpPr>
            <p:nvPr/>
          </p:nvSpPr>
          <p:spPr bwMode="auto">
            <a:xfrm>
              <a:off x="4354257" y="4751415"/>
              <a:ext cx="809480" cy="16192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8" name="AutoShape 58"/>
            <p:cNvSpPr>
              <a:spLocks noChangeShapeType="1"/>
            </p:cNvSpPr>
            <p:nvPr/>
          </p:nvSpPr>
          <p:spPr bwMode="auto">
            <a:xfrm flipV="1">
              <a:off x="4354257" y="4952075"/>
              <a:ext cx="809480" cy="13589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7" name="AutoShape 57"/>
            <p:cNvSpPr>
              <a:spLocks noChangeShapeType="1"/>
            </p:cNvSpPr>
            <p:nvPr/>
          </p:nvSpPr>
          <p:spPr bwMode="auto">
            <a:xfrm flipV="1">
              <a:off x="4354257" y="5003510"/>
              <a:ext cx="817098" cy="42100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6" name="AutoShape 56"/>
            <p:cNvSpPr>
              <a:spLocks noChangeShapeType="1"/>
            </p:cNvSpPr>
            <p:nvPr/>
          </p:nvSpPr>
          <p:spPr bwMode="auto">
            <a:xfrm flipV="1">
              <a:off x="4395211" y="5062566"/>
              <a:ext cx="795189" cy="928129"/>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5" name="AutoShape 55"/>
            <p:cNvSpPr>
              <a:spLocks noChangeShapeType="1"/>
            </p:cNvSpPr>
            <p:nvPr/>
          </p:nvSpPr>
          <p:spPr bwMode="auto">
            <a:xfrm>
              <a:off x="4387906" y="4080220"/>
              <a:ext cx="880587" cy="183388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4" name="AutoShape 54"/>
            <p:cNvSpPr>
              <a:spLocks noChangeShapeType="1"/>
            </p:cNvSpPr>
            <p:nvPr/>
          </p:nvSpPr>
          <p:spPr bwMode="auto">
            <a:xfrm>
              <a:off x="4363145" y="4423755"/>
              <a:ext cx="862810" cy="151701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3" name="AutoShape 53"/>
            <p:cNvSpPr>
              <a:spLocks noChangeShapeType="1"/>
            </p:cNvSpPr>
            <p:nvPr/>
          </p:nvSpPr>
          <p:spPr bwMode="auto">
            <a:xfrm>
              <a:off x="4354257" y="4742525"/>
              <a:ext cx="834875" cy="123190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2" name="AutoShape 52"/>
            <p:cNvSpPr>
              <a:spLocks noChangeShapeType="1"/>
            </p:cNvSpPr>
            <p:nvPr/>
          </p:nvSpPr>
          <p:spPr bwMode="auto">
            <a:xfrm>
              <a:off x="4354257" y="5087965"/>
              <a:ext cx="809480" cy="93218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1" name="AutoShape 51"/>
            <p:cNvSpPr>
              <a:spLocks noChangeShapeType="1"/>
            </p:cNvSpPr>
            <p:nvPr/>
          </p:nvSpPr>
          <p:spPr bwMode="auto">
            <a:xfrm>
              <a:off x="4363145" y="5433405"/>
              <a:ext cx="792973" cy="63246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70" name="AutoShape 50"/>
            <p:cNvSpPr>
              <a:spLocks noChangeShapeType="1"/>
            </p:cNvSpPr>
            <p:nvPr/>
          </p:nvSpPr>
          <p:spPr bwMode="auto">
            <a:xfrm>
              <a:off x="4395213" y="6034474"/>
              <a:ext cx="760905" cy="85367"/>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9" name="AutoShape 49"/>
            <p:cNvSpPr>
              <a:spLocks noChangeShapeType="1"/>
            </p:cNvSpPr>
            <p:nvPr/>
          </p:nvSpPr>
          <p:spPr bwMode="auto">
            <a:xfrm flipV="1">
              <a:off x="5486259" y="3868130"/>
              <a:ext cx="716786" cy="43624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8" name="AutoShape 48"/>
            <p:cNvSpPr>
              <a:spLocks noChangeShapeType="1"/>
            </p:cNvSpPr>
            <p:nvPr/>
          </p:nvSpPr>
          <p:spPr bwMode="auto">
            <a:xfrm flipV="1">
              <a:off x="5486259" y="3929725"/>
              <a:ext cx="716786" cy="103060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7" name="AutoShape 47"/>
            <p:cNvSpPr>
              <a:spLocks noChangeShapeType="1"/>
            </p:cNvSpPr>
            <p:nvPr/>
          </p:nvSpPr>
          <p:spPr bwMode="auto">
            <a:xfrm flipV="1">
              <a:off x="5486259" y="3996400"/>
              <a:ext cx="738372" cy="206946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6" name="AutoShape 46"/>
            <p:cNvSpPr>
              <a:spLocks noChangeShapeType="1"/>
            </p:cNvSpPr>
            <p:nvPr/>
          </p:nvSpPr>
          <p:spPr bwMode="auto">
            <a:xfrm>
              <a:off x="5486259" y="3555075"/>
              <a:ext cx="752340" cy="85407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5" name="AutoShape 45"/>
            <p:cNvSpPr>
              <a:spLocks noChangeShapeType="1"/>
            </p:cNvSpPr>
            <p:nvPr/>
          </p:nvSpPr>
          <p:spPr bwMode="auto">
            <a:xfrm>
              <a:off x="5486259" y="4304375"/>
              <a:ext cx="725675" cy="14541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4" name="AutoShape 44"/>
            <p:cNvSpPr>
              <a:spLocks noChangeShapeType="1"/>
            </p:cNvSpPr>
            <p:nvPr/>
          </p:nvSpPr>
          <p:spPr bwMode="auto">
            <a:xfrm flipV="1">
              <a:off x="5486259" y="4538690"/>
              <a:ext cx="716786" cy="42164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3" name="AutoShape 43"/>
            <p:cNvSpPr>
              <a:spLocks noChangeShapeType="1"/>
            </p:cNvSpPr>
            <p:nvPr/>
          </p:nvSpPr>
          <p:spPr bwMode="auto">
            <a:xfrm flipV="1">
              <a:off x="5486259" y="4614255"/>
              <a:ext cx="752340" cy="145161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2" name="AutoShape 42"/>
            <p:cNvSpPr>
              <a:spLocks noChangeShapeType="1"/>
            </p:cNvSpPr>
            <p:nvPr/>
          </p:nvSpPr>
          <p:spPr bwMode="auto">
            <a:xfrm>
              <a:off x="5486259" y="3555075"/>
              <a:ext cx="761228" cy="143954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1" name="AutoShape 41"/>
            <p:cNvSpPr>
              <a:spLocks noChangeShapeType="1"/>
            </p:cNvSpPr>
            <p:nvPr/>
          </p:nvSpPr>
          <p:spPr bwMode="auto">
            <a:xfrm>
              <a:off x="5486259" y="4304375"/>
              <a:ext cx="725675" cy="76581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60" name="AutoShape 40"/>
            <p:cNvSpPr>
              <a:spLocks noChangeShapeType="1"/>
            </p:cNvSpPr>
            <p:nvPr/>
          </p:nvSpPr>
          <p:spPr bwMode="auto">
            <a:xfrm>
              <a:off x="5486259" y="4960330"/>
              <a:ext cx="716786" cy="19304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59" name="AutoShape 39"/>
            <p:cNvSpPr>
              <a:spLocks noChangeShapeType="1"/>
            </p:cNvSpPr>
            <p:nvPr/>
          </p:nvSpPr>
          <p:spPr bwMode="auto">
            <a:xfrm flipV="1">
              <a:off x="5486259" y="5228935"/>
              <a:ext cx="752340" cy="836930"/>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58" name="AutoShape 38"/>
            <p:cNvSpPr>
              <a:spLocks noChangeShapeType="1"/>
            </p:cNvSpPr>
            <p:nvPr/>
          </p:nvSpPr>
          <p:spPr bwMode="auto">
            <a:xfrm>
              <a:off x="5486259" y="3555075"/>
              <a:ext cx="752340" cy="212661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57" name="AutoShape 37"/>
            <p:cNvSpPr>
              <a:spLocks noChangeShapeType="1"/>
            </p:cNvSpPr>
            <p:nvPr/>
          </p:nvSpPr>
          <p:spPr bwMode="auto">
            <a:xfrm>
              <a:off x="5486259" y="4304375"/>
              <a:ext cx="716786" cy="141795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56" name="AutoShape 36"/>
            <p:cNvSpPr>
              <a:spLocks noChangeShapeType="1"/>
            </p:cNvSpPr>
            <p:nvPr/>
          </p:nvSpPr>
          <p:spPr bwMode="auto">
            <a:xfrm>
              <a:off x="5486259" y="4960330"/>
              <a:ext cx="716786" cy="84518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55" name="AutoShape 35"/>
            <p:cNvSpPr>
              <a:spLocks noChangeShapeType="1"/>
            </p:cNvSpPr>
            <p:nvPr/>
          </p:nvSpPr>
          <p:spPr bwMode="auto">
            <a:xfrm flipV="1">
              <a:off x="5486259" y="5831550"/>
              <a:ext cx="734563" cy="234315"/>
            </a:xfrm>
            <a:prstGeom prst="straightConnector1">
              <a:avLst/>
            </a:prstGeom>
            <a:noFill/>
            <a:ln w="317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fr-FR"/>
            </a:p>
          </p:txBody>
        </p:sp>
        <p:sp>
          <p:nvSpPr>
            <p:cNvPr id="5154" name="Oval 34"/>
            <p:cNvSpPr>
              <a:spLocks noChangeArrowheads="1"/>
            </p:cNvSpPr>
            <p:nvPr/>
          </p:nvSpPr>
          <p:spPr bwMode="auto">
            <a:xfrm>
              <a:off x="5314840" y="5423245"/>
              <a:ext cx="36189" cy="361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3" name="Oval 33"/>
            <p:cNvSpPr>
              <a:spLocks noChangeArrowheads="1"/>
            </p:cNvSpPr>
            <p:nvPr/>
          </p:nvSpPr>
          <p:spPr bwMode="auto">
            <a:xfrm>
              <a:off x="5314840" y="5517225"/>
              <a:ext cx="36189" cy="361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2" name="Oval 32"/>
            <p:cNvSpPr>
              <a:spLocks noChangeArrowheads="1"/>
            </p:cNvSpPr>
            <p:nvPr/>
          </p:nvSpPr>
          <p:spPr bwMode="auto">
            <a:xfrm>
              <a:off x="5314840" y="5611205"/>
              <a:ext cx="36189" cy="361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1" name="Text Box 31"/>
            <p:cNvSpPr txBox="1">
              <a:spLocks noChangeArrowheads="1"/>
            </p:cNvSpPr>
            <p:nvPr/>
          </p:nvSpPr>
          <p:spPr bwMode="auto">
            <a:xfrm>
              <a:off x="6735080" y="3793200"/>
              <a:ext cx="250145" cy="2533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1200" dirty="0" smtClean="0">
                  <a:latin typeface="Arial" pitchFamily="34" charset="0"/>
                  <a:cs typeface="Arial" pitchFamily="34" charset="0"/>
                </a:rPr>
                <a:t>LP</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0" name="Text Box 30"/>
            <p:cNvSpPr txBox="1">
              <a:spLocks noChangeArrowheads="1"/>
            </p:cNvSpPr>
            <p:nvPr/>
          </p:nvSpPr>
          <p:spPr bwMode="auto">
            <a:xfrm>
              <a:off x="6736349" y="4379940"/>
              <a:ext cx="416505" cy="29740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1200" dirty="0" smtClean="0">
                  <a:latin typeface="Arial" pitchFamily="34" charset="0"/>
                  <a:cs typeface="Arial" pitchFamily="34" charset="0"/>
                </a:rPr>
                <a:t>TC</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9" name="Text Box 29"/>
            <p:cNvSpPr txBox="1">
              <a:spLocks noChangeArrowheads="1"/>
            </p:cNvSpPr>
            <p:nvPr/>
          </p:nvSpPr>
          <p:spPr bwMode="auto">
            <a:xfrm>
              <a:off x="6737618" y="4962235"/>
              <a:ext cx="483493" cy="2696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1200" dirty="0" smtClean="0">
                  <a:latin typeface="Arial" pitchFamily="34" charset="0"/>
                  <a:cs typeface="Arial" pitchFamily="34" charset="0"/>
                </a:rPr>
                <a:t>TR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8" name="Text Box 28"/>
            <p:cNvSpPr txBox="1">
              <a:spLocks noChangeArrowheads="1"/>
            </p:cNvSpPr>
            <p:nvPr/>
          </p:nvSpPr>
          <p:spPr bwMode="auto">
            <a:xfrm>
              <a:off x="6766193" y="5627714"/>
              <a:ext cx="386661" cy="23164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1200" dirty="0" smtClean="0">
                  <a:latin typeface="Arial" pitchFamily="34" charset="0"/>
                  <a:cs typeface="Arial" pitchFamily="34" charset="0"/>
                </a:rPr>
                <a:t>VT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1" name="Text Box 11"/>
            <p:cNvSpPr txBox="1">
              <a:spLocks noChangeArrowheads="1"/>
            </p:cNvSpPr>
            <p:nvPr/>
          </p:nvSpPr>
          <p:spPr bwMode="auto">
            <a:xfrm>
              <a:off x="5276746" y="6312880"/>
              <a:ext cx="153642" cy="1739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5254" name="Picture 134"/>
          <p:cNvPicPr>
            <a:picLocks noChangeAspect="1" noChangeArrowheads="1"/>
          </p:cNvPicPr>
          <p:nvPr/>
        </p:nvPicPr>
        <p:blipFill>
          <a:blip r:embed="rId3"/>
          <a:srcRect/>
          <a:stretch>
            <a:fillRect/>
          </a:stretch>
        </p:blipFill>
        <p:spPr bwMode="auto">
          <a:xfrm>
            <a:off x="113208" y="1105818"/>
            <a:ext cx="2219325" cy="1143000"/>
          </a:xfrm>
          <a:prstGeom prst="rect">
            <a:avLst/>
          </a:prstGeom>
          <a:noFill/>
          <a:ln w="9525">
            <a:noFill/>
            <a:miter lim="800000"/>
            <a:headEnd/>
            <a:tailEnd/>
          </a:ln>
          <a:effectLst/>
        </p:spPr>
      </p:pic>
      <p:sp>
        <p:nvSpPr>
          <p:cNvPr id="229" name="Rectangle 228"/>
          <p:cNvSpPr/>
          <p:nvPr/>
        </p:nvSpPr>
        <p:spPr>
          <a:xfrm>
            <a:off x="2686292" y="4845617"/>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Rectangle 229"/>
          <p:cNvSpPr/>
          <p:nvPr/>
        </p:nvSpPr>
        <p:spPr>
          <a:xfrm>
            <a:off x="2717506" y="4876831"/>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Rectangle 230"/>
          <p:cNvSpPr/>
          <p:nvPr/>
        </p:nvSpPr>
        <p:spPr>
          <a:xfrm>
            <a:off x="2750556" y="4909881"/>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Rectangle 231"/>
          <p:cNvSpPr/>
          <p:nvPr/>
        </p:nvSpPr>
        <p:spPr>
          <a:xfrm>
            <a:off x="2781770" y="4941095"/>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Rectangle 232"/>
          <p:cNvSpPr/>
          <p:nvPr/>
        </p:nvSpPr>
        <p:spPr>
          <a:xfrm>
            <a:off x="2816657" y="4964965"/>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Rectangle 233"/>
          <p:cNvSpPr/>
          <p:nvPr/>
        </p:nvSpPr>
        <p:spPr>
          <a:xfrm>
            <a:off x="2847871" y="5007196"/>
            <a:ext cx="903383" cy="84829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Rectangle 234"/>
          <p:cNvSpPr/>
          <p:nvPr/>
        </p:nvSpPr>
        <p:spPr>
          <a:xfrm>
            <a:off x="4043188" y="4957618"/>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Rectangle 235"/>
          <p:cNvSpPr/>
          <p:nvPr/>
        </p:nvSpPr>
        <p:spPr>
          <a:xfrm>
            <a:off x="4085421" y="4999851"/>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Rectangle 236"/>
          <p:cNvSpPr/>
          <p:nvPr/>
        </p:nvSpPr>
        <p:spPr>
          <a:xfrm>
            <a:off x="4127651" y="5042081"/>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Rectangle 237"/>
          <p:cNvSpPr/>
          <p:nvPr/>
        </p:nvSpPr>
        <p:spPr>
          <a:xfrm>
            <a:off x="4169883" y="5084313"/>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Rectangle 238"/>
          <p:cNvSpPr/>
          <p:nvPr/>
        </p:nvSpPr>
        <p:spPr>
          <a:xfrm>
            <a:off x="4212114" y="5126545"/>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Rectangle 239"/>
          <p:cNvSpPr/>
          <p:nvPr/>
        </p:nvSpPr>
        <p:spPr>
          <a:xfrm>
            <a:off x="4254345" y="5168776"/>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Rectangle 240"/>
          <p:cNvSpPr/>
          <p:nvPr/>
        </p:nvSpPr>
        <p:spPr>
          <a:xfrm>
            <a:off x="4296577" y="5222023"/>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Rectangle 241"/>
          <p:cNvSpPr/>
          <p:nvPr/>
        </p:nvSpPr>
        <p:spPr>
          <a:xfrm>
            <a:off x="4338808" y="5264255"/>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3" name="Rectangle 242"/>
          <p:cNvSpPr/>
          <p:nvPr/>
        </p:nvSpPr>
        <p:spPr>
          <a:xfrm>
            <a:off x="4381039" y="5306487"/>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Rectangle 263"/>
          <p:cNvSpPr/>
          <p:nvPr/>
        </p:nvSpPr>
        <p:spPr>
          <a:xfrm>
            <a:off x="6615629" y="5271603"/>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Rectangle 264"/>
          <p:cNvSpPr/>
          <p:nvPr/>
        </p:nvSpPr>
        <p:spPr>
          <a:xfrm>
            <a:off x="6657861" y="5313835"/>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Rectangle 265"/>
          <p:cNvSpPr/>
          <p:nvPr/>
        </p:nvSpPr>
        <p:spPr>
          <a:xfrm>
            <a:off x="6689075" y="5345049"/>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7" name="Rectangle 266"/>
          <p:cNvSpPr/>
          <p:nvPr/>
        </p:nvSpPr>
        <p:spPr>
          <a:xfrm>
            <a:off x="6720289" y="5376264"/>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Rectangle 267"/>
          <p:cNvSpPr/>
          <p:nvPr/>
        </p:nvSpPr>
        <p:spPr>
          <a:xfrm>
            <a:off x="6751502" y="5407477"/>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Rectangle 268"/>
          <p:cNvSpPr/>
          <p:nvPr/>
        </p:nvSpPr>
        <p:spPr>
          <a:xfrm>
            <a:off x="6793735" y="5438693"/>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Rectangle 269"/>
          <p:cNvSpPr/>
          <p:nvPr/>
        </p:nvSpPr>
        <p:spPr>
          <a:xfrm>
            <a:off x="6835966" y="5469907"/>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Rectangle 270"/>
          <p:cNvSpPr/>
          <p:nvPr/>
        </p:nvSpPr>
        <p:spPr>
          <a:xfrm>
            <a:off x="7008565" y="4882341"/>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Rectangle 271"/>
          <p:cNvSpPr/>
          <p:nvPr/>
        </p:nvSpPr>
        <p:spPr>
          <a:xfrm>
            <a:off x="7041615" y="4915391"/>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3" name="Rectangle 272"/>
          <p:cNvSpPr/>
          <p:nvPr/>
        </p:nvSpPr>
        <p:spPr>
          <a:xfrm>
            <a:off x="7072829" y="4946605"/>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Rectangle 273"/>
          <p:cNvSpPr/>
          <p:nvPr/>
        </p:nvSpPr>
        <p:spPr>
          <a:xfrm>
            <a:off x="7107716" y="4981492"/>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Rectangle 274"/>
          <p:cNvSpPr/>
          <p:nvPr/>
        </p:nvSpPr>
        <p:spPr>
          <a:xfrm>
            <a:off x="7138930" y="5012706"/>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Rectangle 275"/>
          <p:cNvSpPr/>
          <p:nvPr/>
        </p:nvSpPr>
        <p:spPr>
          <a:xfrm>
            <a:off x="7171982" y="5045758"/>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Rectangle 276"/>
          <p:cNvSpPr/>
          <p:nvPr/>
        </p:nvSpPr>
        <p:spPr>
          <a:xfrm>
            <a:off x="7205033" y="5078810"/>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Rectangle 277"/>
          <p:cNvSpPr/>
          <p:nvPr/>
        </p:nvSpPr>
        <p:spPr>
          <a:xfrm>
            <a:off x="7236248" y="5110023"/>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Rectangle 278"/>
          <p:cNvSpPr/>
          <p:nvPr/>
        </p:nvSpPr>
        <p:spPr>
          <a:xfrm>
            <a:off x="7271133" y="5144909"/>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Rectangle 279"/>
          <p:cNvSpPr/>
          <p:nvPr/>
        </p:nvSpPr>
        <p:spPr>
          <a:xfrm>
            <a:off x="7302349" y="5176125"/>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Rectangle 280"/>
          <p:cNvSpPr/>
          <p:nvPr/>
        </p:nvSpPr>
        <p:spPr>
          <a:xfrm>
            <a:off x="7335399" y="5209174"/>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Rectangle 281"/>
          <p:cNvSpPr/>
          <p:nvPr/>
        </p:nvSpPr>
        <p:spPr>
          <a:xfrm>
            <a:off x="7366613" y="5240389"/>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Rectangle 282"/>
          <p:cNvSpPr/>
          <p:nvPr/>
        </p:nvSpPr>
        <p:spPr>
          <a:xfrm>
            <a:off x="7397827" y="5271603"/>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Rectangle 283"/>
          <p:cNvSpPr/>
          <p:nvPr/>
        </p:nvSpPr>
        <p:spPr>
          <a:xfrm>
            <a:off x="7440059" y="5313835"/>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5" name="Rectangle 284"/>
          <p:cNvSpPr/>
          <p:nvPr/>
        </p:nvSpPr>
        <p:spPr>
          <a:xfrm>
            <a:off x="7471273" y="5345049"/>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6" name="Rectangle 285"/>
          <p:cNvSpPr/>
          <p:nvPr/>
        </p:nvSpPr>
        <p:spPr>
          <a:xfrm>
            <a:off x="7502487" y="5376264"/>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Rectangle 286"/>
          <p:cNvSpPr/>
          <p:nvPr/>
        </p:nvSpPr>
        <p:spPr>
          <a:xfrm>
            <a:off x="7533700" y="5407477"/>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Rectangle 287"/>
          <p:cNvSpPr/>
          <p:nvPr/>
        </p:nvSpPr>
        <p:spPr>
          <a:xfrm>
            <a:off x="7564916" y="5438693"/>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9" name="Rectangle 288"/>
          <p:cNvSpPr/>
          <p:nvPr/>
        </p:nvSpPr>
        <p:spPr>
          <a:xfrm>
            <a:off x="7607147" y="5469907"/>
            <a:ext cx="301126" cy="334180"/>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1" name="Rectangle 290"/>
          <p:cNvSpPr/>
          <p:nvPr/>
        </p:nvSpPr>
        <p:spPr>
          <a:xfrm>
            <a:off x="5100809" y="4924569"/>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2" name="Rectangle 291"/>
          <p:cNvSpPr/>
          <p:nvPr/>
        </p:nvSpPr>
        <p:spPr>
          <a:xfrm>
            <a:off x="5132022" y="4955782"/>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3" name="Rectangle 292"/>
          <p:cNvSpPr/>
          <p:nvPr/>
        </p:nvSpPr>
        <p:spPr>
          <a:xfrm>
            <a:off x="5174255" y="4998015"/>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4" name="Rectangle 293"/>
          <p:cNvSpPr/>
          <p:nvPr/>
        </p:nvSpPr>
        <p:spPr>
          <a:xfrm>
            <a:off x="5216485" y="5040245"/>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5" name="Rectangle 294"/>
          <p:cNvSpPr/>
          <p:nvPr/>
        </p:nvSpPr>
        <p:spPr>
          <a:xfrm>
            <a:off x="5258717" y="5082477"/>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6" name="Rectangle 295"/>
          <p:cNvSpPr/>
          <p:nvPr/>
        </p:nvSpPr>
        <p:spPr>
          <a:xfrm>
            <a:off x="5300948" y="5124709"/>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7" name="Rectangle 296"/>
          <p:cNvSpPr/>
          <p:nvPr/>
        </p:nvSpPr>
        <p:spPr>
          <a:xfrm>
            <a:off x="5343179" y="5166940"/>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8" name="Rectangle 297"/>
          <p:cNvSpPr/>
          <p:nvPr/>
        </p:nvSpPr>
        <p:spPr>
          <a:xfrm>
            <a:off x="5385411" y="5220187"/>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9" name="Rectangle 298"/>
          <p:cNvSpPr/>
          <p:nvPr/>
        </p:nvSpPr>
        <p:spPr>
          <a:xfrm>
            <a:off x="5427642" y="5262419"/>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0" name="Rectangle 299"/>
          <p:cNvSpPr/>
          <p:nvPr/>
        </p:nvSpPr>
        <p:spPr>
          <a:xfrm>
            <a:off x="5469873" y="5304651"/>
            <a:ext cx="626124" cy="582059"/>
          </a:xfrm>
          <a:prstGeom prst="rect">
            <a:avLst/>
          </a:prstGeom>
          <a:blipFill>
            <a:blip r:embed="rId2"/>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1" name="Ellipse 300"/>
          <p:cNvSpPr/>
          <p:nvPr/>
        </p:nvSpPr>
        <p:spPr>
          <a:xfrm>
            <a:off x="8422389" y="47262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p:cNvSpPr/>
          <p:nvPr/>
        </p:nvSpPr>
        <p:spPr>
          <a:xfrm>
            <a:off x="8422389" y="4988819"/>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3" name="Ellipse 302"/>
          <p:cNvSpPr/>
          <p:nvPr/>
        </p:nvSpPr>
        <p:spPr>
          <a:xfrm>
            <a:off x="8422389" y="5231194"/>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4" name="Ellipse 303"/>
          <p:cNvSpPr/>
          <p:nvPr/>
        </p:nvSpPr>
        <p:spPr>
          <a:xfrm>
            <a:off x="8422389" y="5482747"/>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5" name="Ellipse 304"/>
          <p:cNvSpPr/>
          <p:nvPr/>
        </p:nvSpPr>
        <p:spPr>
          <a:xfrm>
            <a:off x="8422389" y="5725121"/>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Ellipse 305"/>
          <p:cNvSpPr/>
          <p:nvPr/>
        </p:nvSpPr>
        <p:spPr>
          <a:xfrm>
            <a:off x="8444423" y="61988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5" name="Ellipse 324"/>
          <p:cNvSpPr/>
          <p:nvPr/>
        </p:nvSpPr>
        <p:spPr>
          <a:xfrm>
            <a:off x="8431582" y="5888534"/>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6" name="Ellipse 325"/>
          <p:cNvSpPr/>
          <p:nvPr/>
        </p:nvSpPr>
        <p:spPr>
          <a:xfrm>
            <a:off x="8431582" y="5952798"/>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7" name="Ellipse 326"/>
          <p:cNvSpPr/>
          <p:nvPr/>
        </p:nvSpPr>
        <p:spPr>
          <a:xfrm>
            <a:off x="8431582" y="6017062"/>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8" name="Flèche droite 327"/>
          <p:cNvSpPr/>
          <p:nvPr/>
        </p:nvSpPr>
        <p:spPr>
          <a:xfrm>
            <a:off x="8031296" y="5343196"/>
            <a:ext cx="231355" cy="33050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0" name="Connecteur droit avec flèche 329"/>
          <p:cNvCxnSpPr/>
          <p:nvPr/>
        </p:nvCxnSpPr>
        <p:spPr>
          <a:xfrm>
            <a:off x="1839813" y="4638116"/>
            <a:ext cx="1044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1" name="ZoneTexte 330"/>
          <p:cNvSpPr txBox="1"/>
          <p:nvPr/>
        </p:nvSpPr>
        <p:spPr>
          <a:xfrm>
            <a:off x="1773712" y="4395746"/>
            <a:ext cx="1120820" cy="276999"/>
          </a:xfrm>
          <a:prstGeom prst="rect">
            <a:avLst/>
          </a:prstGeom>
          <a:noFill/>
        </p:spPr>
        <p:txBody>
          <a:bodyPr wrap="none" rtlCol="0">
            <a:spAutoFit/>
          </a:bodyPr>
          <a:lstStyle/>
          <a:p>
            <a:r>
              <a:rPr lang="fr-FR" sz="1200" dirty="0" smtClean="0">
                <a:latin typeface="Arial" pitchFamily="34" charset="0"/>
                <a:cs typeface="Arial" pitchFamily="34" charset="0"/>
              </a:rPr>
              <a:t>Convolution 1</a:t>
            </a:r>
            <a:endParaRPr lang="fr-FR" sz="1200" dirty="0">
              <a:latin typeface="Arial" pitchFamily="34" charset="0"/>
              <a:cs typeface="Arial" pitchFamily="34" charset="0"/>
            </a:endParaRPr>
          </a:p>
        </p:txBody>
      </p:sp>
      <p:cxnSp>
        <p:nvCxnSpPr>
          <p:cNvPr id="337" name="Connecteur droit avec flèche 336"/>
          <p:cNvCxnSpPr/>
          <p:nvPr/>
        </p:nvCxnSpPr>
        <p:spPr>
          <a:xfrm>
            <a:off x="3060862" y="4636280"/>
            <a:ext cx="972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8" name="ZoneTexte 337"/>
          <p:cNvSpPr txBox="1"/>
          <p:nvPr/>
        </p:nvSpPr>
        <p:spPr>
          <a:xfrm>
            <a:off x="2972727" y="4395746"/>
            <a:ext cx="1035861" cy="276999"/>
          </a:xfrm>
          <a:prstGeom prst="rect">
            <a:avLst/>
          </a:prstGeom>
          <a:noFill/>
        </p:spPr>
        <p:txBody>
          <a:bodyPr wrap="none" rtlCol="0">
            <a:spAutoFit/>
          </a:bodyPr>
          <a:lstStyle/>
          <a:p>
            <a:r>
              <a:rPr lang="fr-FR" sz="1200" dirty="0" smtClean="0">
                <a:latin typeface="Arial" pitchFamily="34" charset="0"/>
                <a:cs typeface="Arial" pitchFamily="34" charset="0"/>
              </a:rPr>
              <a:t>Max-</a:t>
            </a:r>
            <a:r>
              <a:rPr lang="fr-FR" sz="1200" dirty="0" err="1" smtClean="0">
                <a:latin typeface="Arial" pitchFamily="34" charset="0"/>
                <a:cs typeface="Arial" pitchFamily="34" charset="0"/>
              </a:rPr>
              <a:t>Pooling</a:t>
            </a:r>
            <a:endParaRPr lang="fr-FR" sz="1200" dirty="0">
              <a:latin typeface="Arial" pitchFamily="34" charset="0"/>
              <a:cs typeface="Arial" pitchFamily="34" charset="0"/>
            </a:endParaRPr>
          </a:p>
        </p:txBody>
      </p:sp>
      <p:cxnSp>
        <p:nvCxnSpPr>
          <p:cNvPr id="340" name="Connecteur droit avec flèche 339"/>
          <p:cNvCxnSpPr/>
          <p:nvPr/>
        </p:nvCxnSpPr>
        <p:spPr>
          <a:xfrm>
            <a:off x="4129490" y="4625262"/>
            <a:ext cx="1080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1" name="ZoneTexte 340"/>
          <p:cNvSpPr txBox="1"/>
          <p:nvPr/>
        </p:nvSpPr>
        <p:spPr>
          <a:xfrm>
            <a:off x="4129491" y="4395746"/>
            <a:ext cx="1120820" cy="276999"/>
          </a:xfrm>
          <a:prstGeom prst="rect">
            <a:avLst/>
          </a:prstGeom>
          <a:noFill/>
        </p:spPr>
        <p:txBody>
          <a:bodyPr wrap="none" rtlCol="0">
            <a:spAutoFit/>
          </a:bodyPr>
          <a:lstStyle/>
          <a:p>
            <a:r>
              <a:rPr lang="fr-FR" sz="1200" dirty="0" smtClean="0">
                <a:latin typeface="Arial" pitchFamily="34" charset="0"/>
                <a:cs typeface="Arial" pitchFamily="34" charset="0"/>
              </a:rPr>
              <a:t>Convolution 2</a:t>
            </a:r>
            <a:endParaRPr lang="fr-FR" sz="1200" dirty="0">
              <a:latin typeface="Arial" pitchFamily="34" charset="0"/>
              <a:cs typeface="Arial" pitchFamily="34" charset="0"/>
            </a:endParaRPr>
          </a:p>
        </p:txBody>
      </p:sp>
      <p:cxnSp>
        <p:nvCxnSpPr>
          <p:cNvPr id="343" name="Connecteur droit avec flèche 342"/>
          <p:cNvCxnSpPr/>
          <p:nvPr/>
        </p:nvCxnSpPr>
        <p:spPr>
          <a:xfrm>
            <a:off x="5295475" y="4634442"/>
            <a:ext cx="972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4" name="ZoneTexte 343"/>
          <p:cNvSpPr txBox="1"/>
          <p:nvPr/>
        </p:nvSpPr>
        <p:spPr>
          <a:xfrm>
            <a:off x="5284459" y="4395746"/>
            <a:ext cx="1035861" cy="276999"/>
          </a:xfrm>
          <a:prstGeom prst="rect">
            <a:avLst/>
          </a:prstGeom>
          <a:noFill/>
        </p:spPr>
        <p:txBody>
          <a:bodyPr wrap="none" rtlCol="0">
            <a:spAutoFit/>
          </a:bodyPr>
          <a:lstStyle/>
          <a:p>
            <a:r>
              <a:rPr lang="fr-FR" sz="1200" dirty="0" smtClean="0">
                <a:latin typeface="Arial" pitchFamily="34" charset="0"/>
                <a:cs typeface="Arial" pitchFamily="34" charset="0"/>
              </a:rPr>
              <a:t>Max-</a:t>
            </a:r>
            <a:r>
              <a:rPr lang="fr-FR" sz="1200" dirty="0" err="1" smtClean="0">
                <a:latin typeface="Arial" pitchFamily="34" charset="0"/>
                <a:cs typeface="Arial" pitchFamily="34" charset="0"/>
              </a:rPr>
              <a:t>Pooling</a:t>
            </a:r>
            <a:endParaRPr lang="fr-FR" sz="1200" dirty="0">
              <a:latin typeface="Arial" pitchFamily="34" charset="0"/>
              <a:cs typeface="Arial" pitchFamily="34" charset="0"/>
            </a:endParaRPr>
          </a:p>
        </p:txBody>
      </p:sp>
      <p:cxnSp>
        <p:nvCxnSpPr>
          <p:cNvPr id="346" name="Connecteur droit avec flèche 345"/>
          <p:cNvCxnSpPr/>
          <p:nvPr/>
        </p:nvCxnSpPr>
        <p:spPr>
          <a:xfrm>
            <a:off x="6386112" y="4634442"/>
            <a:ext cx="936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7" name="ZoneTexte 346"/>
          <p:cNvSpPr txBox="1"/>
          <p:nvPr/>
        </p:nvSpPr>
        <p:spPr>
          <a:xfrm>
            <a:off x="6308993" y="4395746"/>
            <a:ext cx="1120820" cy="276999"/>
          </a:xfrm>
          <a:prstGeom prst="rect">
            <a:avLst/>
          </a:prstGeom>
          <a:noFill/>
        </p:spPr>
        <p:txBody>
          <a:bodyPr wrap="none" rtlCol="0">
            <a:spAutoFit/>
          </a:bodyPr>
          <a:lstStyle/>
          <a:p>
            <a:r>
              <a:rPr lang="fr-FR" sz="1200" dirty="0" smtClean="0">
                <a:latin typeface="Arial" pitchFamily="34" charset="0"/>
                <a:cs typeface="Arial" pitchFamily="34" charset="0"/>
              </a:rPr>
              <a:t>Convolution 3</a:t>
            </a:r>
            <a:endParaRPr lang="fr-FR" sz="1200" dirty="0">
              <a:latin typeface="Arial" pitchFamily="34" charset="0"/>
              <a:cs typeface="Arial" pitchFamily="34" charset="0"/>
            </a:endParaRPr>
          </a:p>
        </p:txBody>
      </p:sp>
      <p:sp>
        <p:nvSpPr>
          <p:cNvPr id="348" name="ZoneTexte 347"/>
          <p:cNvSpPr txBox="1"/>
          <p:nvPr/>
        </p:nvSpPr>
        <p:spPr>
          <a:xfrm>
            <a:off x="2135433" y="5892202"/>
            <a:ext cx="1010213" cy="276999"/>
          </a:xfrm>
          <a:prstGeom prst="rect">
            <a:avLst/>
          </a:prstGeom>
          <a:noFill/>
        </p:spPr>
        <p:txBody>
          <a:bodyPr wrap="none" rtlCol="0">
            <a:spAutoFit/>
          </a:bodyPr>
          <a:lstStyle/>
          <a:p>
            <a:r>
              <a:rPr lang="fr-FR" sz="1200" dirty="0" smtClean="0">
                <a:latin typeface="Arial" pitchFamily="34" charset="0"/>
                <a:cs typeface="Arial" pitchFamily="34" charset="0"/>
              </a:rPr>
              <a:t>n</a:t>
            </a:r>
            <a:r>
              <a:rPr lang="fr-FR" sz="1200" baseline="-25000" dirty="0" smtClean="0">
                <a:latin typeface="Arial" pitchFamily="34" charset="0"/>
                <a:cs typeface="Arial" pitchFamily="34" charset="0"/>
              </a:rPr>
              <a:t>1</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channels</a:t>
            </a:r>
            <a:endParaRPr lang="fr-FR" sz="1200" dirty="0">
              <a:latin typeface="Arial" pitchFamily="34" charset="0"/>
              <a:cs typeface="Arial" pitchFamily="34" charset="0"/>
            </a:endParaRPr>
          </a:p>
        </p:txBody>
      </p:sp>
      <p:sp>
        <p:nvSpPr>
          <p:cNvPr id="349" name="ZoneTexte 348"/>
          <p:cNvSpPr txBox="1"/>
          <p:nvPr/>
        </p:nvSpPr>
        <p:spPr>
          <a:xfrm>
            <a:off x="4755611" y="5892202"/>
            <a:ext cx="982961" cy="276999"/>
          </a:xfrm>
          <a:prstGeom prst="rect">
            <a:avLst/>
          </a:prstGeom>
          <a:noFill/>
        </p:spPr>
        <p:txBody>
          <a:bodyPr wrap="none" rtlCol="0">
            <a:spAutoFit/>
          </a:bodyPr>
          <a:lstStyle/>
          <a:p>
            <a:r>
              <a:rPr lang="fr-FR" sz="1200" dirty="0" smtClean="0">
                <a:latin typeface="Arial" pitchFamily="34" charset="0"/>
                <a:cs typeface="Arial" pitchFamily="34" charset="0"/>
              </a:rPr>
              <a:t>n</a:t>
            </a:r>
            <a:r>
              <a:rPr lang="fr-FR" sz="1200" baseline="-25000" dirty="0" smtClean="0">
                <a:latin typeface="Arial" pitchFamily="34" charset="0"/>
                <a:cs typeface="Arial" pitchFamily="34" charset="0"/>
              </a:rPr>
              <a:t>2</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channels</a:t>
            </a:r>
            <a:endParaRPr lang="fr-FR" sz="1200" dirty="0">
              <a:latin typeface="Arial" pitchFamily="34" charset="0"/>
              <a:cs typeface="Arial" pitchFamily="34" charset="0"/>
            </a:endParaRPr>
          </a:p>
        </p:txBody>
      </p:sp>
      <p:sp>
        <p:nvSpPr>
          <p:cNvPr id="350" name="ZoneTexte 349"/>
          <p:cNvSpPr txBox="1"/>
          <p:nvPr/>
        </p:nvSpPr>
        <p:spPr>
          <a:xfrm>
            <a:off x="6846979" y="5892202"/>
            <a:ext cx="1010213" cy="276999"/>
          </a:xfrm>
          <a:prstGeom prst="rect">
            <a:avLst/>
          </a:prstGeom>
          <a:noFill/>
        </p:spPr>
        <p:txBody>
          <a:bodyPr wrap="none" rtlCol="0">
            <a:spAutoFit/>
          </a:bodyPr>
          <a:lstStyle/>
          <a:p>
            <a:r>
              <a:rPr lang="fr-FR" sz="1200" dirty="0" smtClean="0">
                <a:latin typeface="Arial" pitchFamily="34" charset="0"/>
                <a:cs typeface="Arial" pitchFamily="34" charset="0"/>
              </a:rPr>
              <a:t>n</a:t>
            </a:r>
            <a:r>
              <a:rPr lang="fr-FR" sz="1200" baseline="-25000" dirty="0" smtClean="0">
                <a:latin typeface="Arial" pitchFamily="34" charset="0"/>
                <a:cs typeface="Arial" pitchFamily="34" charset="0"/>
              </a:rPr>
              <a:t>3</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channels</a:t>
            </a:r>
            <a:endParaRPr lang="fr-FR" sz="1200" dirty="0">
              <a:latin typeface="Arial" pitchFamily="34" charset="0"/>
              <a:cs typeface="Arial" pitchFamily="34" charset="0"/>
            </a:endParaRPr>
          </a:p>
        </p:txBody>
      </p:sp>
      <p:sp>
        <p:nvSpPr>
          <p:cNvPr id="351" name="ZoneTexte 350"/>
          <p:cNvSpPr txBox="1"/>
          <p:nvPr/>
        </p:nvSpPr>
        <p:spPr>
          <a:xfrm>
            <a:off x="8466461" y="3949562"/>
            <a:ext cx="1531188" cy="276999"/>
          </a:xfrm>
          <a:prstGeom prst="rect">
            <a:avLst/>
          </a:prstGeom>
          <a:noFill/>
        </p:spPr>
        <p:txBody>
          <a:bodyPr wrap="none" rtlCol="0">
            <a:spAutoFit/>
          </a:bodyPr>
          <a:lstStyle/>
          <a:p>
            <a:r>
              <a:rPr lang="fr-FR" sz="1200" dirty="0" err="1" smtClean="0">
                <a:latin typeface="Arial" pitchFamily="34" charset="0"/>
                <a:cs typeface="Arial" pitchFamily="34" charset="0"/>
              </a:rPr>
              <a:t>Fully</a:t>
            </a:r>
            <a:r>
              <a:rPr lang="fr-FR" sz="1200" dirty="0" smtClean="0">
                <a:latin typeface="Arial" pitchFamily="34" charset="0"/>
                <a:cs typeface="Arial" pitchFamily="34" charset="0"/>
              </a:rPr>
              <a:t>-</a:t>
            </a:r>
            <a:r>
              <a:rPr lang="fr-FR" sz="1200" dirty="0" err="1" smtClean="0">
                <a:latin typeface="Arial" pitchFamily="34" charset="0"/>
                <a:cs typeface="Arial" pitchFamily="34" charset="0"/>
              </a:rPr>
              <a:t>connected</a:t>
            </a:r>
            <a:r>
              <a:rPr lang="fr-FR" sz="1200" dirty="0" smtClean="0">
                <a:latin typeface="Arial" pitchFamily="34" charset="0"/>
                <a:cs typeface="Arial" pitchFamily="34" charset="0"/>
              </a:rPr>
              <a:t> NN</a:t>
            </a:r>
            <a:endParaRPr lang="fr-FR" sz="1200" dirty="0">
              <a:latin typeface="Arial" pitchFamily="34" charset="0"/>
              <a:cs typeface="Arial" pitchFamily="34" charset="0"/>
            </a:endParaRPr>
          </a:p>
        </p:txBody>
      </p:sp>
      <p:cxnSp>
        <p:nvCxnSpPr>
          <p:cNvPr id="352" name="Connecteur droit avec flèche 351"/>
          <p:cNvCxnSpPr/>
          <p:nvPr/>
        </p:nvCxnSpPr>
        <p:spPr>
          <a:xfrm>
            <a:off x="7397826" y="4643622"/>
            <a:ext cx="792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3" name="ZoneTexte 352"/>
          <p:cNvSpPr txBox="1"/>
          <p:nvPr/>
        </p:nvSpPr>
        <p:spPr>
          <a:xfrm>
            <a:off x="7342740" y="4393909"/>
            <a:ext cx="857927" cy="276999"/>
          </a:xfrm>
          <a:prstGeom prst="rect">
            <a:avLst/>
          </a:prstGeom>
          <a:noFill/>
        </p:spPr>
        <p:txBody>
          <a:bodyPr wrap="none" rtlCol="0">
            <a:spAutoFit/>
          </a:bodyPr>
          <a:lstStyle/>
          <a:p>
            <a:r>
              <a:rPr lang="fr-FR" sz="1200" dirty="0" err="1" smtClean="0">
                <a:latin typeface="Arial" pitchFamily="34" charset="0"/>
                <a:cs typeface="Arial" pitchFamily="34" charset="0"/>
              </a:rPr>
              <a:t>Flattening</a:t>
            </a:r>
            <a:endParaRPr lang="fr-FR" sz="1200" dirty="0">
              <a:latin typeface="Arial" pitchFamily="34" charset="0"/>
              <a:cs typeface="Arial" pitchFamily="34" charset="0"/>
            </a:endParaRPr>
          </a:p>
        </p:txBody>
      </p:sp>
      <p:sp>
        <p:nvSpPr>
          <p:cNvPr id="354" name="Rectangle 353"/>
          <p:cNvSpPr/>
          <p:nvPr/>
        </p:nvSpPr>
        <p:spPr>
          <a:xfrm>
            <a:off x="1883884" y="5100825"/>
            <a:ext cx="209321" cy="154236"/>
          </a:xfrm>
          <a:prstGeom prst="rect">
            <a:avLst/>
          </a:prstGeom>
          <a:blipFill>
            <a:blip r:embed="rId4"/>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6" name="Connecteur droit 355"/>
          <p:cNvCxnSpPr/>
          <p:nvPr/>
        </p:nvCxnSpPr>
        <p:spPr>
          <a:xfrm>
            <a:off x="2093205" y="5100825"/>
            <a:ext cx="980501" cy="5508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Connecteur droit 357"/>
          <p:cNvCxnSpPr/>
          <p:nvPr/>
        </p:nvCxnSpPr>
        <p:spPr>
          <a:xfrm flipV="1">
            <a:off x="2080352" y="5166926"/>
            <a:ext cx="1004371" cy="75283"/>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61" name="Rectangle 360"/>
          <p:cNvSpPr/>
          <p:nvPr/>
        </p:nvSpPr>
        <p:spPr>
          <a:xfrm>
            <a:off x="3413392" y="5616782"/>
            <a:ext cx="209321" cy="154236"/>
          </a:xfrm>
          <a:prstGeom prst="rect">
            <a:avLst/>
          </a:prstGeom>
          <a:blipFill>
            <a:blip r:embed="rId4"/>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2" name="Connecteur droit 361"/>
          <p:cNvCxnSpPr/>
          <p:nvPr/>
        </p:nvCxnSpPr>
        <p:spPr>
          <a:xfrm>
            <a:off x="3622713" y="5616782"/>
            <a:ext cx="1114540" cy="11200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Connecteur droit 362"/>
          <p:cNvCxnSpPr/>
          <p:nvPr/>
        </p:nvCxnSpPr>
        <p:spPr>
          <a:xfrm flipV="1">
            <a:off x="3609860" y="5728786"/>
            <a:ext cx="1149427" cy="29381"/>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4459995" y="5374411"/>
            <a:ext cx="209321" cy="154236"/>
          </a:xfrm>
          <a:prstGeom prst="rect">
            <a:avLst/>
          </a:prstGeom>
          <a:blipFill>
            <a:blip r:embed="rId4"/>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7" name="Connecteur droit 366"/>
          <p:cNvCxnSpPr/>
          <p:nvPr/>
        </p:nvCxnSpPr>
        <p:spPr>
          <a:xfrm>
            <a:off x="4669316" y="5374411"/>
            <a:ext cx="980501" cy="5508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8" name="Connecteur droit 367"/>
          <p:cNvCxnSpPr/>
          <p:nvPr/>
        </p:nvCxnSpPr>
        <p:spPr>
          <a:xfrm flipV="1">
            <a:off x="4656463" y="5440512"/>
            <a:ext cx="1004371" cy="75283"/>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69" name="Rectangle 368"/>
          <p:cNvSpPr/>
          <p:nvPr/>
        </p:nvSpPr>
        <p:spPr>
          <a:xfrm>
            <a:off x="5804053" y="5506613"/>
            <a:ext cx="209321" cy="154236"/>
          </a:xfrm>
          <a:prstGeom prst="rect">
            <a:avLst/>
          </a:prstGeom>
          <a:blipFill>
            <a:blip r:embed="rId4"/>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0" name="Connecteur droit 369"/>
          <p:cNvCxnSpPr/>
          <p:nvPr/>
        </p:nvCxnSpPr>
        <p:spPr>
          <a:xfrm>
            <a:off x="6013374" y="5506613"/>
            <a:ext cx="980501" cy="5508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1" name="Connecteur droit 370"/>
          <p:cNvCxnSpPr/>
          <p:nvPr/>
        </p:nvCxnSpPr>
        <p:spPr>
          <a:xfrm flipV="1">
            <a:off x="6000521" y="5572714"/>
            <a:ext cx="1004371" cy="75283"/>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73" name="Rectangle 372"/>
          <p:cNvSpPr/>
          <p:nvPr/>
        </p:nvSpPr>
        <p:spPr>
          <a:xfrm>
            <a:off x="6883705" y="5605765"/>
            <a:ext cx="209321" cy="154236"/>
          </a:xfrm>
          <a:prstGeom prst="rect">
            <a:avLst/>
          </a:prstGeom>
          <a:blipFill>
            <a:blip r:embed="rId4"/>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4" name="Connecteur droit 373"/>
          <p:cNvCxnSpPr/>
          <p:nvPr/>
        </p:nvCxnSpPr>
        <p:spPr>
          <a:xfrm>
            <a:off x="7093026" y="5605765"/>
            <a:ext cx="673866" cy="7895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p:nvPr/>
        </p:nvCxnSpPr>
        <p:spPr>
          <a:xfrm flipV="1">
            <a:off x="7080173" y="5684719"/>
            <a:ext cx="697735" cy="62431"/>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78" name="Flèche vers le bas 377"/>
          <p:cNvSpPr/>
          <p:nvPr/>
        </p:nvSpPr>
        <p:spPr>
          <a:xfrm>
            <a:off x="661010" y="2214390"/>
            <a:ext cx="275425" cy="242372"/>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57" name="Picture 137"/>
          <p:cNvPicPr>
            <a:picLocks noChangeAspect="1" noChangeArrowheads="1"/>
          </p:cNvPicPr>
          <p:nvPr/>
        </p:nvPicPr>
        <p:blipFill>
          <a:blip r:embed="rId5"/>
          <a:srcRect/>
          <a:stretch>
            <a:fillRect/>
          </a:stretch>
        </p:blipFill>
        <p:spPr bwMode="auto">
          <a:xfrm>
            <a:off x="123825" y="2517469"/>
            <a:ext cx="2277852" cy="1162050"/>
          </a:xfrm>
          <a:prstGeom prst="rect">
            <a:avLst/>
          </a:prstGeom>
          <a:noFill/>
          <a:ln w="9525">
            <a:noFill/>
            <a:miter lim="800000"/>
            <a:headEnd/>
            <a:tailEnd/>
          </a:ln>
          <a:effectLst/>
        </p:spPr>
      </p:pic>
      <p:pic>
        <p:nvPicPr>
          <p:cNvPr id="384" name="Picture 137"/>
          <p:cNvPicPr>
            <a:picLocks noChangeAspect="1" noChangeArrowheads="1"/>
          </p:cNvPicPr>
          <p:nvPr/>
        </p:nvPicPr>
        <p:blipFill>
          <a:blip r:embed="rId5"/>
          <a:srcRect/>
          <a:stretch>
            <a:fillRect/>
          </a:stretch>
        </p:blipFill>
        <p:spPr bwMode="auto">
          <a:xfrm>
            <a:off x="132203" y="4858437"/>
            <a:ext cx="1134736" cy="973675"/>
          </a:xfrm>
          <a:prstGeom prst="rect">
            <a:avLst/>
          </a:prstGeom>
          <a:noFill/>
          <a:ln w="9525">
            <a:noFill/>
            <a:miter lim="800000"/>
            <a:headEnd/>
            <a:tailEnd/>
          </a:ln>
          <a:effectLst/>
        </p:spPr>
      </p:pic>
      <p:sp>
        <p:nvSpPr>
          <p:cNvPr id="386" name="ZoneTexte 385"/>
          <p:cNvSpPr txBox="1"/>
          <p:nvPr/>
        </p:nvSpPr>
        <p:spPr>
          <a:xfrm>
            <a:off x="2454921" y="2972734"/>
            <a:ext cx="1063112" cy="276999"/>
          </a:xfrm>
          <a:prstGeom prst="rect">
            <a:avLst/>
          </a:prstGeom>
          <a:noFill/>
        </p:spPr>
        <p:txBody>
          <a:bodyPr wrap="none" rtlCol="0">
            <a:spAutoFit/>
          </a:bodyPr>
          <a:lstStyle/>
          <a:p>
            <a:r>
              <a:rPr lang="fr-FR" sz="1200" dirty="0" err="1" smtClean="0">
                <a:latin typeface="Arial" pitchFamily="34" charset="0"/>
                <a:cs typeface="Arial" pitchFamily="34" charset="0"/>
              </a:rPr>
              <a:t>Spectrogram</a:t>
            </a:r>
            <a:endParaRPr lang="fr-FR" sz="1200" dirty="0">
              <a:latin typeface="Arial" pitchFamily="34" charset="0"/>
              <a:cs typeface="Arial" pitchFamily="34" charset="0"/>
            </a:endParaRPr>
          </a:p>
        </p:txBody>
      </p:sp>
      <p:sp>
        <p:nvSpPr>
          <p:cNvPr id="387" name="ZoneTexte 386"/>
          <p:cNvSpPr txBox="1"/>
          <p:nvPr/>
        </p:nvSpPr>
        <p:spPr>
          <a:xfrm>
            <a:off x="2464102" y="1560739"/>
            <a:ext cx="1164101" cy="276999"/>
          </a:xfrm>
          <a:prstGeom prst="rect">
            <a:avLst/>
          </a:prstGeom>
          <a:noFill/>
        </p:spPr>
        <p:txBody>
          <a:bodyPr wrap="none" rtlCol="0">
            <a:spAutoFit/>
          </a:bodyPr>
          <a:lstStyle/>
          <a:p>
            <a:r>
              <a:rPr lang="fr-FR" sz="1200" dirty="0" err="1" smtClean="0">
                <a:latin typeface="Arial" pitchFamily="34" charset="0"/>
                <a:cs typeface="Arial" pitchFamily="34" charset="0"/>
              </a:rPr>
              <a:t>Seismic</a:t>
            </a:r>
            <a:r>
              <a:rPr lang="fr-FR" sz="1200" dirty="0" smtClean="0">
                <a:latin typeface="Arial" pitchFamily="34" charset="0"/>
                <a:cs typeface="Arial" pitchFamily="34" charset="0"/>
              </a:rPr>
              <a:t> signal</a:t>
            </a:r>
            <a:endParaRPr lang="fr-FR" sz="1200" dirty="0">
              <a:latin typeface="Arial" pitchFamily="34" charset="0"/>
              <a:cs typeface="Arial" pitchFamily="34" charset="0"/>
            </a:endParaRPr>
          </a:p>
        </p:txBody>
      </p:sp>
      <p:sp>
        <p:nvSpPr>
          <p:cNvPr id="388" name="ZoneTexte 387"/>
          <p:cNvSpPr txBox="1"/>
          <p:nvPr/>
        </p:nvSpPr>
        <p:spPr>
          <a:xfrm>
            <a:off x="216660" y="5868334"/>
            <a:ext cx="978153" cy="276999"/>
          </a:xfrm>
          <a:prstGeom prst="rect">
            <a:avLst/>
          </a:prstGeom>
          <a:noFill/>
        </p:spPr>
        <p:txBody>
          <a:bodyPr wrap="none" rtlCol="0">
            <a:spAutoFit/>
          </a:bodyPr>
          <a:lstStyle/>
          <a:p>
            <a:r>
              <a:rPr lang="fr-FR" sz="1200" dirty="0" smtClean="0">
                <a:latin typeface="Arial" pitchFamily="34" charset="0"/>
                <a:cs typeface="Arial" pitchFamily="34" charset="0"/>
              </a:rPr>
              <a:t>RGB image</a:t>
            </a:r>
            <a:endParaRPr lang="fr-FR" sz="1200" dirty="0">
              <a:latin typeface="Arial" pitchFamily="34" charset="0"/>
              <a:cs typeface="Arial" pitchFamily="34" charset="0"/>
            </a:endParaRPr>
          </a:p>
        </p:txBody>
      </p:sp>
      <p:sp>
        <p:nvSpPr>
          <p:cNvPr id="389" name="Rectangle 388"/>
          <p:cNvSpPr/>
          <p:nvPr/>
        </p:nvSpPr>
        <p:spPr>
          <a:xfrm>
            <a:off x="659175" y="5528647"/>
            <a:ext cx="209321" cy="154236"/>
          </a:xfrm>
          <a:prstGeom prst="rect">
            <a:avLst/>
          </a:prstGeom>
          <a:solidFill>
            <a:srgbClr val="FF9933">
              <a:alpha val="47059"/>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0" name="Connecteur droit 389"/>
          <p:cNvCxnSpPr/>
          <p:nvPr/>
        </p:nvCxnSpPr>
        <p:spPr>
          <a:xfrm>
            <a:off x="868496" y="5528647"/>
            <a:ext cx="980501" cy="5508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1" name="Connecteur droit 390"/>
          <p:cNvCxnSpPr/>
          <p:nvPr/>
        </p:nvCxnSpPr>
        <p:spPr>
          <a:xfrm flipV="1">
            <a:off x="855643" y="5594748"/>
            <a:ext cx="1004371" cy="75283"/>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3" name="Flèche vers le bas 392"/>
          <p:cNvSpPr/>
          <p:nvPr/>
        </p:nvSpPr>
        <p:spPr>
          <a:xfrm>
            <a:off x="670192" y="3953218"/>
            <a:ext cx="275425" cy="519629"/>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ZoneTexte 393"/>
          <p:cNvSpPr txBox="1"/>
          <p:nvPr/>
        </p:nvSpPr>
        <p:spPr>
          <a:xfrm>
            <a:off x="4296579" y="1410159"/>
            <a:ext cx="6178422" cy="2308324"/>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just"/>
            <a:r>
              <a:rPr lang="en-US" dirty="0" smtClean="0">
                <a:latin typeface="Arial" pitchFamily="34" charset="0"/>
                <a:cs typeface="Arial" pitchFamily="34" charset="0"/>
              </a:rPr>
              <a:t>The proposed classifier consists of the following steps:</a:t>
            </a:r>
            <a:endParaRPr lang="fr-FR" dirty="0" smtClean="0">
              <a:latin typeface="Arial" pitchFamily="34" charset="0"/>
              <a:cs typeface="Arial" pitchFamily="34" charset="0"/>
            </a:endParaRPr>
          </a:p>
          <a:p>
            <a:pPr algn="just"/>
            <a:r>
              <a:rPr lang="en-US" dirty="0" smtClean="0">
                <a:latin typeface="Arial" pitchFamily="34" charset="0"/>
                <a:cs typeface="Arial" pitchFamily="34" charset="0"/>
              </a:rPr>
              <a:t>- Compute the spectrogram </a:t>
            </a:r>
            <a:endParaRPr lang="fr-FR" dirty="0" smtClean="0">
              <a:latin typeface="Arial" pitchFamily="34" charset="0"/>
              <a:cs typeface="Arial" pitchFamily="34" charset="0"/>
            </a:endParaRPr>
          </a:p>
          <a:p>
            <a:pPr algn="just"/>
            <a:r>
              <a:rPr lang="en-US" dirty="0" smtClean="0">
                <a:latin typeface="Arial" pitchFamily="34" charset="0"/>
                <a:cs typeface="Arial" pitchFamily="34" charset="0"/>
              </a:rPr>
              <a:t>- Convert the spectrogram to an RGB image</a:t>
            </a:r>
            <a:endParaRPr lang="fr-FR" dirty="0" smtClean="0">
              <a:latin typeface="Arial" pitchFamily="34" charset="0"/>
              <a:cs typeface="Arial" pitchFamily="34" charset="0"/>
            </a:endParaRPr>
          </a:p>
          <a:p>
            <a:pPr algn="just"/>
            <a:r>
              <a:rPr lang="en-US" dirty="0" smtClean="0">
                <a:latin typeface="Arial" pitchFamily="34" charset="0"/>
                <a:cs typeface="Arial" pitchFamily="34" charset="0"/>
              </a:rPr>
              <a:t>- Apply the image to the proposed CNN</a:t>
            </a:r>
            <a:endParaRPr lang="fr-FR" dirty="0" smtClean="0">
              <a:latin typeface="Arial" pitchFamily="34" charset="0"/>
              <a:cs typeface="Arial" pitchFamily="34" charset="0"/>
            </a:endParaRPr>
          </a:p>
          <a:p>
            <a:pPr algn="just"/>
            <a:r>
              <a:rPr lang="en-US" dirty="0" smtClean="0">
                <a:latin typeface="Arial" pitchFamily="34" charset="0"/>
                <a:cs typeface="Arial" pitchFamily="34" charset="0"/>
              </a:rPr>
              <a:t>The proposed CNN architecture is composed of three layers of convolution, followed by Max-pooling. These layers aim to extract the pertinent features. The latter are then applied to a fully-connected neural network. </a:t>
            </a:r>
            <a:endParaRPr lang="fr-FR" dirty="0">
              <a:latin typeface="Arial" pitchFamily="34" charset="0"/>
              <a:cs typeface="Arial" pitchFamily="34" charset="0"/>
            </a:endParaRPr>
          </a:p>
        </p:txBody>
      </p:sp>
      <p:pic>
        <p:nvPicPr>
          <p:cNvPr id="192" name="Picture 2"/>
          <p:cNvPicPr>
            <a:picLocks noChangeAspect="1" noChangeArrowheads="1"/>
          </p:cNvPicPr>
          <p:nvPr/>
        </p:nvPicPr>
        <p:blipFill>
          <a:blip r:embed="rId6"/>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9" name="Image 8" descr="1-s2.0-S2352340920305217-gr1.jpg"/>
          <p:cNvPicPr>
            <a:picLocks noChangeAspect="1"/>
          </p:cNvPicPr>
          <p:nvPr/>
        </p:nvPicPr>
        <p:blipFill>
          <a:blip r:embed="rId2" cstate="print"/>
          <a:stretch>
            <a:fillRect/>
          </a:stretch>
        </p:blipFill>
        <p:spPr>
          <a:xfrm>
            <a:off x="7967196" y="1178804"/>
            <a:ext cx="2807300" cy="3163057"/>
          </a:xfrm>
          <a:prstGeom prst="rect">
            <a:avLst/>
          </a:prstGeom>
        </p:spPr>
      </p:pic>
      <p:sp>
        <p:nvSpPr>
          <p:cNvPr id="11" name="Rectangle 10"/>
          <p:cNvSpPr/>
          <p:nvPr/>
        </p:nvSpPr>
        <p:spPr>
          <a:xfrm>
            <a:off x="165253" y="1165721"/>
            <a:ext cx="7555464" cy="2862322"/>
          </a:xfrm>
          <a:prstGeom prst="rect">
            <a:avLst/>
          </a:prstGeom>
        </p:spPr>
        <p:txBody>
          <a:bodyPr wrap="square">
            <a:spAutoFit/>
          </a:bodyPr>
          <a:lstStyle/>
          <a:p>
            <a:pPr algn="just"/>
            <a:r>
              <a:rPr lang="en-GB" dirty="0" smtClean="0">
                <a:latin typeface="Arial" pitchFamily="34" charset="0"/>
                <a:cs typeface="Arial" pitchFamily="34" charset="0"/>
              </a:rPr>
              <a:t>To evaluate the </a:t>
            </a:r>
            <a:r>
              <a:rPr lang="en-US" dirty="0" smtClean="0">
                <a:latin typeface="Arial" pitchFamily="34" charset="0"/>
                <a:cs typeface="Arial" pitchFamily="34" charset="0"/>
              </a:rPr>
              <a:t>proposed classifier, experiments were conducted on </a:t>
            </a:r>
            <a:r>
              <a:rPr lang="en-GB" dirty="0" smtClean="0">
                <a:latin typeface="Arial" pitchFamily="34" charset="0"/>
                <a:cs typeface="Arial" pitchFamily="34" charset="0"/>
              </a:rPr>
              <a:t>volcano seismic data of distinct characteristics, composed of four classes</a:t>
            </a:r>
            <a:r>
              <a:rPr lang="en-US" dirty="0" smtClean="0">
                <a:latin typeface="Arial" pitchFamily="34" charset="0"/>
                <a:cs typeface="Arial" pitchFamily="34" charset="0"/>
              </a:rPr>
              <a:t>. This volcano, namely </a:t>
            </a:r>
            <a:r>
              <a:rPr lang="en-US" dirty="0" err="1" smtClean="0">
                <a:latin typeface="Arial" pitchFamily="34" charset="0"/>
                <a:cs typeface="Arial" pitchFamily="34" charset="0"/>
              </a:rPr>
              <a:t>Llaima</a:t>
            </a:r>
            <a:r>
              <a:rPr lang="en-US" dirty="0" smtClean="0">
                <a:latin typeface="Arial" pitchFamily="34" charset="0"/>
                <a:cs typeface="Arial" pitchFamily="34" charset="0"/>
              </a:rPr>
              <a:t> volcano, is located in Chile (figure on the right) [5]. </a:t>
            </a:r>
          </a:p>
          <a:p>
            <a:pPr algn="just"/>
            <a:r>
              <a:rPr lang="en-US" dirty="0" smtClean="0">
                <a:latin typeface="Arial" pitchFamily="34" charset="0"/>
                <a:cs typeface="Arial" pitchFamily="34" charset="0"/>
              </a:rPr>
              <a:t>The employed dataset is composed of 3592 signals, distributed non-uniformly among four classes (see figure below). The data are randomly divided, using the hold out method, into three separated sub-datasets: the training set 70%, the validation set 15% and the test set 15%.  Data augmentation has been performed to increase </a:t>
            </a:r>
            <a:r>
              <a:rPr lang="fr-FR" dirty="0" smtClean="0">
                <a:latin typeface="Arial" pitchFamily="34" charset="0"/>
                <a:cs typeface="Arial" pitchFamily="34" charset="0"/>
              </a:rPr>
              <a:t>the </a:t>
            </a:r>
            <a:r>
              <a:rPr lang="fr-FR" dirty="0" err="1" smtClean="0">
                <a:latin typeface="Arial" pitchFamily="34" charset="0"/>
                <a:cs typeface="Arial" pitchFamily="34" charset="0"/>
              </a:rPr>
              <a:t>diversity</a:t>
            </a:r>
            <a:r>
              <a:rPr lang="en-US" dirty="0" smtClean="0">
                <a:latin typeface="Arial" pitchFamily="34" charset="0"/>
                <a:cs typeface="Arial" pitchFamily="34" charset="0"/>
              </a:rPr>
              <a:t> of the training data. As a result, a final dataset of 38960 signals is constructed.</a:t>
            </a:r>
            <a:endParaRPr lang="fr-FR" dirty="0">
              <a:latin typeface="Arial" pitchFamily="34" charset="0"/>
              <a:cs typeface="Arial" pitchFamily="34" charset="0"/>
            </a:endParaRPr>
          </a:p>
        </p:txBody>
      </p:sp>
      <p:pic>
        <p:nvPicPr>
          <p:cNvPr id="14" name="Image 13" descr="signal_type.tif"/>
          <p:cNvPicPr/>
          <p:nvPr/>
        </p:nvPicPr>
        <p:blipFill>
          <a:blip r:embed="rId3" cstate="print"/>
          <a:stretch>
            <a:fillRect/>
          </a:stretch>
        </p:blipFill>
        <p:spPr>
          <a:xfrm>
            <a:off x="242366" y="4043192"/>
            <a:ext cx="4395731" cy="2814808"/>
          </a:xfrm>
          <a:prstGeom prst="rect">
            <a:avLst/>
          </a:prstGeom>
        </p:spPr>
      </p:pic>
      <p:sp>
        <p:nvSpPr>
          <p:cNvPr id="15"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387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Method/data</a:t>
            </a:r>
            <a:endParaRPr lang="x-none" sz="20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7933064" y="4301953"/>
            <a:ext cx="2980303" cy="646331"/>
          </a:xfrm>
          <a:prstGeom prst="rect">
            <a:avLst/>
          </a:prstGeom>
        </p:spPr>
        <p:txBody>
          <a:bodyPr wrap="none">
            <a:spAutoFit/>
          </a:bodyPr>
          <a:lstStyle/>
          <a:p>
            <a:r>
              <a:rPr lang="en-US" dirty="0" smtClean="0">
                <a:latin typeface="Arial" pitchFamily="34" charset="0"/>
                <a:cs typeface="Arial" pitchFamily="34" charset="0"/>
              </a:rPr>
              <a:t>Location of </a:t>
            </a:r>
            <a:r>
              <a:rPr lang="en-US" dirty="0" err="1" smtClean="0">
                <a:latin typeface="Arial" pitchFamily="34" charset="0"/>
                <a:cs typeface="Arial" pitchFamily="34" charset="0"/>
              </a:rPr>
              <a:t>Llaima</a:t>
            </a:r>
            <a:r>
              <a:rPr lang="en-US" dirty="0" smtClean="0">
                <a:latin typeface="Arial" pitchFamily="34" charset="0"/>
                <a:cs typeface="Arial" pitchFamily="34" charset="0"/>
              </a:rPr>
              <a:t> volcano </a:t>
            </a:r>
          </a:p>
          <a:p>
            <a:r>
              <a:rPr lang="en-US" dirty="0" smtClean="0">
                <a:latin typeface="Arial" pitchFamily="34" charset="0"/>
                <a:cs typeface="Arial" pitchFamily="34" charset="0"/>
              </a:rPr>
              <a:t>and its monitoring stations</a:t>
            </a:r>
            <a:endParaRPr lang="fr-FR" dirty="0">
              <a:latin typeface="Arial" pitchFamily="34" charset="0"/>
              <a:cs typeface="Arial" pitchFamily="34" charset="0"/>
            </a:endParaRPr>
          </a:p>
        </p:txBody>
      </p:sp>
      <p:sp>
        <p:nvSpPr>
          <p:cNvPr id="16" name="Rectangle 15"/>
          <p:cNvSpPr/>
          <p:nvPr/>
        </p:nvSpPr>
        <p:spPr>
          <a:xfrm>
            <a:off x="5001658" y="5039344"/>
            <a:ext cx="5805887" cy="2031325"/>
          </a:xfrm>
          <a:prstGeom prst="rect">
            <a:avLst/>
          </a:prstGeom>
        </p:spPr>
        <p:txBody>
          <a:bodyPr wrap="square">
            <a:spAutoFit/>
          </a:bodyPr>
          <a:lstStyle/>
          <a:p>
            <a:r>
              <a:rPr lang="en-US" dirty="0" smtClean="0">
                <a:latin typeface="Arial" pitchFamily="34" charset="0"/>
                <a:cs typeface="Arial" pitchFamily="34" charset="0"/>
              </a:rPr>
              <a:t>Examples of typical signals belonging to the four classes:</a:t>
            </a:r>
          </a:p>
          <a:p>
            <a:r>
              <a:rPr lang="en-US" dirty="0" smtClean="0">
                <a:latin typeface="Arial" pitchFamily="34" charset="0"/>
                <a:cs typeface="Arial" pitchFamily="34" charset="0"/>
              </a:rPr>
              <a:t>LP: Long Period </a:t>
            </a:r>
            <a:endParaRPr lang="fr-FR" dirty="0" smtClean="0">
              <a:latin typeface="Arial" pitchFamily="34" charset="0"/>
              <a:cs typeface="Arial" pitchFamily="34" charset="0"/>
            </a:endParaRPr>
          </a:p>
          <a:p>
            <a:r>
              <a:rPr lang="en-US" dirty="0" smtClean="0">
                <a:latin typeface="Arial" pitchFamily="34" charset="0"/>
                <a:cs typeface="Arial" pitchFamily="34" charset="0"/>
              </a:rPr>
              <a:t>TC: Tectonic  </a:t>
            </a:r>
            <a:endParaRPr lang="fr-FR" dirty="0" smtClean="0">
              <a:latin typeface="Arial" pitchFamily="34" charset="0"/>
              <a:cs typeface="Arial" pitchFamily="34" charset="0"/>
            </a:endParaRPr>
          </a:p>
          <a:p>
            <a:r>
              <a:rPr lang="en-US" dirty="0" smtClean="0">
                <a:latin typeface="Arial" pitchFamily="34" charset="0"/>
                <a:cs typeface="Arial" pitchFamily="34" charset="0"/>
              </a:rPr>
              <a:t>TR: Tremor  </a:t>
            </a:r>
            <a:endParaRPr lang="fr-FR" dirty="0" smtClean="0">
              <a:latin typeface="Arial" pitchFamily="34" charset="0"/>
              <a:cs typeface="Arial" pitchFamily="34" charset="0"/>
            </a:endParaRPr>
          </a:p>
          <a:p>
            <a:pPr lvl="0"/>
            <a:r>
              <a:rPr lang="en-US" dirty="0" smtClean="0">
                <a:latin typeface="Arial" pitchFamily="34" charset="0"/>
                <a:cs typeface="Arial" pitchFamily="34" charset="0"/>
              </a:rPr>
              <a:t>VT: Volcano-Tectonic</a:t>
            </a:r>
            <a:endParaRPr lang="fr-FR" dirty="0" smtClean="0">
              <a:latin typeface="Arial" pitchFamily="34" charset="0"/>
              <a:cs typeface="Arial" pitchFamily="34" charset="0"/>
            </a:endParaRPr>
          </a:p>
          <a:p>
            <a:endParaRPr lang="fr-FR" dirty="0"/>
          </a:p>
        </p:txBody>
      </p:sp>
      <p:pic>
        <p:nvPicPr>
          <p:cNvPr id="18" name="Picture 2"/>
          <p:cNvPicPr>
            <a:picLocks noChangeAspect="1" noChangeArrowheads="1"/>
          </p:cNvPicPr>
          <p:nvPr/>
        </p:nvPicPr>
        <p:blipFill>
          <a:blip r:embed="rId4"/>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049790" y="17819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Results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23558" name="Rectangle 6"/>
          <p:cNvSpPr>
            <a:spLocks noChangeArrowheads="1"/>
          </p:cNvSpPr>
          <p:nvPr/>
        </p:nvSpPr>
        <p:spPr bwMode="auto">
          <a:xfrm>
            <a:off x="198304" y="1299989"/>
            <a:ext cx="61474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NewRomanPSMT"/>
                <a:cs typeface="TimesNewRomanPSMT"/>
              </a:rPr>
              <a:t>To construct an optimal CNN classifier with the best performance, different architectures of different parameters were tested. These experiments were conducted to arrive at the best optimal model</a:t>
            </a:r>
            <a:r>
              <a:rPr kumimoji="0" lang="en-US" b="0" i="0" u="none" strike="noStrike" cap="none" normalizeH="0" dirty="0" smtClean="0">
                <a:ln>
                  <a:noFill/>
                </a:ln>
                <a:solidFill>
                  <a:schemeClr val="tx1"/>
                </a:solidFill>
                <a:effectLst/>
                <a:latin typeface="Arial" pitchFamily="34" charset="0"/>
                <a:ea typeface="TimesNewRomanPSMT"/>
                <a:cs typeface="TimesNewRomanPSMT"/>
              </a:rPr>
              <a:t> with the parameters given in table </a:t>
            </a:r>
            <a:r>
              <a:rPr lang="en-US" dirty="0" smtClean="0">
                <a:latin typeface="Arial" pitchFamily="34" charset="0"/>
                <a:ea typeface="TimesNewRomanPSMT"/>
                <a:cs typeface="TimesNewRomanPSMT"/>
              </a:rPr>
              <a:t>on the right.</a:t>
            </a:r>
          </a:p>
          <a:p>
            <a:pPr marL="0" marR="0" lvl="0" indent="0" algn="justLow"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NewRomanPSMT"/>
                <a:cs typeface="TimesNewRomanPSMT"/>
              </a:rPr>
              <a:t>The dimension of each layer is given in table below.</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Tableau 13"/>
          <p:cNvGraphicFramePr>
            <a:graphicFrameLocks noGrp="1"/>
          </p:cNvGraphicFramePr>
          <p:nvPr/>
        </p:nvGraphicFramePr>
        <p:xfrm>
          <a:off x="528809" y="3572272"/>
          <a:ext cx="4087258" cy="3084576"/>
        </p:xfrm>
        <a:graphic>
          <a:graphicData uri="http://schemas.openxmlformats.org/drawingml/2006/table">
            <a:tbl>
              <a:tblPr/>
              <a:tblGrid>
                <a:gridCol w="2600982"/>
                <a:gridCol w="1486276"/>
              </a:tblGrid>
              <a:tr h="0">
                <a:tc>
                  <a:txBody>
                    <a:bodyPr/>
                    <a:lstStyle/>
                    <a:p>
                      <a:pPr algn="ctr">
                        <a:lnSpc>
                          <a:spcPct val="115000"/>
                        </a:lnSpc>
                        <a:spcAft>
                          <a:spcPts val="0"/>
                        </a:spcAft>
                      </a:pPr>
                      <a:r>
                        <a:rPr lang="fr-FR" sz="1600" b="1" dirty="0">
                          <a:latin typeface="Arial" pitchFamily="34" charset="0"/>
                          <a:ea typeface="Calibri"/>
                          <a:cs typeface="Arial" pitchFamily="34" charset="0"/>
                        </a:rPr>
                        <a:t>Layer (Type)</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15000"/>
                        </a:lnSpc>
                        <a:spcAft>
                          <a:spcPts val="0"/>
                        </a:spcAft>
                      </a:pPr>
                      <a:r>
                        <a:rPr lang="fr-FR" sz="1600" b="1" dirty="0" smtClean="0">
                          <a:latin typeface="Arial" pitchFamily="34" charset="0"/>
                          <a:ea typeface="Calibri"/>
                          <a:cs typeface="Arial" pitchFamily="34" charset="0"/>
                        </a:rPr>
                        <a:t>Output size</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0">
                <a:tc>
                  <a:txBody>
                    <a:bodyPr/>
                    <a:lstStyle/>
                    <a:p>
                      <a:pPr algn="ctr">
                        <a:lnSpc>
                          <a:spcPct val="115000"/>
                        </a:lnSpc>
                        <a:spcAft>
                          <a:spcPts val="0"/>
                        </a:spcAft>
                      </a:pPr>
                      <a:r>
                        <a:rPr lang="fr-FR" sz="1600" dirty="0" err="1" smtClean="0">
                          <a:latin typeface="Arial" pitchFamily="34" charset="0"/>
                          <a:ea typeface="Calibri"/>
                          <a:cs typeface="Arial" pitchFamily="34" charset="0"/>
                        </a:rPr>
                        <a:t>Spectrogram</a:t>
                      </a:r>
                      <a:r>
                        <a:rPr lang="fr-FR" sz="1600" dirty="0" smtClean="0">
                          <a:latin typeface="Arial" pitchFamily="34" charset="0"/>
                          <a:ea typeface="Calibri"/>
                          <a:cs typeface="Arial" pitchFamily="34" charset="0"/>
                        </a:rPr>
                        <a:t> RGB image</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dirty="0" smtClean="0">
                          <a:latin typeface="Arial" pitchFamily="34" charset="0"/>
                          <a:ea typeface="Calibri"/>
                          <a:cs typeface="Arial" pitchFamily="34" charset="0"/>
                        </a:rPr>
                        <a:t>128 x 128 x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a:latin typeface="Arial" pitchFamily="34" charset="0"/>
                          <a:ea typeface="Calibri"/>
                          <a:cs typeface="Arial" pitchFamily="34" charset="0"/>
                        </a:rPr>
                        <a:t>Conv2D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Arial" pitchFamily="34" charset="0"/>
                          <a:ea typeface="Calibri"/>
                          <a:cs typeface="Arial" pitchFamily="34" charset="0"/>
                        </a:rPr>
                        <a:t>128 x 128 x </a:t>
                      </a:r>
                      <a:r>
                        <a:rPr lang="fr-FR" sz="1600" dirty="0" smtClean="0">
                          <a:latin typeface="Arial" pitchFamily="34" charset="0"/>
                          <a:ea typeface="Calibri"/>
                          <a:cs typeface="Arial" pitchFamily="34" charset="0"/>
                        </a:rPr>
                        <a:t>16</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err="1" smtClean="0">
                          <a:latin typeface="Arial" pitchFamily="34" charset="0"/>
                          <a:ea typeface="Calibri"/>
                          <a:cs typeface="Arial" pitchFamily="34" charset="0"/>
                        </a:rPr>
                        <a:t>Max_pooling</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Arial" pitchFamily="34" charset="0"/>
                          <a:ea typeface="Calibri"/>
                          <a:cs typeface="Arial" pitchFamily="34" charset="0"/>
                        </a:rPr>
                        <a:t>64 x 64 x </a:t>
                      </a:r>
                      <a:r>
                        <a:rPr lang="fr-FR" sz="1600" dirty="0" smtClean="0">
                          <a:latin typeface="Arial" pitchFamily="34" charset="0"/>
                          <a:ea typeface="Calibri"/>
                          <a:cs typeface="Arial" pitchFamily="34" charset="0"/>
                        </a:rPr>
                        <a:t>16</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a:latin typeface="Arial" pitchFamily="34" charset="0"/>
                          <a:ea typeface="Calibri"/>
                          <a:cs typeface="Arial" pitchFamily="34" charset="0"/>
                        </a:rPr>
                        <a:t>Conv2D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Arial" pitchFamily="34" charset="0"/>
                          <a:ea typeface="Calibri"/>
                          <a:cs typeface="Arial" pitchFamily="34" charset="0"/>
                        </a:rPr>
                        <a:t>64 x 64 x </a:t>
                      </a:r>
                      <a:r>
                        <a:rPr lang="fr-FR" sz="1600" dirty="0" smtClean="0">
                          <a:latin typeface="Arial" pitchFamily="34" charset="0"/>
                          <a:ea typeface="Calibri"/>
                          <a:cs typeface="Arial" pitchFamily="34" charset="0"/>
                        </a:rPr>
                        <a:t>32</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err="1" smtClean="0">
                          <a:latin typeface="Arial" pitchFamily="34" charset="0"/>
                          <a:ea typeface="Calibri"/>
                          <a:cs typeface="Arial" pitchFamily="34" charset="0"/>
                        </a:rPr>
                        <a:t>Max_pooling</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Arial" pitchFamily="34" charset="0"/>
                          <a:ea typeface="Calibri"/>
                          <a:cs typeface="Arial" pitchFamily="34" charset="0"/>
                        </a:rPr>
                        <a:t>32 x 32 x </a:t>
                      </a:r>
                      <a:r>
                        <a:rPr lang="fr-FR" sz="1600" dirty="0" smtClean="0">
                          <a:latin typeface="Arial" pitchFamily="34" charset="0"/>
                          <a:ea typeface="Calibri"/>
                          <a:cs typeface="Arial" pitchFamily="34" charset="0"/>
                        </a:rPr>
                        <a:t>32</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a:latin typeface="Arial" pitchFamily="34" charset="0"/>
                          <a:ea typeface="Calibri"/>
                          <a:cs typeface="Arial" pitchFamily="34" charset="0"/>
                        </a:rPr>
                        <a:t>Conv2D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Arial" pitchFamily="34" charset="0"/>
                          <a:ea typeface="Calibri"/>
                          <a:cs typeface="Arial" pitchFamily="34" charset="0"/>
                        </a:rPr>
                        <a:t>32 x 32 x </a:t>
                      </a:r>
                      <a:r>
                        <a:rPr lang="fr-FR" sz="1600" dirty="0" smtClean="0">
                          <a:latin typeface="Arial" pitchFamily="34" charset="0"/>
                          <a:ea typeface="Calibri"/>
                          <a:cs typeface="Arial" pitchFamily="34" charset="0"/>
                        </a:rPr>
                        <a:t>64</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err="1" smtClean="0">
                          <a:latin typeface="Arial" pitchFamily="34" charset="0"/>
                          <a:ea typeface="Calibri"/>
                          <a:cs typeface="Arial" pitchFamily="34" charset="0"/>
                        </a:rPr>
                        <a:t>Max_pooling</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Arial" pitchFamily="34" charset="0"/>
                          <a:ea typeface="Calibri"/>
                          <a:cs typeface="Arial" pitchFamily="34" charset="0"/>
                        </a:rPr>
                        <a:t>16 x 16 x </a:t>
                      </a:r>
                      <a:r>
                        <a:rPr lang="fr-FR" sz="1600" dirty="0" smtClean="0">
                          <a:latin typeface="Arial" pitchFamily="34" charset="0"/>
                          <a:ea typeface="Calibri"/>
                          <a:cs typeface="Arial" pitchFamily="34" charset="0"/>
                        </a:rPr>
                        <a:t>64</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dirty="0" err="1">
                          <a:latin typeface="Arial" pitchFamily="34" charset="0"/>
                          <a:ea typeface="Calibri"/>
                          <a:cs typeface="Arial" pitchFamily="34" charset="0"/>
                        </a:rPr>
                        <a:t>Flatten</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latin typeface="Arial" pitchFamily="34" charset="0"/>
                          <a:ea typeface="Calibri"/>
                          <a:cs typeface="Arial" pitchFamily="34" charset="0"/>
                        </a:rPr>
                        <a:t>16384</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a:latin typeface="Arial" pitchFamily="34" charset="0"/>
                          <a:ea typeface="Calibri"/>
                          <a:cs typeface="Arial" pitchFamily="34" charset="0"/>
                        </a:rPr>
                        <a:t>Dense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latin typeface="Arial" pitchFamily="34" charset="0"/>
                          <a:ea typeface="Calibri"/>
                          <a:cs typeface="Arial" pitchFamily="34" charset="0"/>
                        </a:rPr>
                        <a:t>256</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a:latin typeface="Arial" pitchFamily="34" charset="0"/>
                          <a:ea typeface="Calibri"/>
                          <a:cs typeface="Arial" pitchFamily="34" charset="0"/>
                        </a:rPr>
                        <a:t>Dense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smtClean="0">
                          <a:latin typeface="Arial" pitchFamily="34" charset="0"/>
                          <a:ea typeface="Calibri"/>
                          <a:cs typeface="Arial" pitchFamily="34" charset="0"/>
                        </a:rPr>
                        <a:t>4</a:t>
                      </a:r>
                      <a:endParaRPr lang="fr-F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au 14"/>
          <p:cNvGraphicFramePr>
            <a:graphicFrameLocks noGrp="1"/>
          </p:cNvGraphicFramePr>
          <p:nvPr/>
        </p:nvGraphicFramePr>
        <p:xfrm>
          <a:off x="7006728" y="1419965"/>
          <a:ext cx="3393195" cy="3084576"/>
        </p:xfrm>
        <a:graphic>
          <a:graphicData uri="http://schemas.openxmlformats.org/drawingml/2006/table">
            <a:tbl>
              <a:tblPr/>
              <a:tblGrid>
                <a:gridCol w="2412694"/>
                <a:gridCol w="980501"/>
              </a:tblGrid>
              <a:tr h="0">
                <a:tc>
                  <a:txBody>
                    <a:bodyPr/>
                    <a:lstStyle/>
                    <a:p>
                      <a:pPr algn="ctr">
                        <a:lnSpc>
                          <a:spcPct val="115000"/>
                        </a:lnSpc>
                        <a:spcAft>
                          <a:spcPts val="0"/>
                        </a:spcAft>
                      </a:pPr>
                      <a:r>
                        <a:rPr lang="fr-FR" sz="1600" b="0" dirty="0" err="1">
                          <a:latin typeface="Arial" pitchFamily="34" charset="0"/>
                          <a:ea typeface="Calibri"/>
                          <a:cs typeface="Arial" pitchFamily="34" charset="0"/>
                        </a:rPr>
                        <a:t>Hyperparameter</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15000"/>
                        </a:lnSpc>
                        <a:spcAft>
                          <a:spcPts val="0"/>
                        </a:spcAft>
                      </a:pPr>
                      <a:r>
                        <a:rPr lang="fr-FR" sz="1600" b="0" dirty="0">
                          <a:latin typeface="Arial" pitchFamily="34" charset="0"/>
                          <a:ea typeface="Calibri"/>
                          <a:cs typeface="Arial" pitchFamily="34" charset="0"/>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0">
                <a:tc>
                  <a:txBody>
                    <a:bodyPr/>
                    <a:lstStyle/>
                    <a:p>
                      <a:pPr algn="ctr">
                        <a:lnSpc>
                          <a:spcPct val="115000"/>
                        </a:lnSpc>
                        <a:spcAft>
                          <a:spcPts val="0"/>
                        </a:spcAft>
                      </a:pPr>
                      <a:r>
                        <a:rPr lang="en-US" sz="1600" b="0" dirty="0" smtClean="0">
                          <a:latin typeface="Arial" pitchFamily="34" charset="0"/>
                          <a:ea typeface="Calibri"/>
                          <a:cs typeface="Arial" pitchFamily="34" charset="0"/>
                        </a:rPr>
                        <a:t>Convolution </a:t>
                      </a:r>
                      <a:r>
                        <a:rPr lang="en-US" sz="1600" b="0" dirty="0">
                          <a:latin typeface="Arial" pitchFamily="34" charset="0"/>
                          <a:ea typeface="Calibri"/>
                          <a:cs typeface="Arial" pitchFamily="34" charset="0"/>
                        </a:rPr>
                        <a:t>layers</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a:latin typeface="Arial" pitchFamily="34" charset="0"/>
                          <a:ea typeface="Calibri"/>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b="0" dirty="0" err="1" smtClean="0">
                          <a:latin typeface="Arial" pitchFamily="34" charset="0"/>
                          <a:ea typeface="Calibri"/>
                          <a:cs typeface="Arial" pitchFamily="34" charset="0"/>
                        </a:rPr>
                        <a:t>Max_pooling</a:t>
                      </a:r>
                      <a:r>
                        <a:rPr lang="en-US" sz="1600" b="0" dirty="0" smtClean="0">
                          <a:latin typeface="Arial" pitchFamily="34" charset="0"/>
                          <a:ea typeface="Calibri"/>
                          <a:cs typeface="Arial" pitchFamily="34" charset="0"/>
                        </a:rPr>
                        <a:t> </a:t>
                      </a:r>
                      <a:r>
                        <a:rPr lang="en-US" sz="1600" b="0" dirty="0">
                          <a:latin typeface="Arial" pitchFamily="34" charset="0"/>
                          <a:ea typeface="Calibri"/>
                          <a:cs typeface="Arial" pitchFamily="34" charset="0"/>
                        </a:rPr>
                        <a:t>layers</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dirty="0">
                          <a:latin typeface="Arial" pitchFamily="34" charset="0"/>
                          <a:ea typeface="Calibri"/>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0" dirty="0">
                          <a:latin typeface="Arial" pitchFamily="34" charset="0"/>
                          <a:ea typeface="Calibri"/>
                          <a:cs typeface="Arial" pitchFamily="34" charset="0"/>
                        </a:rPr>
                        <a:t>Activation </a:t>
                      </a:r>
                      <a:r>
                        <a:rPr lang="fr-FR" sz="1600" b="0" dirty="0" err="1">
                          <a:latin typeface="Arial" pitchFamily="34" charset="0"/>
                          <a:ea typeface="Calibri"/>
                          <a:cs typeface="Arial" pitchFamily="34" charset="0"/>
                        </a:rPr>
                        <a:t>Function</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a:latin typeface="Arial" pitchFamily="34" charset="0"/>
                          <a:ea typeface="Calibri"/>
                          <a:cs typeface="Arial" pitchFamily="34" charset="0"/>
                        </a:rPr>
                        <a:t>Relu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0" dirty="0" smtClean="0">
                          <a:latin typeface="Arial" pitchFamily="34" charset="0"/>
                          <a:ea typeface="Calibri"/>
                          <a:cs typeface="Arial" pitchFamily="34" charset="0"/>
                        </a:rPr>
                        <a:t>Learning </a:t>
                      </a:r>
                      <a:r>
                        <a:rPr lang="fr-FR" sz="1600" b="0" dirty="0">
                          <a:latin typeface="Arial" pitchFamily="34" charset="0"/>
                          <a:ea typeface="Calibri"/>
                          <a:cs typeface="Arial" pitchFamily="34" charset="0"/>
                        </a:rPr>
                        <a:t>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dirty="0" smtClean="0">
                          <a:latin typeface="Arial" pitchFamily="34" charset="0"/>
                          <a:ea typeface="Calibri"/>
                          <a:cs typeface="Arial" pitchFamily="34" charset="0"/>
                        </a:rPr>
                        <a:t>0.001</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0" dirty="0" err="1">
                          <a:latin typeface="Arial" pitchFamily="34" charset="0"/>
                          <a:ea typeface="Calibri"/>
                          <a:cs typeface="Arial" pitchFamily="34" charset="0"/>
                        </a:rPr>
                        <a:t>Optimization</a:t>
                      </a:r>
                      <a:r>
                        <a:rPr lang="fr-FR" sz="1600" b="0" dirty="0">
                          <a:latin typeface="Arial" pitchFamily="34" charset="0"/>
                          <a:ea typeface="Calibri"/>
                          <a:cs typeface="Arial" pitchFamily="34" charset="0"/>
                        </a:rPr>
                        <a:t> </a:t>
                      </a:r>
                      <a:r>
                        <a:rPr lang="fr-FR" sz="1600" b="0" dirty="0" err="1">
                          <a:latin typeface="Arial" pitchFamily="34" charset="0"/>
                          <a:ea typeface="Calibri"/>
                          <a:cs typeface="Arial" pitchFamily="34" charset="0"/>
                        </a:rPr>
                        <a:t>algorithm</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dirty="0">
                          <a:latin typeface="Arial" pitchFamily="34" charset="0"/>
                          <a:ea typeface="Calibri"/>
                          <a:cs typeface="Arial" pitchFamily="34" charset="0"/>
                        </a:rPr>
                        <a:t>Adam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0" dirty="0">
                          <a:latin typeface="Arial" pitchFamily="34" charset="0"/>
                          <a:ea typeface="Calibri"/>
                          <a:cs typeface="Arial" pitchFamily="34" charset="0"/>
                        </a:rPr>
                        <a:t>Batch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dirty="0" smtClean="0">
                          <a:latin typeface="Arial" pitchFamily="34" charset="0"/>
                          <a:ea typeface="Calibri"/>
                          <a:cs typeface="Arial" pitchFamily="34" charset="0"/>
                        </a:rPr>
                        <a:t>32</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0" dirty="0" err="1" smtClean="0">
                          <a:latin typeface="Arial" pitchFamily="34" charset="0"/>
                          <a:ea typeface="Calibri"/>
                          <a:cs typeface="Arial" pitchFamily="34" charset="0"/>
                        </a:rPr>
                        <a:t>Convolution_kernel</a:t>
                      </a:r>
                      <a:r>
                        <a:rPr lang="fr-FR" sz="1600" b="0" dirty="0" smtClean="0">
                          <a:latin typeface="Arial" pitchFamily="34" charset="0"/>
                          <a:ea typeface="Calibri"/>
                          <a:cs typeface="Arial" pitchFamily="34" charset="0"/>
                        </a:rPr>
                        <a: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0" dirty="0" smtClean="0">
                          <a:latin typeface="Arial" pitchFamily="34" charset="0"/>
                          <a:ea typeface="Calibri"/>
                          <a:cs typeface="Arial" pitchFamily="34" charset="0"/>
                        </a:rPr>
                        <a:t>3×3</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0" dirty="0" err="1" smtClean="0">
                          <a:latin typeface="Arial" pitchFamily="34" charset="0"/>
                          <a:ea typeface="Calibri"/>
                          <a:cs typeface="Arial" pitchFamily="34" charset="0"/>
                        </a:rPr>
                        <a:t>padding</a:t>
                      </a:r>
                      <a:endParaRPr lang="fr-FR" sz="1600" b="0" dirty="0" smtClean="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0" dirty="0" err="1" smtClean="0">
                          <a:latin typeface="Arial" pitchFamily="34" charset="0"/>
                          <a:ea typeface="Calibri"/>
                          <a:cs typeface="Arial" pitchFamily="34" charset="0"/>
                        </a:rPr>
                        <a:t>same</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0" dirty="0" err="1" smtClean="0">
                          <a:latin typeface="Arial" pitchFamily="34" charset="0"/>
                          <a:ea typeface="Calibri"/>
                          <a:cs typeface="Arial" pitchFamily="34" charset="0"/>
                        </a:rPr>
                        <a:t>Pooling_kernel</a:t>
                      </a:r>
                      <a:r>
                        <a:rPr lang="fr-FR" sz="1600" b="0" dirty="0" smtClean="0">
                          <a:latin typeface="Arial" pitchFamily="34" charset="0"/>
                          <a:ea typeface="Calibri"/>
                          <a:cs typeface="Arial" pitchFamily="34" charset="0"/>
                        </a:rPr>
                        <a:t> size</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0" dirty="0" smtClean="0">
                          <a:latin typeface="Arial" pitchFamily="34" charset="0"/>
                          <a:ea typeface="Calibri"/>
                          <a:cs typeface="Arial" pitchFamily="34" charset="0"/>
                        </a:rPr>
                        <a:t>2×2</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0" dirty="0" err="1" smtClean="0">
                          <a:latin typeface="Arial" pitchFamily="34" charset="0"/>
                          <a:ea typeface="Calibri"/>
                          <a:cs typeface="Arial" pitchFamily="34" charset="0"/>
                        </a:rPr>
                        <a:t>Pooling_strides</a:t>
                      </a:r>
                      <a:endParaRPr lang="fr-FR" sz="1600" b="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0" dirty="0" smtClean="0">
                          <a:latin typeface="Arial" pitchFamily="34" charset="0"/>
                          <a:ea typeface="Calibri"/>
                          <a:cs typeface="Arial"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angle 17"/>
          <p:cNvSpPr/>
          <p:nvPr/>
        </p:nvSpPr>
        <p:spPr>
          <a:xfrm>
            <a:off x="5526795" y="4866958"/>
            <a:ext cx="4994313" cy="1477328"/>
          </a:xfrm>
          <a:prstGeom prst="rect">
            <a:avLst/>
          </a:prstGeom>
        </p:spPr>
        <p:txBody>
          <a:bodyPr wrap="square">
            <a:spAutoFit/>
          </a:bodyPr>
          <a:lstStyle/>
          <a:p>
            <a:pPr algn="justLow" fontAlgn="base">
              <a:spcBef>
                <a:spcPct val="0"/>
              </a:spcBef>
              <a:spcAft>
                <a:spcPct val="0"/>
              </a:spcAft>
            </a:pPr>
            <a:r>
              <a:rPr lang="en-US" dirty="0" smtClean="0">
                <a:latin typeface="Arial" pitchFamily="34" charset="0"/>
                <a:ea typeface="TimesNewRomanPSMT"/>
                <a:cs typeface="TimesNewRomanPSMT"/>
              </a:rPr>
              <a:t>The models are implemented using the NVIDIA </a:t>
            </a:r>
            <a:r>
              <a:rPr lang="en-US" dirty="0" err="1" smtClean="0">
                <a:latin typeface="Arial" pitchFamily="34" charset="0"/>
                <a:ea typeface="TimesNewRomanPSMT"/>
                <a:cs typeface="TimesNewRomanPSMT"/>
              </a:rPr>
              <a:t>GeForce</a:t>
            </a:r>
            <a:r>
              <a:rPr lang="en-US" dirty="0" smtClean="0">
                <a:latin typeface="Arial" pitchFamily="34" charset="0"/>
                <a:ea typeface="TimesNewRomanPSMT"/>
                <a:cs typeface="TimesNewRomanPSMT"/>
              </a:rPr>
              <a:t> RTX 3080 </a:t>
            </a:r>
            <a:r>
              <a:rPr lang="fr-FR" dirty="0" smtClean="0">
                <a:latin typeface="Arial" pitchFamily="34" charset="0"/>
                <a:ea typeface="TimesNewRomanPSMT"/>
                <a:cs typeface="TimesNewRomanPSMT"/>
              </a:rPr>
              <a:t> </a:t>
            </a:r>
            <a:r>
              <a:rPr lang="fr-FR" dirty="0" err="1" smtClean="0">
                <a:latin typeface="Arial" pitchFamily="34" charset="0"/>
                <a:ea typeface="TimesNewRomanPSMT"/>
                <a:cs typeface="TimesNewRomanPSMT"/>
              </a:rPr>
              <a:t>Graphics</a:t>
            </a:r>
            <a:r>
              <a:rPr lang="fr-FR" dirty="0" smtClean="0">
                <a:latin typeface="Arial" pitchFamily="34" charset="0"/>
                <a:ea typeface="TimesNewRomanPSMT"/>
                <a:cs typeface="TimesNewRomanPSMT"/>
              </a:rPr>
              <a:t> </a:t>
            </a:r>
            <a:r>
              <a:rPr lang="fr-FR" dirty="0" err="1" smtClean="0">
                <a:latin typeface="Arial" pitchFamily="34" charset="0"/>
                <a:ea typeface="TimesNewRomanPSMT"/>
                <a:cs typeface="TimesNewRomanPSMT"/>
              </a:rPr>
              <a:t>Processing</a:t>
            </a:r>
            <a:r>
              <a:rPr lang="fr-FR" dirty="0" smtClean="0">
                <a:latin typeface="Arial" pitchFamily="34" charset="0"/>
                <a:ea typeface="TimesNewRomanPSMT"/>
                <a:cs typeface="TimesNewRomanPSMT"/>
              </a:rPr>
              <a:t> Unit. </a:t>
            </a:r>
            <a:r>
              <a:rPr lang="en-US" dirty="0" smtClean="0">
                <a:latin typeface="Arial" pitchFamily="34" charset="0"/>
                <a:ea typeface="TimesNewRomanPSMT"/>
                <a:cs typeface="TimesNewRomanPSMT"/>
              </a:rPr>
              <a:t>The GPU is built on Ampere architecture. It boasts 8704 CUDA cores, </a:t>
            </a:r>
            <a:r>
              <a:rPr lang="fr-FR" dirty="0" smtClean="0">
                <a:latin typeface="Arial" pitchFamily="34" charset="0"/>
                <a:ea typeface="TimesNewRomanPSMT"/>
                <a:cs typeface="TimesNewRomanPSMT"/>
              </a:rPr>
              <a:t>272 </a:t>
            </a:r>
            <a:r>
              <a:rPr lang="fr-FR" dirty="0" err="1" smtClean="0">
                <a:latin typeface="Arial" pitchFamily="34" charset="0"/>
                <a:ea typeface="TimesNewRomanPSMT"/>
                <a:cs typeface="TimesNewRomanPSMT"/>
              </a:rPr>
              <a:t>tensor</a:t>
            </a:r>
            <a:r>
              <a:rPr lang="fr-FR" dirty="0" smtClean="0">
                <a:latin typeface="Arial" pitchFamily="34" charset="0"/>
                <a:ea typeface="TimesNewRomanPSMT"/>
                <a:cs typeface="TimesNewRomanPSMT"/>
              </a:rPr>
              <a:t> </a:t>
            </a:r>
            <a:r>
              <a:rPr lang="fr-FR" dirty="0" err="1" smtClean="0">
                <a:latin typeface="Arial" pitchFamily="34" charset="0"/>
                <a:ea typeface="TimesNewRomanPSMT"/>
                <a:cs typeface="TimesNewRomanPSMT"/>
              </a:rPr>
              <a:t>cores</a:t>
            </a:r>
            <a:r>
              <a:rPr lang="en-US" dirty="0" smtClean="0">
                <a:latin typeface="Arial" pitchFamily="34" charset="0"/>
                <a:ea typeface="TimesNewRomanPSMT"/>
                <a:cs typeface="TimesNewRomanPSMT"/>
              </a:rPr>
              <a:t>, 96 ROPs, and 272 texture units.</a:t>
            </a:r>
          </a:p>
        </p:txBody>
      </p:sp>
      <p:pic>
        <p:nvPicPr>
          <p:cNvPr id="19" name="Picture 2"/>
          <p:cNvPicPr>
            <a:picLocks noChangeAspect="1" noChangeArrowheads="1"/>
          </p:cNvPicPr>
          <p:nvPr/>
        </p:nvPicPr>
        <p:blipFill>
          <a:blip r:embed="rId2"/>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049790" y="17819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Results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graphicFrame>
        <p:nvGraphicFramePr>
          <p:cNvPr id="23555" name="Object 3"/>
          <p:cNvGraphicFramePr>
            <a:graphicFrameLocks noChangeAspect="1"/>
          </p:cNvGraphicFramePr>
          <p:nvPr/>
        </p:nvGraphicFramePr>
        <p:xfrm>
          <a:off x="6119449" y="1332353"/>
          <a:ext cx="5889625" cy="2398713"/>
        </p:xfrm>
        <a:graphic>
          <a:graphicData uri="http://schemas.openxmlformats.org/presentationml/2006/ole">
            <p:oleObj spid="_x0000_s26626" name="Document" r:id="rId3" imgW="6542639" imgH="2614061" progId="Word.Document.12">
              <p:embed/>
            </p:oleObj>
          </a:graphicData>
        </a:graphic>
      </p:graphicFrame>
      <p:sp>
        <p:nvSpPr>
          <p:cNvPr id="23556" name="Rectangle 4"/>
          <p:cNvSpPr>
            <a:spLocks noChangeArrowheads="1"/>
          </p:cNvSpPr>
          <p:nvPr/>
        </p:nvSpPr>
        <p:spPr bwMode="auto">
          <a:xfrm>
            <a:off x="260187" y="3337841"/>
            <a:ext cx="8233817"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NewRomanPSMT"/>
                <a:cs typeface="TimesNewRomanPSMT"/>
              </a:rPr>
              <a:t>From the confusion matrix, it can be seen that the classier shows generally good classification results on the volcanic data with an overall accuracy of Ac=99.8 %. </a:t>
            </a:r>
          </a:p>
        </p:txBody>
      </p:sp>
      <p:graphicFrame>
        <p:nvGraphicFramePr>
          <p:cNvPr id="16" name="Tableau 15"/>
          <p:cNvGraphicFramePr>
            <a:graphicFrameLocks noGrp="1"/>
          </p:cNvGraphicFramePr>
          <p:nvPr/>
        </p:nvGraphicFramePr>
        <p:xfrm>
          <a:off x="4935557" y="4759287"/>
          <a:ext cx="5640637" cy="1616874"/>
        </p:xfrm>
        <a:graphic>
          <a:graphicData uri="http://schemas.openxmlformats.org/drawingml/2006/table">
            <a:tbl>
              <a:tblPr>
                <a:tableStyleId>{8799B23B-EC83-4686-B30A-512413B5E67A}</a:tableStyleId>
              </a:tblPr>
              <a:tblGrid>
                <a:gridCol w="724807"/>
                <a:gridCol w="1028759"/>
                <a:gridCol w="964461"/>
                <a:gridCol w="981997"/>
                <a:gridCol w="1215806"/>
                <a:gridCol w="724807"/>
              </a:tblGrid>
              <a:tr h="603414">
                <a:tc>
                  <a:txBody>
                    <a:bodyPr/>
                    <a:lstStyle/>
                    <a:p>
                      <a:pPr algn="ctr" fontAlgn="ctr"/>
                      <a:r>
                        <a:rPr lang="fr-FR" sz="1600" u="none" strike="noStrike" dirty="0" smtClean="0"/>
                        <a:t>Class</a:t>
                      </a:r>
                    </a:p>
                    <a:p>
                      <a:pPr algn="ctr" fontAlgn="ctr"/>
                      <a:r>
                        <a:rPr lang="fr-FR" sz="1600" u="none" strike="noStrike" dirty="0"/>
                        <a:t> </a:t>
                      </a:r>
                      <a:endParaRPr lang="fr-FR" sz="1600" b="0" i="0" u="none" strike="noStrike" dirty="0">
                        <a:solidFill>
                          <a:srgbClr val="000000"/>
                        </a:solidFill>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fr-FR" sz="1600" u="none" strike="noStrike" dirty="0" err="1"/>
                        <a:t>Sensitivity</a:t>
                      </a:r>
                      <a:r>
                        <a:rPr lang="fr-FR" sz="1600" u="none" strike="noStrike" dirty="0"/>
                        <a:t> (%)</a:t>
                      </a:r>
                      <a:endParaRPr lang="fr-FR" sz="1600" b="0" i="0" u="none" strike="noStrike" dirty="0">
                        <a:solidFill>
                          <a:srgbClr val="000000"/>
                        </a:solidFill>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fr-FR" sz="1600" u="none" strike="noStrike" dirty="0" err="1"/>
                        <a:t>Specificity</a:t>
                      </a:r>
                      <a:r>
                        <a:rPr lang="fr-FR" sz="1600" u="none" strike="noStrike" dirty="0"/>
                        <a:t> (%)</a:t>
                      </a:r>
                      <a:endParaRPr lang="fr-FR" sz="1600" b="0" i="0" u="none" strike="noStrike" dirty="0">
                        <a:solidFill>
                          <a:srgbClr val="000000"/>
                        </a:solidFill>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fr-FR" sz="1600" u="none" strike="noStrike" dirty="0" err="1"/>
                        <a:t>Precision</a:t>
                      </a:r>
                      <a:r>
                        <a:rPr lang="fr-FR" sz="1600" u="none" strike="noStrike" dirty="0"/>
                        <a:t> (%)</a:t>
                      </a:r>
                      <a:endParaRPr lang="fr-FR" sz="1600" b="0" i="0" u="none" strike="noStrike" dirty="0">
                        <a:solidFill>
                          <a:srgbClr val="000000"/>
                        </a:solidFill>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fr-FR" sz="1600" u="none" strike="noStrike" dirty="0" err="1" smtClean="0"/>
                        <a:t>Accuracy</a:t>
                      </a:r>
                      <a:endParaRPr lang="fr-FR" sz="1600" u="none" strike="noStrike" dirty="0" smtClean="0"/>
                    </a:p>
                    <a:p>
                      <a:pPr algn="ctr" fontAlgn="ctr"/>
                      <a:r>
                        <a:rPr lang="fr-FR" sz="1600" u="none" strike="noStrike" dirty="0" smtClean="0"/>
                        <a:t> </a:t>
                      </a:r>
                      <a:r>
                        <a:rPr lang="fr-FR" sz="1600" u="none" strike="noStrike" dirty="0"/>
                        <a:t>(%)</a:t>
                      </a:r>
                      <a:endParaRPr lang="fr-FR" sz="1600" b="0" i="0" u="none" strike="noStrike" dirty="0">
                        <a:solidFill>
                          <a:srgbClr val="000000"/>
                        </a:solidFill>
                        <a:latin typeface="Arial" pitchFamily="34" charset="0"/>
                        <a:cs typeface="Arial" pitchFamily="34" charset="0"/>
                      </a:endParaRPr>
                    </a:p>
                  </a:txBody>
                  <a:tcPr marL="9525" marR="9525" marT="9525" marB="0" anchor="ctr">
                    <a:solidFill>
                      <a:schemeClr val="bg1">
                        <a:lumMod val="95000"/>
                      </a:schemeClr>
                    </a:solidFill>
                  </a:tcPr>
                </a:tc>
                <a:tc>
                  <a:txBody>
                    <a:bodyPr/>
                    <a:lstStyle/>
                    <a:p>
                      <a:pPr algn="ctr" fontAlgn="ctr"/>
                      <a:r>
                        <a:rPr lang="fr-FR" sz="1600" u="none" strike="noStrike" dirty="0" err="1"/>
                        <a:t>Error</a:t>
                      </a:r>
                      <a:r>
                        <a:rPr lang="fr-FR" sz="1600" u="none" strike="noStrike" dirty="0"/>
                        <a:t> (%)</a:t>
                      </a:r>
                      <a:endParaRPr lang="fr-FR" sz="1600" b="0" i="0" u="none" strike="noStrike" dirty="0">
                        <a:solidFill>
                          <a:srgbClr val="000000"/>
                        </a:solidFill>
                        <a:latin typeface="Arial" pitchFamily="34" charset="0"/>
                        <a:cs typeface="Arial" pitchFamily="34" charset="0"/>
                      </a:endParaRPr>
                    </a:p>
                  </a:txBody>
                  <a:tcPr marL="9525" marR="9525" marT="9525" marB="0" anchor="ctr">
                    <a:solidFill>
                      <a:schemeClr val="bg1">
                        <a:lumMod val="95000"/>
                      </a:schemeClr>
                    </a:solidFill>
                  </a:tcPr>
                </a:tc>
              </a:tr>
              <a:tr h="227369">
                <a:tc>
                  <a:txBody>
                    <a:bodyPr/>
                    <a:lstStyle/>
                    <a:p>
                      <a:pPr algn="ctr" fontAlgn="ctr"/>
                      <a:r>
                        <a:rPr lang="fr-FR" sz="1600" u="none" strike="noStrike"/>
                        <a:t>LP</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99,88</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100,00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100,00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99,95</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0,05</a:t>
                      </a:r>
                      <a:endParaRPr lang="fr-FR" sz="1600" b="0" i="0" u="none" strike="noStrike">
                        <a:solidFill>
                          <a:srgbClr val="000000"/>
                        </a:solidFill>
                        <a:latin typeface="Arial" pitchFamily="34" charset="0"/>
                        <a:cs typeface="Arial" pitchFamily="34" charset="0"/>
                      </a:endParaRPr>
                    </a:p>
                  </a:txBody>
                  <a:tcPr marL="9525" marR="9525" marT="9525" marB="0" anchor="ctr"/>
                </a:tc>
              </a:tr>
              <a:tr h="227369">
                <a:tc>
                  <a:txBody>
                    <a:bodyPr/>
                    <a:lstStyle/>
                    <a:p>
                      <a:pPr algn="ctr" fontAlgn="ctr"/>
                      <a:r>
                        <a:rPr lang="fr-FR" sz="1600" u="none" strike="noStrike"/>
                        <a:t>TC</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99,94</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99,90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99,77</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70,38</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29,62</a:t>
                      </a:r>
                      <a:endParaRPr lang="fr-FR" sz="1600" b="0" i="0" u="none" strike="noStrike">
                        <a:solidFill>
                          <a:srgbClr val="000000"/>
                        </a:solidFill>
                        <a:latin typeface="Arial" pitchFamily="34" charset="0"/>
                        <a:cs typeface="Arial" pitchFamily="34" charset="0"/>
                      </a:endParaRPr>
                    </a:p>
                  </a:txBody>
                  <a:tcPr marL="9525" marR="9525" marT="9525" marB="0" anchor="ctr"/>
                </a:tc>
              </a:tr>
              <a:tr h="227369">
                <a:tc>
                  <a:txBody>
                    <a:bodyPr/>
                    <a:lstStyle/>
                    <a:p>
                      <a:pPr algn="ctr" fontAlgn="ctr"/>
                      <a:r>
                        <a:rPr lang="fr-FR" sz="1600" u="none" strike="noStrike"/>
                        <a:t>TR</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100,00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100,00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100,00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100,00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0,00</a:t>
                      </a:r>
                      <a:endParaRPr lang="fr-FR" sz="1600" b="0" i="0" u="none" strike="noStrike">
                        <a:solidFill>
                          <a:srgbClr val="000000"/>
                        </a:solidFill>
                        <a:latin typeface="Arial" pitchFamily="34" charset="0"/>
                        <a:cs typeface="Arial" pitchFamily="34" charset="0"/>
                      </a:endParaRPr>
                    </a:p>
                  </a:txBody>
                  <a:tcPr marL="9525" marR="9525" marT="9525" marB="0" anchor="ctr"/>
                </a:tc>
              </a:tr>
              <a:tr h="227369">
                <a:tc>
                  <a:txBody>
                    <a:bodyPr/>
                    <a:lstStyle/>
                    <a:p>
                      <a:pPr algn="ctr" fontAlgn="ctr"/>
                      <a:r>
                        <a:rPr lang="fr-FR" sz="1600" u="none" strike="noStrike"/>
                        <a:t>VT</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dirty="0"/>
                        <a:t>99,48</a:t>
                      </a:r>
                      <a:endParaRPr lang="fr-FR"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99,94</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dirty="0"/>
                        <a:t>99,48</a:t>
                      </a:r>
                      <a:endParaRPr lang="fr-FR"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a:t>99,90</a:t>
                      </a:r>
                      <a:endParaRPr lang="fr-FR" sz="16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fr-FR" sz="1600" u="none" strike="noStrike" dirty="0"/>
                        <a:t>0,10</a:t>
                      </a:r>
                      <a:endParaRPr lang="fr-FR" sz="16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sp>
        <p:nvSpPr>
          <p:cNvPr id="18" name="Rectangle 17"/>
          <p:cNvSpPr/>
          <p:nvPr/>
        </p:nvSpPr>
        <p:spPr>
          <a:xfrm>
            <a:off x="280930" y="1374351"/>
            <a:ext cx="7089354" cy="2031325"/>
          </a:xfrm>
          <a:prstGeom prst="rect">
            <a:avLst/>
          </a:prstGeom>
        </p:spPr>
        <p:txBody>
          <a:bodyPr wrap="square">
            <a:spAutoFit/>
          </a:bodyPr>
          <a:lstStyle/>
          <a:p>
            <a:pPr algn="just"/>
            <a:r>
              <a:rPr lang="en-US" dirty="0" smtClean="0">
                <a:latin typeface="Arial" pitchFamily="34" charset="0"/>
                <a:ea typeface="TimesNewRomanPSMT"/>
                <a:cs typeface="TimesNewRomanPSMT"/>
              </a:rPr>
              <a:t>The proposed CNN model was trained on the training dataset described above. To avoid overtraining and reduce training time, we have employed the early stopping mechanism using the validation dataset. The performance of the model was then evaluated using the test dataset. The obtained result are shown by the confusion matrix on the right. </a:t>
            </a:r>
          </a:p>
          <a:p>
            <a:pPr algn="just"/>
            <a:endParaRPr lang="fr-FR" dirty="0" smtClean="0">
              <a:latin typeface="Arial" pitchFamily="34" charset="0"/>
              <a:ea typeface="TimesNewRomanPSMT"/>
              <a:cs typeface="TimesNewRomanPSMT"/>
            </a:endParaRPr>
          </a:p>
        </p:txBody>
      </p:sp>
      <p:sp>
        <p:nvSpPr>
          <p:cNvPr id="26627" name="Rectangle 3"/>
          <p:cNvSpPr>
            <a:spLocks noChangeArrowheads="1"/>
          </p:cNvSpPr>
          <p:nvPr/>
        </p:nvSpPr>
        <p:spPr bwMode="auto">
          <a:xfrm>
            <a:off x="231354" y="4428781"/>
            <a:ext cx="46270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NewRomanPSMT"/>
                <a:cs typeface="TimesNewRomanPSMT"/>
              </a:rPr>
              <a:t>The performance of classifier is further evaluated by computing its sensitivity, specificity, precision, accuracy and error. Table on the right presents the obtained results. </a:t>
            </a:r>
          </a:p>
        </p:txBody>
      </p:sp>
      <p:pic>
        <p:nvPicPr>
          <p:cNvPr id="19" name="Picture 2"/>
          <p:cNvPicPr>
            <a:picLocks noChangeAspect="1" noChangeArrowheads="1"/>
          </p:cNvPicPr>
          <p:nvPr/>
        </p:nvPicPr>
        <p:blipFill>
          <a:blip r:embed="rId4"/>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159844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15616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Conclusion</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25601" name="Rectangle 1"/>
          <p:cNvSpPr>
            <a:spLocks noChangeArrowheads="1"/>
          </p:cNvSpPr>
          <p:nvPr/>
        </p:nvSpPr>
        <p:spPr bwMode="auto">
          <a:xfrm>
            <a:off x="144170" y="2140945"/>
            <a:ext cx="10321853"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dirty="0" smtClean="0">
                <a:latin typeface="Arial" pitchFamily="34" charset="0"/>
                <a:cs typeface="Arial" pitchFamily="34" charset="0"/>
              </a:rPr>
              <a:t>In this study, a CNN based classifier is applied to classify volcano seismic signals. </a:t>
            </a:r>
            <a:r>
              <a:rPr lang="en-US" dirty="0" smtClean="0">
                <a:latin typeface="Arial" pitchFamily="34" charset="0"/>
                <a:ea typeface="Calibri" pitchFamily="34" charset="0"/>
                <a:cs typeface="Arial" pitchFamily="34" charset="0"/>
              </a:rPr>
              <a:t>The results</a:t>
            </a:r>
            <a:r>
              <a:rPr lang="en-GB" dirty="0" smtClean="0">
                <a:latin typeface="Arial" pitchFamily="34" charset="0"/>
                <a:cs typeface="Arial" pitchFamily="34" charset="0"/>
              </a:rPr>
              <a:t> show </a:t>
            </a:r>
            <a:r>
              <a:rPr lang="en-US" dirty="0" smtClean="0">
                <a:latin typeface="Arial" pitchFamily="34" charset="0"/>
                <a:ea typeface="Calibri" pitchFamily="34" charset="0"/>
                <a:cs typeface="Arial" pitchFamily="34" charset="0"/>
              </a:rPr>
              <a:t>the ability of</a:t>
            </a:r>
            <a:r>
              <a:rPr lang="en-GB" dirty="0" smtClean="0">
                <a:latin typeface="Arial" pitchFamily="34" charset="0"/>
                <a:cs typeface="Arial" pitchFamily="34" charset="0"/>
              </a:rPr>
              <a:t> the classifier to achieve high recognition rate. </a:t>
            </a:r>
            <a:r>
              <a:rPr lang="en-US" dirty="0" smtClean="0">
                <a:latin typeface="Arial" pitchFamily="34" charset="0"/>
                <a:ea typeface="Calibri" pitchFamily="34" charset="0"/>
                <a:cs typeface="Arial" pitchFamily="34" charset="0"/>
              </a:rPr>
              <a:t>This deep learning approach is more objective and efficient as signal features are not specified by the user. In fact, more research studies should be devoted to this field in order to develop more reliable classifiers. The </a:t>
            </a:r>
            <a:r>
              <a:rPr lang="en-US" dirty="0" smtClean="0">
                <a:latin typeface="Arial" pitchFamily="34" charset="0"/>
                <a:cs typeface="Arial" pitchFamily="34" charset="0"/>
              </a:rPr>
              <a:t>obtained results, in this work, concern a volcano dataset of four classes, namely, LP, TR, VT and TC. However, w</a:t>
            </a:r>
            <a:r>
              <a:rPr lang="en-US" dirty="0" smtClean="0">
                <a:latin typeface="Arial" pitchFamily="34" charset="0"/>
                <a:ea typeface="Calibri" pitchFamily="34" charset="0"/>
                <a:cs typeface="Arial" pitchFamily="34" charset="0"/>
              </a:rPr>
              <a:t>e sincerely believe that a CNN based classifier can achieve high accuracy on any types of classes. Therefore, as future work would be the application to nuclear explosion recognition if a sufficient dataset could be constructed.</a:t>
            </a:r>
          </a:p>
          <a:p>
            <a:pPr lvl="0" algn="justLow" fontAlgn="base">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pic>
        <p:nvPicPr>
          <p:cNvPr id="8" name="Picture 2"/>
          <p:cNvPicPr>
            <a:picLocks noChangeAspect="1" noChangeArrowheads="1"/>
          </p:cNvPicPr>
          <p:nvPr/>
        </p:nvPicPr>
        <p:blipFill>
          <a:blip r:embed="rId2"/>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632205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0253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References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solidFill>
                <a:latin typeface="Arial" pitchFamily="34" charset="0"/>
                <a:cs typeface="Arial" pitchFamily="34" charset="0"/>
              </a:rPr>
              <a:t>P3.5-342</a:t>
            </a:r>
            <a:endParaRPr lang="x-none" sz="2400" b="1" dirty="0">
              <a:solidFill>
                <a:schemeClr val="bg1"/>
              </a:solidFill>
              <a:latin typeface="Arial" pitchFamily="34" charset="0"/>
              <a:cs typeface="Arial"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24577" name="Rectangle 1"/>
          <p:cNvSpPr>
            <a:spLocks noChangeArrowheads="1"/>
          </p:cNvSpPr>
          <p:nvPr/>
        </p:nvSpPr>
        <p:spPr bwMode="auto">
          <a:xfrm>
            <a:off x="231356" y="1779687"/>
            <a:ext cx="100143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ctr">
              <a:lnSpc>
                <a:spcPct val="100000"/>
              </a:lnSpc>
              <a:spcBef>
                <a:spcPct val="0"/>
              </a:spcBef>
              <a:spcAft>
                <a:spcPct val="0"/>
              </a:spcAft>
              <a:buClrTx/>
              <a:buSzTx/>
              <a:tabLst>
                <a:tab pos="228600" algn="l"/>
              </a:tabLst>
            </a:pPr>
            <a:r>
              <a:rPr lang="en-US" dirty="0" smtClean="0">
                <a:latin typeface="Arial" pitchFamily="34" charset="0"/>
                <a:cs typeface="Arial" pitchFamily="34" charset="0"/>
              </a:rPr>
              <a:t>[1] E. </a:t>
            </a:r>
            <a:r>
              <a:rPr lang="en-US" dirty="0" err="1" smtClean="0">
                <a:latin typeface="Arial" pitchFamily="34" charset="0"/>
                <a:cs typeface="Arial" pitchFamily="34" charset="0"/>
              </a:rPr>
              <a:t>H. Ait Laasri, E. Akhouayri</a:t>
            </a:r>
            <a:r>
              <a:rPr lang="en-US" dirty="0" smtClean="0">
                <a:latin typeface="Arial" pitchFamily="34" charset="0"/>
                <a:cs typeface="Arial" pitchFamily="34" charset="0"/>
              </a:rPr>
              <a:t>, D. </a:t>
            </a:r>
            <a:r>
              <a:rPr lang="en-US" dirty="0" err="1" smtClean="0">
                <a:latin typeface="Arial" pitchFamily="34" charset="0"/>
                <a:cs typeface="Arial" pitchFamily="34" charset="0"/>
              </a:rPr>
              <a:t>Agliz</a:t>
            </a:r>
            <a:r>
              <a:rPr lang="en-US" dirty="0" smtClean="0">
                <a:latin typeface="Arial" pitchFamily="34" charset="0"/>
                <a:cs typeface="Arial" pitchFamily="34" charset="0"/>
              </a:rPr>
              <a:t>, D. </a:t>
            </a:r>
            <a:r>
              <a:rPr lang="en-US" dirty="0" err="1" smtClean="0">
                <a:latin typeface="Arial" pitchFamily="34" charset="0"/>
                <a:cs typeface="Arial" pitchFamily="34" charset="0"/>
              </a:rPr>
              <a:t>Zonta, A. Atmani, “A fuzzy expert system for automatic seismic signal classification”, Expert Systems with Applications”, Vol. </a:t>
            </a:r>
            <a:r>
              <a:rPr lang="en-US" dirty="0" smtClean="0">
                <a:latin typeface="Arial" pitchFamily="34" charset="0"/>
                <a:cs typeface="Arial" pitchFamily="34" charset="0"/>
              </a:rPr>
              <a:t>42, Issue 3, pp. 1013-1027, 2015.</a:t>
            </a:r>
          </a:p>
          <a:p>
            <a:pPr algn="just" fontAlgn="ctr">
              <a:spcBef>
                <a:spcPct val="0"/>
              </a:spcBef>
              <a:spcAft>
                <a:spcPct val="0"/>
              </a:spcAft>
              <a:tabLst>
                <a:tab pos="228600" algn="l"/>
              </a:tabLst>
            </a:pPr>
            <a:r>
              <a:rPr lang="en-US" dirty="0" smtClean="0">
                <a:latin typeface="Arial" pitchFamily="34" charset="0"/>
                <a:cs typeface="Arial" pitchFamily="34" charset="0"/>
              </a:rPr>
              <a:t>[2] P. </a:t>
            </a:r>
            <a:r>
              <a:rPr lang="en-GB" dirty="0" smtClean="0">
                <a:latin typeface="Arial" pitchFamily="34" charset="0"/>
                <a:cs typeface="Arial" pitchFamily="34" charset="0"/>
              </a:rPr>
              <a:t>Castro</a:t>
            </a:r>
            <a:r>
              <a:rPr lang="en-US" dirty="0" smtClean="0">
                <a:latin typeface="Arial" pitchFamily="34" charset="0"/>
                <a:cs typeface="Arial" pitchFamily="34" charset="0"/>
              </a:rPr>
              <a:t>-Cabrera, G. </a:t>
            </a:r>
            <a:r>
              <a:rPr lang="en-US" dirty="0" err="1" smtClean="0">
                <a:latin typeface="Arial" pitchFamily="34" charset="0"/>
                <a:cs typeface="Arial" pitchFamily="34" charset="0"/>
              </a:rPr>
              <a:t>Castellanos</a:t>
            </a:r>
            <a:r>
              <a:rPr lang="en-US" dirty="0" smtClean="0">
                <a:latin typeface="Arial" pitchFamily="34" charset="0"/>
                <a:cs typeface="Arial" pitchFamily="34" charset="0"/>
              </a:rPr>
              <a:t>-Dominguez, C. </a:t>
            </a:r>
            <a:r>
              <a:rPr lang="en-US" dirty="0" err="1" smtClean="0">
                <a:latin typeface="Arial" pitchFamily="34" charset="0"/>
                <a:cs typeface="Arial" pitchFamily="34" charset="0"/>
              </a:rPr>
              <a:t>Mera</a:t>
            </a:r>
            <a:r>
              <a:rPr lang="en-US" dirty="0" smtClean="0">
                <a:latin typeface="Arial" pitchFamily="34" charset="0"/>
                <a:cs typeface="Arial" pitchFamily="34" charset="0"/>
              </a:rPr>
              <a:t>, L. Franco-</a:t>
            </a:r>
            <a:r>
              <a:rPr lang="en-US" dirty="0" err="1" smtClean="0">
                <a:latin typeface="Arial" pitchFamily="34" charset="0"/>
                <a:cs typeface="Arial" pitchFamily="34" charset="0"/>
              </a:rPr>
              <a:t>Marín</a:t>
            </a:r>
            <a:r>
              <a:rPr lang="en-US" dirty="0" smtClean="0">
                <a:latin typeface="Arial" pitchFamily="34" charset="0"/>
                <a:cs typeface="Arial" pitchFamily="34" charset="0"/>
              </a:rPr>
              <a:t>, M. Orozco-</a:t>
            </a:r>
            <a:r>
              <a:rPr lang="en-US" dirty="0" err="1" smtClean="0">
                <a:latin typeface="Arial" pitchFamily="34" charset="0"/>
                <a:cs typeface="Arial" pitchFamily="34" charset="0"/>
              </a:rPr>
              <a:t>Alzate</a:t>
            </a:r>
            <a:r>
              <a:rPr lang="en-GB" dirty="0" smtClean="0">
                <a:latin typeface="Arial" pitchFamily="34" charset="0"/>
                <a:cs typeface="Arial" pitchFamily="34" charset="0"/>
              </a:rPr>
              <a:t>, “</a:t>
            </a:r>
            <a:r>
              <a:rPr lang="en-US" dirty="0" smtClean="0">
                <a:latin typeface="Arial" pitchFamily="34" charset="0"/>
                <a:cs typeface="Arial" pitchFamily="34" charset="0"/>
              </a:rPr>
              <a:t>Adaptive classification using incremental learning for seismic-volcanic signals with concept drift”, Journal of </a:t>
            </a:r>
            <a:r>
              <a:rPr lang="en-US" dirty="0" err="1" smtClean="0">
                <a:latin typeface="Arial" pitchFamily="34" charset="0"/>
                <a:cs typeface="Arial" pitchFamily="34" charset="0"/>
              </a:rPr>
              <a:t>Volcanology</a:t>
            </a:r>
            <a:r>
              <a:rPr lang="en-US" dirty="0" smtClean="0">
                <a:latin typeface="Arial" pitchFamily="34" charset="0"/>
                <a:cs typeface="Arial" pitchFamily="34" charset="0"/>
              </a:rPr>
              <a:t> and Geothermal Research, vol. 413, pp. 1-14, 2021.</a:t>
            </a:r>
          </a:p>
          <a:p>
            <a:pPr algn="just" fontAlgn="ctr">
              <a:spcBef>
                <a:spcPct val="0"/>
              </a:spcBef>
              <a:spcAft>
                <a:spcPct val="0"/>
              </a:spcAft>
              <a:tabLst>
                <a:tab pos="228600" algn="l"/>
              </a:tabLst>
            </a:pPr>
            <a:r>
              <a:rPr lang="en-US" dirty="0" smtClean="0">
                <a:latin typeface="Arial" pitchFamily="34" charset="0"/>
                <a:cs typeface="Arial" pitchFamily="34" charset="0"/>
              </a:rPr>
              <a:t>[3] </a:t>
            </a:r>
            <a:r>
              <a:rPr lang="en-US" dirty="0" err="1" smtClean="0">
                <a:latin typeface="Arial" pitchFamily="34" charset="0"/>
                <a:cs typeface="Arial" pitchFamily="34" charset="0"/>
              </a:rPr>
              <a:t>Titos</a:t>
            </a:r>
            <a:r>
              <a:rPr lang="en-US" dirty="0" smtClean="0">
                <a:latin typeface="Arial" pitchFamily="34" charset="0"/>
                <a:cs typeface="Arial" pitchFamily="34" charset="0"/>
              </a:rPr>
              <a:t>, M., </a:t>
            </a:r>
            <a:r>
              <a:rPr lang="en-US" dirty="0" err="1" smtClean="0">
                <a:latin typeface="Arial" pitchFamily="34" charset="0"/>
                <a:cs typeface="Arial" pitchFamily="34" charset="0"/>
              </a:rPr>
              <a:t>Bueno</a:t>
            </a:r>
            <a:r>
              <a:rPr lang="en-US" dirty="0" smtClean="0">
                <a:latin typeface="Arial" pitchFamily="34" charset="0"/>
                <a:cs typeface="Arial" pitchFamily="34" charset="0"/>
              </a:rPr>
              <a:t>, A., Garcia, L., &amp; C. Benitez. A Deep Neural Networks Approach to Automatic Recognition Systems for Volcano-Seismic </a:t>
            </a:r>
            <a:r>
              <a:rPr lang="en-US" dirty="0" err="1" smtClean="0">
                <a:latin typeface="Arial" pitchFamily="34" charset="0"/>
                <a:cs typeface="Arial" pitchFamily="34" charset="0"/>
              </a:rPr>
              <a:t>Events.IEEE</a:t>
            </a:r>
            <a:r>
              <a:rPr lang="en-US" dirty="0" smtClean="0">
                <a:latin typeface="Arial" pitchFamily="34" charset="0"/>
                <a:cs typeface="Arial" pitchFamily="34" charset="0"/>
              </a:rPr>
              <a:t> Journal of Selected Topics in Applied Earth Observations and Remote Sensing, 11(5), 1533-1544, 2018.</a:t>
            </a:r>
          </a:p>
          <a:p>
            <a:pPr lvl="0" algn="just" fontAlgn="ctr">
              <a:spcBef>
                <a:spcPct val="0"/>
              </a:spcBef>
              <a:spcAft>
                <a:spcPct val="0"/>
              </a:spcAft>
              <a:tabLst>
                <a:tab pos="228600" algn="l"/>
              </a:tabLst>
            </a:pPr>
            <a:r>
              <a:rPr lang="en-US" dirty="0" smtClean="0">
                <a:latin typeface="Arial" pitchFamily="34" charset="0"/>
                <a:cs typeface="Arial" pitchFamily="34" charset="0"/>
              </a:rPr>
              <a:t>[4] Langer, H., </a:t>
            </a:r>
            <a:r>
              <a:rPr lang="en-US" dirty="0" err="1" smtClean="0">
                <a:latin typeface="Arial" pitchFamily="34" charset="0"/>
                <a:cs typeface="Arial" pitchFamily="34" charset="0"/>
              </a:rPr>
              <a:t>Falsaperla</a:t>
            </a:r>
            <a:r>
              <a:rPr lang="en-US" dirty="0" smtClean="0">
                <a:latin typeface="Arial" pitchFamily="34" charset="0"/>
                <a:cs typeface="Arial" pitchFamily="34" charset="0"/>
              </a:rPr>
              <a:t>, S., Powell, T., Thompson, G., 2006a. Automatic classification and </a:t>
            </a:r>
            <a:r>
              <a:rPr lang="en-US" dirty="0" err="1" smtClean="0">
                <a:latin typeface="Arial" pitchFamily="34" charset="0"/>
                <a:cs typeface="Arial" pitchFamily="34" charset="0"/>
              </a:rPr>
              <a:t>aposteriori</a:t>
            </a:r>
            <a:r>
              <a:rPr lang="en-US" dirty="0" smtClean="0">
                <a:latin typeface="Arial" pitchFamily="34" charset="0"/>
                <a:cs typeface="Arial" pitchFamily="34" charset="0"/>
              </a:rPr>
              <a:t> analysis of seismic event identification at </a:t>
            </a:r>
            <a:r>
              <a:rPr lang="en-US" dirty="0" err="1" smtClean="0">
                <a:latin typeface="Arial" pitchFamily="34" charset="0"/>
                <a:cs typeface="Arial" pitchFamily="34" charset="0"/>
              </a:rPr>
              <a:t>Soufrière</a:t>
            </a:r>
            <a:r>
              <a:rPr lang="en-US" dirty="0" smtClean="0">
                <a:latin typeface="Arial" pitchFamily="34" charset="0"/>
                <a:cs typeface="Arial" pitchFamily="34" charset="0"/>
              </a:rPr>
              <a:t> hills volcano, Montserrat. Journal of </a:t>
            </a:r>
            <a:r>
              <a:rPr lang="en-US" dirty="0" err="1" smtClean="0">
                <a:latin typeface="Arial" pitchFamily="34" charset="0"/>
                <a:cs typeface="Arial" pitchFamily="34" charset="0"/>
              </a:rPr>
              <a:t>Volcanology</a:t>
            </a:r>
            <a:r>
              <a:rPr lang="en-US" dirty="0" smtClean="0">
                <a:latin typeface="Arial" pitchFamily="34" charset="0"/>
                <a:cs typeface="Arial" pitchFamily="34" charset="0"/>
              </a:rPr>
              <a:t> and Geothermal Research 153 (1–2 SPEC. ISS.), 1–10.</a:t>
            </a:r>
          </a:p>
          <a:p>
            <a:pPr algn="just" fontAlgn="ctr">
              <a:spcBef>
                <a:spcPct val="0"/>
              </a:spcBef>
              <a:spcAft>
                <a:spcPct val="0"/>
              </a:spcAft>
              <a:tabLst>
                <a:tab pos="228600" algn="l"/>
              </a:tabLst>
            </a:pPr>
            <a:r>
              <a:rPr lang="en-GB" dirty="0" smtClean="0">
                <a:latin typeface="Arial" pitchFamily="34" charset="0"/>
                <a:cs typeface="Arial" pitchFamily="34" charset="0"/>
              </a:rPr>
              <a:t>[5]J. P. </a:t>
            </a:r>
            <a:r>
              <a:rPr lang="en-GB" dirty="0" err="1" smtClean="0">
                <a:latin typeface="Arial" pitchFamily="34" charset="0"/>
                <a:cs typeface="Arial" pitchFamily="34" charset="0"/>
              </a:rPr>
              <a:t>Canário</a:t>
            </a:r>
            <a:r>
              <a:rPr lang="en-GB" dirty="0" smtClean="0">
                <a:latin typeface="Arial" pitchFamily="34" charset="0"/>
                <a:cs typeface="Arial" pitchFamily="34" charset="0"/>
              </a:rPr>
              <a:t>,; R. F. d. Mello, M. </a:t>
            </a:r>
            <a:r>
              <a:rPr lang="en-GB" dirty="0" err="1" smtClean="0">
                <a:latin typeface="Arial" pitchFamily="34" charset="0"/>
                <a:cs typeface="Arial" pitchFamily="34" charset="0"/>
              </a:rPr>
              <a:t>Curilem</a:t>
            </a:r>
            <a:r>
              <a:rPr lang="en-GB" dirty="0" smtClean="0">
                <a:latin typeface="Arial" pitchFamily="34" charset="0"/>
                <a:cs typeface="Arial" pitchFamily="34" charset="0"/>
              </a:rPr>
              <a:t>, F. </a:t>
            </a:r>
            <a:r>
              <a:rPr lang="en-GB" dirty="0" err="1" smtClean="0">
                <a:latin typeface="Arial" pitchFamily="34" charset="0"/>
                <a:cs typeface="Arial" pitchFamily="34" charset="0"/>
              </a:rPr>
              <a:t>Huenupan</a:t>
            </a:r>
            <a:r>
              <a:rPr lang="en-GB" dirty="0" smtClean="0">
                <a:latin typeface="Arial" pitchFamily="34" charset="0"/>
                <a:cs typeface="Arial" pitchFamily="34" charset="0"/>
              </a:rPr>
              <a:t>, R. A. Rios, “</a:t>
            </a:r>
            <a:r>
              <a:rPr lang="en-US" dirty="0" err="1" smtClean="0">
                <a:latin typeface="Arial" pitchFamily="34" charset="0"/>
                <a:cs typeface="Arial" pitchFamily="34" charset="0"/>
              </a:rPr>
              <a:t>Llaima</a:t>
            </a:r>
            <a:r>
              <a:rPr lang="en-US" dirty="0" smtClean="0">
                <a:latin typeface="Arial" pitchFamily="34" charset="0"/>
                <a:cs typeface="Arial" pitchFamily="34" charset="0"/>
              </a:rPr>
              <a:t> volcano dataset: In-depth comparison of deep artificial neural network architectures on seismic events classification, Data in Brief, Vol. 30, pp. 1-6, 2020.</a:t>
            </a:r>
          </a:p>
          <a:p>
            <a:pPr lvl="0" algn="just" fontAlgn="ctr">
              <a:spcBef>
                <a:spcPct val="0"/>
              </a:spcBef>
              <a:spcAft>
                <a:spcPct val="0"/>
              </a:spcAft>
              <a:tabLst>
                <a:tab pos="228600" algn="l"/>
              </a:tabLst>
            </a:pPr>
            <a:endParaRPr lang="en-US" dirty="0" smtClean="0">
              <a:latin typeface="Arial" pitchFamily="34" charset="0"/>
              <a:cs typeface="Arial" pitchFamily="34" charset="0"/>
            </a:endParaRPr>
          </a:p>
          <a:p>
            <a:pPr algn="just" fontAlgn="ctr">
              <a:spcBef>
                <a:spcPct val="0"/>
              </a:spcBef>
              <a:spcAft>
                <a:spcPct val="0"/>
              </a:spcAft>
              <a:tabLst>
                <a:tab pos="228600" algn="l"/>
              </a:tabLst>
            </a:pPr>
            <a:endParaRPr lang="en-US" dirty="0" smtClean="0">
              <a:latin typeface="Arial" pitchFamily="34" charset="0"/>
              <a:cs typeface="Arial" pitchFamily="34" charset="0"/>
            </a:endParaRPr>
          </a:p>
          <a:p>
            <a:pPr marR="0" lvl="0" indent="0" algn="just" fontAlgn="ctr">
              <a:lnSpc>
                <a:spcPct val="100000"/>
              </a:lnSpc>
              <a:spcBef>
                <a:spcPct val="0"/>
              </a:spcBef>
              <a:spcAft>
                <a:spcPct val="0"/>
              </a:spcAft>
              <a:buClrTx/>
              <a:buSzTx/>
              <a:tabLst>
                <a:tab pos="228600" algn="l"/>
              </a:tabLst>
            </a:pPr>
            <a:endParaRPr lang="en-US" dirty="0" err="1" smtClean="0">
              <a:latin typeface="Arial" pitchFamily="34" charset="0"/>
              <a:cs typeface="Arial" pitchFamily="34" charset="0"/>
            </a:endParaRPr>
          </a:p>
        </p:txBody>
      </p:sp>
      <p:pic>
        <p:nvPicPr>
          <p:cNvPr id="11" name="Picture 2"/>
          <p:cNvPicPr>
            <a:picLocks noChangeAspect="1" noChangeArrowheads="1"/>
          </p:cNvPicPr>
          <p:nvPr/>
        </p:nvPicPr>
        <p:blipFill>
          <a:blip r:embed="rId2"/>
          <a:srcRect/>
          <a:stretch>
            <a:fillRect/>
          </a:stretch>
        </p:blipFill>
        <p:spPr bwMode="auto">
          <a:xfrm>
            <a:off x="10862404" y="136233"/>
            <a:ext cx="1180804" cy="1171571"/>
          </a:xfrm>
          <a:prstGeom prst="rect">
            <a:avLst/>
          </a:prstGeom>
          <a:noFill/>
          <a:ln w="9525">
            <a:noFill/>
            <a:miter lim="800000"/>
            <a:headEnd/>
            <a:tailEnd/>
          </a:ln>
          <a:effectLst/>
        </p:spPr>
      </p:pic>
    </p:spTree>
    <p:extLst>
      <p:ext uri="{BB962C8B-B14F-4D97-AF65-F5344CB8AC3E}">
        <p14:creationId xmlns=""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1590</Words>
  <Application>Microsoft Office PowerPoint</Application>
  <PresentationFormat>Personnalisé</PresentationFormat>
  <Paragraphs>161</Paragraphs>
  <Slides>9</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9</vt:i4>
      </vt:variant>
    </vt:vector>
  </HeadingPairs>
  <TitlesOfParts>
    <vt:vector size="12" baseType="lpstr">
      <vt:lpstr>Custom Design</vt:lpstr>
      <vt:lpstr>Office Theme</vt:lpstr>
      <vt:lpstr>Document</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user</cp:lastModifiedBy>
  <cp:revision>144</cp:revision>
  <dcterms:created xsi:type="dcterms:W3CDTF">2023-04-18T13:25:54Z</dcterms:created>
  <dcterms:modified xsi:type="dcterms:W3CDTF">2023-06-11T20:11:58Z</dcterms:modified>
</cp:coreProperties>
</file>