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86" d="100"/>
          <a:sy n="86" d="100"/>
        </p:scale>
        <p:origin x="-9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P3.5-342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48203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Signal Classification using Deep Neural Networks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Hassan Ait </a:t>
            </a:r>
            <a:r>
              <a:rPr lang="fr-F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Laasri</a:t>
            </a:r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Driss </a:t>
            </a:r>
            <a:r>
              <a:rPr lang="fr-F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Agliz</a:t>
            </a:r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Abderrahman</a:t>
            </a:r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Atmani</a:t>
            </a:r>
            <a:endParaRPr lang="x-none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Applied Sciences, 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 </a:t>
            </a:r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Zohr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780450" y="4814388"/>
            <a:ext cx="216000" cy="169200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27957" y="5023727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59171" y="5054941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992221" y="5087991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23435" y="5119205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58322" y="5154092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089536" y="5185306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452655" y="5102677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6030" y="5058613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689080" y="5091663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720294" y="512287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755181" y="5157764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786395" y="5188978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819447" y="5222030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52498" y="5255082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883713" y="528629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6918598" y="532118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949814" y="535239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982864" y="5385446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014078" y="541666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8901634" y="4428770"/>
            <a:ext cx="2313541" cy="2335620"/>
            <a:chOff x="4354257" y="3393150"/>
            <a:chExt cx="2866854" cy="3093720"/>
          </a:xfrm>
        </p:grpSpPr>
        <p:sp>
          <p:nvSpPr>
            <p:cNvPr id="27" name="Oval 104"/>
            <p:cNvSpPr>
              <a:spLocks noChangeArrowheads="1"/>
            </p:cNvSpPr>
            <p:nvPr/>
          </p:nvSpPr>
          <p:spPr bwMode="auto">
            <a:xfrm>
              <a:off x="5162467" y="3393150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103"/>
            <p:cNvSpPr>
              <a:spLocks noChangeArrowheads="1"/>
            </p:cNvSpPr>
            <p:nvPr/>
          </p:nvSpPr>
          <p:spPr bwMode="auto">
            <a:xfrm>
              <a:off x="5162467" y="4142450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102"/>
            <p:cNvSpPr>
              <a:spLocks noChangeArrowheads="1"/>
            </p:cNvSpPr>
            <p:nvPr/>
          </p:nvSpPr>
          <p:spPr bwMode="auto">
            <a:xfrm>
              <a:off x="5162467" y="5903940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101"/>
            <p:cNvSpPr>
              <a:spLocks noChangeArrowheads="1"/>
            </p:cNvSpPr>
            <p:nvPr/>
          </p:nvSpPr>
          <p:spPr bwMode="auto">
            <a:xfrm>
              <a:off x="6203045" y="3749385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100"/>
            <p:cNvSpPr>
              <a:spLocks noChangeArrowheads="1"/>
            </p:cNvSpPr>
            <p:nvPr/>
          </p:nvSpPr>
          <p:spPr bwMode="auto">
            <a:xfrm>
              <a:off x="6203045" y="4346920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99"/>
            <p:cNvSpPr>
              <a:spLocks noChangeArrowheads="1"/>
            </p:cNvSpPr>
            <p:nvPr/>
          </p:nvSpPr>
          <p:spPr bwMode="auto">
            <a:xfrm>
              <a:off x="6203045" y="4950805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98"/>
            <p:cNvSpPr>
              <a:spLocks noChangeArrowheads="1"/>
            </p:cNvSpPr>
            <p:nvPr/>
          </p:nvSpPr>
          <p:spPr bwMode="auto">
            <a:xfrm>
              <a:off x="6203045" y="5600410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97"/>
            <p:cNvSpPr>
              <a:spLocks noChangeShapeType="1"/>
            </p:cNvSpPr>
            <p:nvPr/>
          </p:nvSpPr>
          <p:spPr bwMode="auto">
            <a:xfrm>
              <a:off x="6526837" y="3913215"/>
              <a:ext cx="189196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AutoShape 96"/>
            <p:cNvSpPr>
              <a:spLocks noChangeShapeType="1"/>
            </p:cNvSpPr>
            <p:nvPr/>
          </p:nvSpPr>
          <p:spPr bwMode="auto">
            <a:xfrm>
              <a:off x="6528107" y="4503765"/>
              <a:ext cx="189196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AutoShape 95"/>
            <p:cNvSpPr>
              <a:spLocks noChangeShapeType="1"/>
            </p:cNvSpPr>
            <p:nvPr/>
          </p:nvSpPr>
          <p:spPr bwMode="auto">
            <a:xfrm>
              <a:off x="6528107" y="5092410"/>
              <a:ext cx="189196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AutoShape 94"/>
            <p:cNvSpPr>
              <a:spLocks noChangeShapeType="1"/>
            </p:cNvSpPr>
            <p:nvPr/>
          </p:nvSpPr>
          <p:spPr bwMode="auto">
            <a:xfrm>
              <a:off x="6528107" y="5752810"/>
              <a:ext cx="189196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Oval 93"/>
            <p:cNvSpPr>
              <a:spLocks noChangeArrowheads="1"/>
            </p:cNvSpPr>
            <p:nvPr/>
          </p:nvSpPr>
          <p:spPr bwMode="auto">
            <a:xfrm>
              <a:off x="5162467" y="4798405"/>
              <a:ext cx="323792" cy="323850"/>
            </a:xfrm>
            <a:prstGeom prst="ellipse">
              <a:avLst/>
            </a:prstGeom>
            <a:solidFill>
              <a:srgbClr val="DAEEF3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74"/>
            <p:cNvSpPr>
              <a:spLocks noChangeShapeType="1"/>
            </p:cNvSpPr>
            <p:nvPr/>
          </p:nvSpPr>
          <p:spPr bwMode="auto">
            <a:xfrm flipV="1">
              <a:off x="4354257" y="3555075"/>
              <a:ext cx="808210" cy="52324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AutoShape 73"/>
            <p:cNvSpPr>
              <a:spLocks noChangeShapeType="1"/>
            </p:cNvSpPr>
            <p:nvPr/>
          </p:nvSpPr>
          <p:spPr bwMode="auto">
            <a:xfrm flipV="1">
              <a:off x="4354257" y="3595715"/>
              <a:ext cx="809480" cy="81915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AutoShape 72"/>
            <p:cNvSpPr>
              <a:spLocks noChangeShapeType="1"/>
            </p:cNvSpPr>
            <p:nvPr/>
          </p:nvSpPr>
          <p:spPr bwMode="auto">
            <a:xfrm flipV="1">
              <a:off x="4354257" y="3637625"/>
              <a:ext cx="818368" cy="111379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AutoShape 71"/>
            <p:cNvSpPr>
              <a:spLocks noChangeShapeType="1"/>
            </p:cNvSpPr>
            <p:nvPr/>
          </p:nvSpPr>
          <p:spPr bwMode="auto">
            <a:xfrm flipV="1">
              <a:off x="4354257" y="3666200"/>
              <a:ext cx="845033" cy="142176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AutoShape 70"/>
            <p:cNvSpPr>
              <a:spLocks noChangeShapeType="1"/>
            </p:cNvSpPr>
            <p:nvPr/>
          </p:nvSpPr>
          <p:spPr bwMode="auto">
            <a:xfrm flipV="1">
              <a:off x="4354257" y="3692870"/>
              <a:ext cx="880587" cy="173164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AutoShape 69"/>
            <p:cNvSpPr>
              <a:spLocks noChangeShapeType="1"/>
            </p:cNvSpPr>
            <p:nvPr/>
          </p:nvSpPr>
          <p:spPr bwMode="auto">
            <a:xfrm flipV="1">
              <a:off x="4381561" y="3709379"/>
              <a:ext cx="886932" cy="2266723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AutoShape 68"/>
            <p:cNvSpPr>
              <a:spLocks noChangeShapeType="1"/>
            </p:cNvSpPr>
            <p:nvPr/>
          </p:nvSpPr>
          <p:spPr bwMode="auto">
            <a:xfrm>
              <a:off x="5486259" y="3555075"/>
              <a:ext cx="734563" cy="26479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AutoShape 67"/>
            <p:cNvSpPr>
              <a:spLocks noChangeShapeType="1"/>
            </p:cNvSpPr>
            <p:nvPr/>
          </p:nvSpPr>
          <p:spPr bwMode="auto">
            <a:xfrm>
              <a:off x="4354257" y="4078315"/>
              <a:ext cx="818368" cy="15176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AutoShape 66"/>
            <p:cNvSpPr>
              <a:spLocks noChangeShapeType="1"/>
            </p:cNvSpPr>
            <p:nvPr/>
          </p:nvSpPr>
          <p:spPr bwMode="auto">
            <a:xfrm flipV="1">
              <a:off x="4354257" y="4263735"/>
              <a:ext cx="808210" cy="15113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AutoShape 65"/>
            <p:cNvSpPr>
              <a:spLocks noChangeShapeType="1"/>
            </p:cNvSpPr>
            <p:nvPr/>
          </p:nvSpPr>
          <p:spPr bwMode="auto">
            <a:xfrm flipV="1">
              <a:off x="4354257" y="4315170"/>
              <a:ext cx="808210" cy="43624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AutoShape 64"/>
            <p:cNvSpPr>
              <a:spLocks noChangeShapeType="1"/>
            </p:cNvSpPr>
            <p:nvPr/>
          </p:nvSpPr>
          <p:spPr bwMode="auto">
            <a:xfrm flipV="1">
              <a:off x="4354257" y="4362160"/>
              <a:ext cx="818368" cy="72580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AutoShape 63"/>
            <p:cNvSpPr>
              <a:spLocks noChangeShapeType="1"/>
            </p:cNvSpPr>
            <p:nvPr/>
          </p:nvSpPr>
          <p:spPr bwMode="auto">
            <a:xfrm flipV="1">
              <a:off x="4354257" y="4396450"/>
              <a:ext cx="845033" cy="102806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AutoShape 62"/>
            <p:cNvSpPr>
              <a:spLocks noChangeShapeType="1"/>
            </p:cNvSpPr>
            <p:nvPr/>
          </p:nvSpPr>
          <p:spPr bwMode="auto">
            <a:xfrm flipV="1">
              <a:off x="4381561" y="4423754"/>
              <a:ext cx="853284" cy="159612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AutoShape 61"/>
            <p:cNvSpPr>
              <a:spLocks noChangeShapeType="1"/>
            </p:cNvSpPr>
            <p:nvPr/>
          </p:nvSpPr>
          <p:spPr bwMode="auto">
            <a:xfrm>
              <a:off x="4354257" y="4078315"/>
              <a:ext cx="853922" cy="77279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AutoShape 60"/>
            <p:cNvSpPr>
              <a:spLocks noChangeShapeType="1"/>
            </p:cNvSpPr>
            <p:nvPr/>
          </p:nvSpPr>
          <p:spPr bwMode="auto">
            <a:xfrm>
              <a:off x="4354257" y="4414865"/>
              <a:ext cx="825987" cy="46482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AutoShape 59"/>
            <p:cNvSpPr>
              <a:spLocks noChangeShapeType="1"/>
            </p:cNvSpPr>
            <p:nvPr/>
          </p:nvSpPr>
          <p:spPr bwMode="auto">
            <a:xfrm>
              <a:off x="4354257" y="4751415"/>
              <a:ext cx="809480" cy="16192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AutoShape 58"/>
            <p:cNvSpPr>
              <a:spLocks noChangeShapeType="1"/>
            </p:cNvSpPr>
            <p:nvPr/>
          </p:nvSpPr>
          <p:spPr bwMode="auto">
            <a:xfrm flipV="1">
              <a:off x="4354257" y="4952075"/>
              <a:ext cx="809480" cy="13589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AutoShape 57"/>
            <p:cNvSpPr>
              <a:spLocks noChangeShapeType="1"/>
            </p:cNvSpPr>
            <p:nvPr/>
          </p:nvSpPr>
          <p:spPr bwMode="auto">
            <a:xfrm flipV="1">
              <a:off x="4354257" y="5003510"/>
              <a:ext cx="817098" cy="42100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AutoShape 56"/>
            <p:cNvSpPr>
              <a:spLocks noChangeShapeType="1"/>
            </p:cNvSpPr>
            <p:nvPr/>
          </p:nvSpPr>
          <p:spPr bwMode="auto">
            <a:xfrm flipV="1">
              <a:off x="4395211" y="5062566"/>
              <a:ext cx="795189" cy="928129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AutoShape 55"/>
            <p:cNvSpPr>
              <a:spLocks noChangeShapeType="1"/>
            </p:cNvSpPr>
            <p:nvPr/>
          </p:nvSpPr>
          <p:spPr bwMode="auto">
            <a:xfrm>
              <a:off x="4387906" y="4080220"/>
              <a:ext cx="880587" cy="183388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AutoShape 54"/>
            <p:cNvSpPr>
              <a:spLocks noChangeShapeType="1"/>
            </p:cNvSpPr>
            <p:nvPr/>
          </p:nvSpPr>
          <p:spPr bwMode="auto">
            <a:xfrm>
              <a:off x="4363145" y="4423755"/>
              <a:ext cx="862810" cy="151701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AutoShape 53"/>
            <p:cNvSpPr>
              <a:spLocks noChangeShapeType="1"/>
            </p:cNvSpPr>
            <p:nvPr/>
          </p:nvSpPr>
          <p:spPr bwMode="auto">
            <a:xfrm>
              <a:off x="4354257" y="4742525"/>
              <a:ext cx="834875" cy="12319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AutoShape 52"/>
            <p:cNvSpPr>
              <a:spLocks noChangeShapeType="1"/>
            </p:cNvSpPr>
            <p:nvPr/>
          </p:nvSpPr>
          <p:spPr bwMode="auto">
            <a:xfrm>
              <a:off x="4354257" y="5087965"/>
              <a:ext cx="809480" cy="93218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AutoShape 51"/>
            <p:cNvSpPr>
              <a:spLocks noChangeShapeType="1"/>
            </p:cNvSpPr>
            <p:nvPr/>
          </p:nvSpPr>
          <p:spPr bwMode="auto">
            <a:xfrm>
              <a:off x="4363145" y="5433405"/>
              <a:ext cx="792973" cy="63246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AutoShape 50"/>
            <p:cNvSpPr>
              <a:spLocks noChangeShapeType="1"/>
            </p:cNvSpPr>
            <p:nvPr/>
          </p:nvSpPr>
          <p:spPr bwMode="auto">
            <a:xfrm>
              <a:off x="4395213" y="6034474"/>
              <a:ext cx="760905" cy="85367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AutoShape 49"/>
            <p:cNvSpPr>
              <a:spLocks noChangeShapeType="1"/>
            </p:cNvSpPr>
            <p:nvPr/>
          </p:nvSpPr>
          <p:spPr bwMode="auto">
            <a:xfrm flipV="1">
              <a:off x="5486259" y="3868130"/>
              <a:ext cx="716786" cy="43624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AutoShape 48"/>
            <p:cNvSpPr>
              <a:spLocks noChangeShapeType="1"/>
            </p:cNvSpPr>
            <p:nvPr/>
          </p:nvSpPr>
          <p:spPr bwMode="auto">
            <a:xfrm flipV="1">
              <a:off x="5486259" y="3929725"/>
              <a:ext cx="716786" cy="103060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AutoShape 47"/>
            <p:cNvSpPr>
              <a:spLocks noChangeShapeType="1"/>
            </p:cNvSpPr>
            <p:nvPr/>
          </p:nvSpPr>
          <p:spPr bwMode="auto">
            <a:xfrm flipV="1">
              <a:off x="5486259" y="3996400"/>
              <a:ext cx="738372" cy="206946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AutoShape 46"/>
            <p:cNvSpPr>
              <a:spLocks noChangeShapeType="1"/>
            </p:cNvSpPr>
            <p:nvPr/>
          </p:nvSpPr>
          <p:spPr bwMode="auto">
            <a:xfrm>
              <a:off x="5486259" y="3555075"/>
              <a:ext cx="752340" cy="85407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AutoShape 45"/>
            <p:cNvSpPr>
              <a:spLocks noChangeShapeType="1"/>
            </p:cNvSpPr>
            <p:nvPr/>
          </p:nvSpPr>
          <p:spPr bwMode="auto">
            <a:xfrm>
              <a:off x="5486259" y="4304375"/>
              <a:ext cx="725675" cy="14541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AutoShape 44"/>
            <p:cNvSpPr>
              <a:spLocks noChangeShapeType="1"/>
            </p:cNvSpPr>
            <p:nvPr/>
          </p:nvSpPr>
          <p:spPr bwMode="auto">
            <a:xfrm flipV="1">
              <a:off x="5486259" y="4538690"/>
              <a:ext cx="716786" cy="42164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AutoShape 43"/>
            <p:cNvSpPr>
              <a:spLocks noChangeShapeType="1"/>
            </p:cNvSpPr>
            <p:nvPr/>
          </p:nvSpPr>
          <p:spPr bwMode="auto">
            <a:xfrm flipV="1">
              <a:off x="5486259" y="4614255"/>
              <a:ext cx="752340" cy="145161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AutoShape 42"/>
            <p:cNvSpPr>
              <a:spLocks noChangeShapeType="1"/>
            </p:cNvSpPr>
            <p:nvPr/>
          </p:nvSpPr>
          <p:spPr bwMode="auto">
            <a:xfrm>
              <a:off x="5486259" y="3555075"/>
              <a:ext cx="761228" cy="143954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AutoShape 41"/>
            <p:cNvSpPr>
              <a:spLocks noChangeShapeType="1"/>
            </p:cNvSpPr>
            <p:nvPr/>
          </p:nvSpPr>
          <p:spPr bwMode="auto">
            <a:xfrm>
              <a:off x="5486259" y="4304375"/>
              <a:ext cx="725675" cy="76581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AutoShape 40"/>
            <p:cNvSpPr>
              <a:spLocks noChangeShapeType="1"/>
            </p:cNvSpPr>
            <p:nvPr/>
          </p:nvSpPr>
          <p:spPr bwMode="auto">
            <a:xfrm>
              <a:off x="5486259" y="4960330"/>
              <a:ext cx="716786" cy="19304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AutoShape 39"/>
            <p:cNvSpPr>
              <a:spLocks noChangeShapeType="1"/>
            </p:cNvSpPr>
            <p:nvPr/>
          </p:nvSpPr>
          <p:spPr bwMode="auto">
            <a:xfrm flipV="1">
              <a:off x="5486259" y="5228935"/>
              <a:ext cx="752340" cy="83693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AutoShape 38"/>
            <p:cNvSpPr>
              <a:spLocks noChangeShapeType="1"/>
            </p:cNvSpPr>
            <p:nvPr/>
          </p:nvSpPr>
          <p:spPr bwMode="auto">
            <a:xfrm>
              <a:off x="5486259" y="3555075"/>
              <a:ext cx="752340" cy="212661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AutoShape 37"/>
            <p:cNvSpPr>
              <a:spLocks noChangeShapeType="1"/>
            </p:cNvSpPr>
            <p:nvPr/>
          </p:nvSpPr>
          <p:spPr bwMode="auto">
            <a:xfrm>
              <a:off x="5486259" y="4304375"/>
              <a:ext cx="716786" cy="141795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AutoShape 36"/>
            <p:cNvSpPr>
              <a:spLocks noChangeShapeType="1"/>
            </p:cNvSpPr>
            <p:nvPr/>
          </p:nvSpPr>
          <p:spPr bwMode="auto">
            <a:xfrm>
              <a:off x="5486259" y="4960330"/>
              <a:ext cx="716786" cy="84518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AutoShape 35"/>
            <p:cNvSpPr>
              <a:spLocks noChangeShapeType="1"/>
            </p:cNvSpPr>
            <p:nvPr/>
          </p:nvSpPr>
          <p:spPr bwMode="auto">
            <a:xfrm flipV="1">
              <a:off x="5486259" y="5831550"/>
              <a:ext cx="734563" cy="234315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Oval 34"/>
            <p:cNvSpPr>
              <a:spLocks noChangeArrowheads="1"/>
            </p:cNvSpPr>
            <p:nvPr/>
          </p:nvSpPr>
          <p:spPr bwMode="auto">
            <a:xfrm>
              <a:off x="5314840" y="5423245"/>
              <a:ext cx="36189" cy="36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Oval 33"/>
            <p:cNvSpPr>
              <a:spLocks noChangeArrowheads="1"/>
            </p:cNvSpPr>
            <p:nvPr/>
          </p:nvSpPr>
          <p:spPr bwMode="auto">
            <a:xfrm>
              <a:off x="5314840" y="5517225"/>
              <a:ext cx="36189" cy="36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Oval 32"/>
            <p:cNvSpPr>
              <a:spLocks noChangeArrowheads="1"/>
            </p:cNvSpPr>
            <p:nvPr/>
          </p:nvSpPr>
          <p:spPr bwMode="auto">
            <a:xfrm>
              <a:off x="5314840" y="5611205"/>
              <a:ext cx="36189" cy="36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Text Box 31"/>
            <p:cNvSpPr txBox="1">
              <a:spLocks noChangeArrowheads="1"/>
            </p:cNvSpPr>
            <p:nvPr/>
          </p:nvSpPr>
          <p:spPr bwMode="auto">
            <a:xfrm>
              <a:off x="6735080" y="3793200"/>
              <a:ext cx="250145" cy="253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LP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 Box 30"/>
            <p:cNvSpPr txBox="1">
              <a:spLocks noChangeArrowheads="1"/>
            </p:cNvSpPr>
            <p:nvPr/>
          </p:nvSpPr>
          <p:spPr bwMode="auto">
            <a:xfrm>
              <a:off x="6736349" y="4379940"/>
              <a:ext cx="416505" cy="297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TC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6737618" y="4962235"/>
              <a:ext cx="483493" cy="269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TR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 Box 28"/>
            <p:cNvSpPr txBox="1">
              <a:spLocks noChangeArrowheads="1"/>
            </p:cNvSpPr>
            <p:nvPr/>
          </p:nvSpPr>
          <p:spPr bwMode="auto">
            <a:xfrm>
              <a:off x="6766193" y="5627714"/>
              <a:ext cx="386661" cy="231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VT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5276746" y="6312880"/>
              <a:ext cx="153642" cy="173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7" name="Picture 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888" y="1282090"/>
            <a:ext cx="221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" name="Rectangle 87"/>
          <p:cNvSpPr/>
          <p:nvPr/>
        </p:nvSpPr>
        <p:spPr>
          <a:xfrm>
            <a:off x="3126972" y="5021889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3158186" y="5053103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3191236" y="5086153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3222450" y="5117367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3257337" y="5141237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3288551" y="5183468"/>
            <a:ext cx="903383" cy="8482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4483868" y="5133890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526101" y="5176123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568331" y="5218353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4610563" y="5260585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4652794" y="5302817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4695025" y="5345048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4737257" y="5398295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779488" y="5440527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821719" y="5482759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7056309" y="544787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7098541" y="549010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7129755" y="552132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7160969" y="5552536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7192182" y="5583749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7234415" y="561496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7276646" y="5646179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7449245" y="5058613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7482295" y="5091663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7513509" y="512287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7548396" y="5157764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7579610" y="5188978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7612662" y="5222030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7645713" y="5255082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7676928" y="528629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7711813" y="532118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7743029" y="535239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7776079" y="5385446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7807293" y="541666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7838507" y="544787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7880739" y="5490107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7911953" y="5521321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7943167" y="5552536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7974380" y="5583749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8005596" y="5614965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8047827" y="5646179"/>
            <a:ext cx="301126" cy="3341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5541489" y="5100841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5572702" y="5132054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5614935" y="5174287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5657165" y="5216517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5699397" y="5258749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5741628" y="5300981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5783859" y="5343212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5826091" y="5396459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5868322" y="5438691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5910553" y="5480923"/>
            <a:ext cx="626124" cy="582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8863069" y="490252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8863069" y="5165091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8863069" y="540746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8863069" y="5659019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8863069" y="5901393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8885103" y="637512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8872262" y="6064806"/>
            <a:ext cx="36000" cy="3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8872262" y="6129070"/>
            <a:ext cx="36000" cy="3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8872262" y="6193334"/>
            <a:ext cx="36000" cy="3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Flèche droite 147"/>
          <p:cNvSpPr/>
          <p:nvPr/>
        </p:nvSpPr>
        <p:spPr>
          <a:xfrm>
            <a:off x="8471976" y="5519468"/>
            <a:ext cx="231355" cy="33050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9" name="Connecteur droit avec flèche 148"/>
          <p:cNvCxnSpPr/>
          <p:nvPr/>
        </p:nvCxnSpPr>
        <p:spPr>
          <a:xfrm>
            <a:off x="2280493" y="4814388"/>
            <a:ext cx="1044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ZoneTexte 149"/>
          <p:cNvSpPr txBox="1"/>
          <p:nvPr/>
        </p:nvSpPr>
        <p:spPr>
          <a:xfrm>
            <a:off x="2214392" y="457201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Convolution 1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Connecteur droit avec flèche 150"/>
          <p:cNvCxnSpPr/>
          <p:nvPr/>
        </p:nvCxnSpPr>
        <p:spPr>
          <a:xfrm>
            <a:off x="3501542" y="4812552"/>
            <a:ext cx="972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/>
          <p:cNvSpPr txBox="1"/>
          <p:nvPr/>
        </p:nvSpPr>
        <p:spPr>
          <a:xfrm>
            <a:off x="3413407" y="4572018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Max-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Pooling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Connecteur droit avec flèche 152"/>
          <p:cNvCxnSpPr/>
          <p:nvPr/>
        </p:nvCxnSpPr>
        <p:spPr>
          <a:xfrm>
            <a:off x="4570170" y="4801534"/>
            <a:ext cx="1080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ZoneTexte 153"/>
          <p:cNvSpPr txBox="1"/>
          <p:nvPr/>
        </p:nvSpPr>
        <p:spPr>
          <a:xfrm>
            <a:off x="4570171" y="457201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Convolution 2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5" name="Connecteur droit avec flèche 154"/>
          <p:cNvCxnSpPr/>
          <p:nvPr/>
        </p:nvCxnSpPr>
        <p:spPr>
          <a:xfrm>
            <a:off x="5736155" y="4810714"/>
            <a:ext cx="972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ZoneTexte 155"/>
          <p:cNvSpPr txBox="1"/>
          <p:nvPr/>
        </p:nvSpPr>
        <p:spPr>
          <a:xfrm>
            <a:off x="5725139" y="4572018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Max-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Pooling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Connecteur droit avec flèche 156"/>
          <p:cNvCxnSpPr/>
          <p:nvPr/>
        </p:nvCxnSpPr>
        <p:spPr>
          <a:xfrm>
            <a:off x="6826792" y="4810714"/>
            <a:ext cx="936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ZoneTexte 157"/>
          <p:cNvSpPr txBox="1"/>
          <p:nvPr/>
        </p:nvSpPr>
        <p:spPr>
          <a:xfrm>
            <a:off x="6749673" y="457201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Convolution 3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2576113" y="6068474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fr-FR" sz="12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channels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5196291" y="6068474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fr-FR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channels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7287659" y="6068474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fr-FR" sz="1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channels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8907141" y="412583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Fully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connected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NN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Connecteur droit avec flèche 162"/>
          <p:cNvCxnSpPr/>
          <p:nvPr/>
        </p:nvCxnSpPr>
        <p:spPr>
          <a:xfrm>
            <a:off x="7838506" y="4819894"/>
            <a:ext cx="792000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ZoneTexte 163"/>
          <p:cNvSpPr txBox="1"/>
          <p:nvPr/>
        </p:nvSpPr>
        <p:spPr>
          <a:xfrm>
            <a:off x="7783420" y="4570181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Flattening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324564" y="5277097"/>
            <a:ext cx="209321" cy="1542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6" name="Connecteur droit 165"/>
          <p:cNvCxnSpPr/>
          <p:nvPr/>
        </p:nvCxnSpPr>
        <p:spPr>
          <a:xfrm>
            <a:off x="2533885" y="5277097"/>
            <a:ext cx="980501" cy="5508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flipV="1">
            <a:off x="2521032" y="5343198"/>
            <a:ext cx="1004371" cy="7528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3854072" y="5793054"/>
            <a:ext cx="209321" cy="1542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9" name="Connecteur droit 168"/>
          <p:cNvCxnSpPr/>
          <p:nvPr/>
        </p:nvCxnSpPr>
        <p:spPr>
          <a:xfrm>
            <a:off x="4063393" y="5793054"/>
            <a:ext cx="1114540" cy="11200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flipV="1">
            <a:off x="4050540" y="5905058"/>
            <a:ext cx="1149427" cy="2938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4900675" y="5550683"/>
            <a:ext cx="209321" cy="1542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2" name="Connecteur droit 171"/>
          <p:cNvCxnSpPr/>
          <p:nvPr/>
        </p:nvCxnSpPr>
        <p:spPr>
          <a:xfrm>
            <a:off x="5109996" y="5550683"/>
            <a:ext cx="980501" cy="5508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 flipV="1">
            <a:off x="5097143" y="5616784"/>
            <a:ext cx="1004371" cy="7528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6244733" y="5682885"/>
            <a:ext cx="209321" cy="1542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5" name="Connecteur droit 174"/>
          <p:cNvCxnSpPr/>
          <p:nvPr/>
        </p:nvCxnSpPr>
        <p:spPr>
          <a:xfrm>
            <a:off x="6454054" y="5682885"/>
            <a:ext cx="980501" cy="5508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 flipV="1">
            <a:off x="6441201" y="5748986"/>
            <a:ext cx="1004371" cy="7528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7324385" y="5782037"/>
            <a:ext cx="209321" cy="1542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8" name="Connecteur droit 177"/>
          <p:cNvCxnSpPr/>
          <p:nvPr/>
        </p:nvCxnSpPr>
        <p:spPr>
          <a:xfrm>
            <a:off x="7533706" y="5782037"/>
            <a:ext cx="673866" cy="7895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 flipV="1">
            <a:off x="7520853" y="5860991"/>
            <a:ext cx="697735" cy="6243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èche vers le bas 179"/>
          <p:cNvSpPr/>
          <p:nvPr/>
        </p:nvSpPr>
        <p:spPr>
          <a:xfrm>
            <a:off x="1101690" y="2390662"/>
            <a:ext cx="275425" cy="24237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1" name="Picture 1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505" y="2693741"/>
            <a:ext cx="227785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" name="Picture 1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883" y="5034709"/>
            <a:ext cx="1134736" cy="9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" name="ZoneTexte 182"/>
          <p:cNvSpPr txBox="1"/>
          <p:nvPr/>
        </p:nvSpPr>
        <p:spPr>
          <a:xfrm>
            <a:off x="2895601" y="3149006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Spectrogram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2904782" y="173701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Seismic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signal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ZoneTexte 184"/>
          <p:cNvSpPr txBox="1"/>
          <p:nvPr/>
        </p:nvSpPr>
        <p:spPr>
          <a:xfrm>
            <a:off x="657340" y="6044606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RGB image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099855" y="5704919"/>
            <a:ext cx="209321" cy="154236"/>
          </a:xfrm>
          <a:prstGeom prst="rect">
            <a:avLst/>
          </a:prstGeom>
          <a:solidFill>
            <a:srgbClr val="FF9933">
              <a:alpha val="47059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7" name="Connecteur droit 186"/>
          <p:cNvCxnSpPr/>
          <p:nvPr/>
        </p:nvCxnSpPr>
        <p:spPr>
          <a:xfrm>
            <a:off x="1309176" y="5704919"/>
            <a:ext cx="980501" cy="5508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/>
          <p:cNvCxnSpPr/>
          <p:nvPr/>
        </p:nvCxnSpPr>
        <p:spPr>
          <a:xfrm flipV="1">
            <a:off x="1296323" y="5771020"/>
            <a:ext cx="1004371" cy="7528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lèche vers le bas 188"/>
          <p:cNvSpPr/>
          <p:nvPr/>
        </p:nvSpPr>
        <p:spPr>
          <a:xfrm>
            <a:off x="1110872" y="4129490"/>
            <a:ext cx="275425" cy="51962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ZoneTexte 189"/>
          <p:cNvSpPr txBox="1"/>
          <p:nvPr/>
        </p:nvSpPr>
        <p:spPr>
          <a:xfrm>
            <a:off x="4935565" y="1255921"/>
            <a:ext cx="6918584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 proposed classifier consists of the following steps: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- Compute the spectrogram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- Convert the spectrogram to an RGB image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- Apply the image to the proposed CNN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proposed CNN architecture is composed of three layers of convolution, followed by Max-pooling. These layers aim to extract the pertinent features. The latter are then applied to a fully-connected neural network.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To evaluate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proposed classifier,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volcano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dataset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four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classes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used.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132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user</cp:lastModifiedBy>
  <cp:revision>23</cp:revision>
  <dcterms:created xsi:type="dcterms:W3CDTF">2023-04-18T13:25:54Z</dcterms:created>
  <dcterms:modified xsi:type="dcterms:W3CDTF">2023-06-11T20:25:29Z</dcterms:modified>
</cp:coreProperties>
</file>