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06" d="100"/>
          <a:sy n="106" d="100"/>
        </p:scale>
        <p:origin x="10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11/06/2023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P3.5-836</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107996"/>
          </a:xfrm>
          <a:prstGeom prst="rect">
            <a:avLst/>
          </a:prstGeom>
          <a:noFill/>
        </p:spPr>
        <p:txBody>
          <a:bodyPr wrap="square" rtlCol="0">
            <a:spAutoFit/>
          </a:bodyPr>
          <a:lstStyle/>
          <a:p>
            <a:pPr algn="ctr"/>
            <a:r>
              <a:rPr lang="en-GB" b="1" dirty="0">
                <a:solidFill>
                  <a:schemeClr val="bg1"/>
                </a:solidFill>
                <a:latin typeface="Arial" panose="020B0604020202020204" pitchFamily="34" charset="0"/>
                <a:cs typeface="Arial" panose="020B0604020202020204" pitchFamily="34" charset="0"/>
              </a:rPr>
              <a:t>Events Evaluation Using Machine Learning</a:t>
            </a:r>
            <a:endParaRPr lang="en-AT" sz="1600" dirty="0">
              <a:solidFill>
                <a:schemeClr val="bg1"/>
              </a:solidFill>
              <a:latin typeface="Arial" panose="020B0604020202020204" pitchFamily="34" charset="0"/>
              <a:cs typeface="Arial" panose="020B0604020202020204" pitchFamily="34" charset="0"/>
            </a:endParaRPr>
          </a:p>
          <a:p>
            <a:pPr algn="ctr"/>
            <a:endParaRPr lang="en-AT" sz="1600" dirty="0">
              <a:solidFill>
                <a:schemeClr val="bg1"/>
              </a:solidFill>
              <a:latin typeface="Arial" panose="020B0604020202020204" pitchFamily="34" charset="0"/>
              <a:cs typeface="Arial" panose="020B0604020202020204" pitchFamily="34" charset="0"/>
            </a:endParaRPr>
          </a:p>
          <a:p>
            <a:pPr algn="ctr"/>
            <a:r>
              <a:rPr lang="de-AT" b="1" dirty="0">
                <a:solidFill>
                  <a:schemeClr val="bg1"/>
                </a:solidFill>
                <a:latin typeface="Arial" panose="020B0604020202020204" pitchFamily="34" charset="0"/>
                <a:cs typeface="Arial" panose="020B0604020202020204" pitchFamily="34" charset="0"/>
              </a:rPr>
              <a:t>Enrique Castillo</a:t>
            </a:r>
            <a:endParaRPr lang="en-AT" b="1" dirty="0">
              <a:solidFill>
                <a:schemeClr val="bg1"/>
              </a:solidFill>
              <a:latin typeface="Arial" panose="020B0604020202020204" pitchFamily="34" charset="0"/>
              <a:cs typeface="Arial" panose="020B0604020202020204" pitchFamily="34" charset="0"/>
            </a:endParaRPr>
          </a:p>
          <a:p>
            <a:pPr algn="ctr"/>
            <a:r>
              <a:rPr lang="en-GB" sz="1200" dirty="0">
                <a:solidFill>
                  <a:schemeClr val="bg1"/>
                </a:solidFill>
                <a:latin typeface="Arial" panose="020B0604020202020204" pitchFamily="34" charset="0"/>
                <a:cs typeface="Arial" panose="020B0604020202020204" pitchFamily="34" charset="0"/>
              </a:rPr>
              <a:t> </a:t>
            </a:r>
            <a:r>
              <a:rPr lang="en-GB" sz="1400" dirty="0">
                <a:solidFill>
                  <a:schemeClr val="bg1"/>
                </a:solidFill>
                <a:latin typeface="Arial" panose="020B0604020202020204" pitchFamily="34" charset="0"/>
                <a:cs typeface="Arial" panose="020B0604020202020204" pitchFamily="34" charset="0"/>
              </a:rPr>
              <a:t>Research Division Geophysics, TU WIEN, Austria</a:t>
            </a:r>
            <a:endParaRPr lang="en-AT" sz="1400" dirty="0">
              <a:solidFill>
                <a:schemeClr val="bg1"/>
              </a:solidFill>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833183C4-0542-B51E-BA48-7490D78D72CC}"/>
              </a:ext>
            </a:extLst>
          </p:cNvPr>
          <p:cNvSpPr txBox="1"/>
          <p:nvPr/>
        </p:nvSpPr>
        <p:spPr>
          <a:xfrm>
            <a:off x="669956" y="1612620"/>
            <a:ext cx="10818892" cy="4856714"/>
          </a:xfrm>
          <a:prstGeom prst="rect">
            <a:avLst/>
          </a:prstGeom>
          <a:noFill/>
        </p:spPr>
        <p:txBody>
          <a:bodyPr wrap="square">
            <a:spAutoFit/>
          </a:bodyPr>
          <a:lstStyle/>
          <a:p>
            <a:pPr marL="285750" marR="0" indent="-285750" algn="just">
              <a:lnSpc>
                <a:spcPct val="130000"/>
              </a:lnSpc>
              <a:spcBef>
                <a:spcPts val="0"/>
              </a:spcBef>
              <a:spcAft>
                <a:spcPts val="0"/>
              </a:spcAft>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 dataset of real PTS-REB </a:t>
            </a:r>
            <a:r>
              <a:rPr lang="en-GB" dirty="0">
                <a:latin typeface="Arial" panose="020B0604020202020204" pitchFamily="34" charset="0"/>
                <a:cs typeface="Times New Roman" panose="02020603050405020304" pitchFamily="18" charset="0"/>
              </a:rPr>
              <a:t>with 65534 events was combined with 6000 synthetic events (randomly generated). The dataset consist of six features (LAT, LON, DEPTH, TIME, MB, and LABEL), where the LABEL contains the value “EQ” for events from the PTS-REB and “RAND” for synthetic events.</a:t>
            </a:r>
          </a:p>
          <a:p>
            <a:pPr marL="285750" marR="0" indent="-285750" algn="just">
              <a:lnSpc>
                <a:spcPct val="130000"/>
              </a:lnSpc>
              <a:spcBef>
                <a:spcPts val="0"/>
              </a:spcBef>
              <a:spcAft>
                <a:spcPts val="0"/>
              </a:spcAft>
              <a:buFont typeface="Arial" panose="020B0604020202020204" pitchFamily="34" charset="0"/>
              <a:buChar char="•"/>
            </a:pPr>
            <a:endParaRPr lang="en-GB" dirty="0">
              <a:latin typeface="Arial" panose="020B0604020202020204" pitchFamily="34" charset="0"/>
              <a:cs typeface="Times New Roman" panose="02020603050405020304" pitchFamily="18" charset="0"/>
            </a:endParaRPr>
          </a:p>
          <a:p>
            <a:pPr marL="285750" indent="-285750" algn="just">
              <a:buFont typeface="Arial" panose="020B0604020202020204" pitchFamily="34" charset="0"/>
              <a:buChar char="•"/>
            </a:pPr>
            <a:r>
              <a:rPr lang="en-GB" dirty="0">
                <a:latin typeface="Arial" panose="020B0604020202020204" pitchFamily="34" charset="0"/>
                <a:cs typeface="Times New Roman" panose="02020603050405020304" pitchFamily="18" charset="0"/>
              </a:rPr>
              <a:t>Six of the most used ML algorithms for data classification; K nearest </a:t>
            </a:r>
            <a:r>
              <a:rPr lang="en-GB" dirty="0" err="1">
                <a:latin typeface="Arial" panose="020B0604020202020204" pitchFamily="34" charset="0"/>
                <a:cs typeface="Times New Roman" panose="02020603050405020304" pitchFamily="18" charset="0"/>
              </a:rPr>
              <a:t>neighbors</a:t>
            </a:r>
            <a:r>
              <a:rPr lang="en-GB" dirty="0">
                <a:latin typeface="Arial" panose="020B0604020202020204" pitchFamily="34" charset="0"/>
                <a:cs typeface="Times New Roman" panose="02020603050405020304" pitchFamily="18" charset="0"/>
              </a:rPr>
              <a:t> (KNN), Support Vector machine (SVM), Decision tree (DT), Naive Bayes (NB), Random forest (RF), and Logistic regression (LR) were analysed in terms of accuracy in detecting the “RAND” (bogus) events.</a:t>
            </a:r>
          </a:p>
          <a:p>
            <a:pPr marL="285750" indent="-285750">
              <a:buFont typeface="Arial" panose="020B0604020202020204" pitchFamily="34" charset="0"/>
              <a:buChar char="•"/>
            </a:pPr>
            <a:endParaRPr lang="en-GB" dirty="0">
              <a:latin typeface="Arial" panose="020B0604020202020204" pitchFamily="34" charset="0"/>
              <a:cs typeface="Times New Roman" panose="02020603050405020304" pitchFamily="18" charset="0"/>
            </a:endParaRPr>
          </a:p>
          <a:p>
            <a:pPr marL="285750" indent="-285750" algn="just">
              <a:buFont typeface="Arial" panose="020B0604020202020204" pitchFamily="34" charset="0"/>
              <a:buChar char="•"/>
            </a:pPr>
            <a:r>
              <a:rPr lang="en-GB" dirty="0">
                <a:latin typeface="Arial" panose="020B0604020202020204" pitchFamily="34" charset="0"/>
                <a:cs typeface="Times New Roman" panose="02020603050405020304" pitchFamily="18" charset="0"/>
              </a:rPr>
              <a:t>The ML approach was carried out with Weka (Waikato Environment for Knowledge Analysis). It is an open-source software developed at the University of Waikato, New Zealand. The package is distributed under the General Public License (GNL). Weka provides a set of libraries for dealing with data mining and machine learning tasks. The software offers tools for data preparation, classification, regression, clustering, association rules mining, and visualization.</a:t>
            </a:r>
          </a:p>
          <a:p>
            <a:pPr marL="285750" indent="-285750" algn="just">
              <a:buFont typeface="Arial" panose="020B0604020202020204" pitchFamily="34" charset="0"/>
              <a:buChar char="•"/>
            </a:pPr>
            <a:endParaRPr lang="en-GB" dirty="0">
              <a:latin typeface="Arial" panose="020B0604020202020204" pitchFamily="34" charset="0"/>
              <a:cs typeface="Times New Roman" panose="02020603050405020304" pitchFamily="18" charset="0"/>
            </a:endParaRPr>
          </a:p>
          <a:p>
            <a:pPr marL="285750" indent="-285750" algn="just">
              <a:buFont typeface="Arial" panose="020B0604020202020204" pitchFamily="34" charset="0"/>
              <a:buChar char="•"/>
            </a:pPr>
            <a:r>
              <a:rPr lang="en-GB" dirty="0">
                <a:latin typeface="Arial" panose="020B0604020202020204" pitchFamily="34" charset="0"/>
                <a:cs typeface="Times New Roman" panose="02020603050405020304" pitchFamily="18" charset="0"/>
              </a:rPr>
              <a:t>Results and discussion are presented.</a:t>
            </a:r>
          </a:p>
          <a:p>
            <a:endParaRPr lang="en-GB" dirty="0"/>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Breitbild</PresentationFormat>
  <Paragraphs>12</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 Theme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kike</cp:lastModifiedBy>
  <cp:revision>24</cp:revision>
  <dcterms:created xsi:type="dcterms:W3CDTF">2023-04-18T13:25:54Z</dcterms:created>
  <dcterms:modified xsi:type="dcterms:W3CDTF">2023-06-12T02:18:22Z</dcterms:modified>
</cp:coreProperties>
</file>