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0"/>
  </p:notesMasterIdLst>
  <p:sldIdLst>
    <p:sldId id="261" r:id="rId3"/>
    <p:sldId id="256" r:id="rId4"/>
    <p:sldId id="262" r:id="rId5"/>
    <p:sldId id="263" r:id="rId6"/>
    <p:sldId id="264" r:id="rId7"/>
    <p:sldId id="265" r:id="rId8"/>
    <p:sldId id="266" r:id="rId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varScale="1">
        <p:scale>
          <a:sx n="70" d="100"/>
          <a:sy n="70" d="100"/>
        </p:scale>
        <p:origin x="11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71372-81A1-4FCF-A8CA-D7A9E25F027B}" type="datetimeFigureOut">
              <a:rPr lang="en-US" smtClean="0"/>
              <a:t>6/11/2023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CA423-A9C2-4309-B14E-BA1B739B16A7}" type="slidenum">
              <a:rPr lang="en-US" smtClean="0"/>
              <a:t>‹#›</a:t>
            </a:fld>
            <a:endParaRPr lang="en-US"/>
          </a:p>
        </p:txBody>
      </p:sp>
    </p:spTree>
    <p:extLst>
      <p:ext uri="{BB962C8B-B14F-4D97-AF65-F5344CB8AC3E}">
        <p14:creationId xmlns:p14="http://schemas.microsoft.com/office/powerpoint/2010/main" val="130221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BCA423-A9C2-4309-B14E-BA1B739B16A7}" type="slidenum">
              <a:rPr lang="en-US" smtClean="0"/>
              <a:t>2</a:t>
            </a:fld>
            <a:endParaRPr lang="en-US"/>
          </a:p>
        </p:txBody>
      </p:sp>
    </p:spTree>
    <p:extLst>
      <p:ext uri="{BB962C8B-B14F-4D97-AF65-F5344CB8AC3E}">
        <p14:creationId xmlns:p14="http://schemas.microsoft.com/office/powerpoint/2010/main" val="597303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xmlns=""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xmlns=""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xmlns=""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xmlns=""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xmlns=""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xmlns=""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xmlns=""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xmlns=""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xmlns=""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xmlns=""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xmlns=""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xmlns=""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xmlns=""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xmlns=""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xmlns=""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5" name="Footer Placeholder 4">
            <a:extLst>
              <a:ext uri="{FF2B5EF4-FFF2-40B4-BE49-F238E27FC236}">
                <a16:creationId xmlns:a16="http://schemas.microsoft.com/office/drawing/2014/main" xmlns=""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a16="http://schemas.microsoft.com/office/drawing/2014/main" xmlns=""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xmlns=""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xmlns=""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xmlns=""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xmlns=""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xmlns=""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xmlns=""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8" name="Footer Placeholder 7">
            <a:extLst>
              <a:ext uri="{FF2B5EF4-FFF2-40B4-BE49-F238E27FC236}">
                <a16:creationId xmlns:a16="http://schemas.microsoft.com/office/drawing/2014/main" xmlns=""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9" name="Slide Number Placeholder 8">
            <a:extLst>
              <a:ext uri="{FF2B5EF4-FFF2-40B4-BE49-F238E27FC236}">
                <a16:creationId xmlns:a16="http://schemas.microsoft.com/office/drawing/2014/main" xmlns=""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xmlns=""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4" name="Footer Placeholder 3">
            <a:extLst>
              <a:ext uri="{FF2B5EF4-FFF2-40B4-BE49-F238E27FC236}">
                <a16:creationId xmlns:a16="http://schemas.microsoft.com/office/drawing/2014/main" xmlns=""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5" name="Slide Number Placeholder 4">
            <a:extLst>
              <a:ext uri="{FF2B5EF4-FFF2-40B4-BE49-F238E27FC236}">
                <a16:creationId xmlns:a16="http://schemas.microsoft.com/office/drawing/2014/main" xmlns=""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3" name="Footer Placeholder 2">
            <a:extLst>
              <a:ext uri="{FF2B5EF4-FFF2-40B4-BE49-F238E27FC236}">
                <a16:creationId xmlns:a16="http://schemas.microsoft.com/office/drawing/2014/main" xmlns=""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4" name="Slide Number Placeholder 3">
            <a:extLst>
              <a:ext uri="{FF2B5EF4-FFF2-40B4-BE49-F238E27FC236}">
                <a16:creationId xmlns:a16="http://schemas.microsoft.com/office/drawing/2014/main" xmlns=""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xmlns=""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xmlns=""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x-none" smtClean="0"/>
              <a:t>6/11/2023</a:t>
            </a:fld>
            <a:endParaRPr lang="x-none"/>
          </a:p>
        </p:txBody>
      </p:sp>
      <p:sp>
        <p:nvSpPr>
          <p:cNvPr id="6" name="Footer Placeholder 5">
            <a:extLst>
              <a:ext uri="{FF2B5EF4-FFF2-40B4-BE49-F238E27FC236}">
                <a16:creationId xmlns:a16="http://schemas.microsoft.com/office/drawing/2014/main" xmlns=""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7" name="Slide Number Placeholder 6">
            <a:extLst>
              <a:ext uri="{FF2B5EF4-FFF2-40B4-BE49-F238E27FC236}">
                <a16:creationId xmlns:a16="http://schemas.microsoft.com/office/drawing/2014/main" xmlns=""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x-none" smtClean="0"/>
              <a:t>‹#›</a:t>
            </a:fld>
            <a:endParaRPr lang="x-none"/>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xmlns=""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xmlns=""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xmlns=""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xmlns=""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xmlns=""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xmlns=""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xmlns=""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xmlns=""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xmlns=""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xmlns=""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xmlns=""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xmlns=""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xmlns=""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xmlns=""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xmlns=""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xmlns=""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xmlns=""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xmlns=""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xmlns=""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xmlns=""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xmlns=""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xmlns=""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xmlns=""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xmlns=""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xmlns=""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xmlns=""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xmlns=""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xmlns=""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xmlns=""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xmlns=""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xmlns=""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xmlns=""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xmlns=""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xmlns=""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xmlns=""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xmlns=""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xmlns=""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xmlns=""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xmlns=""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093/gji/ggw258" TargetMode="External"/><Relationship Id="rId2" Type="http://schemas.openxmlformats.org/officeDocument/2006/relationships/hyperlink" Target="https://doi.org/10.1109/TKDE.2018.2861006"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doi.org/10.3390/s2007187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F0ECAE0-79BD-21CF-C96D-4DD448C0663E}"/>
              </a:ext>
            </a:extLst>
          </p:cNvPr>
          <p:cNvSpPr txBox="1"/>
          <p:nvPr/>
        </p:nvSpPr>
        <p:spPr>
          <a:xfrm>
            <a:off x="2682932" y="278271"/>
            <a:ext cx="6826135" cy="1692771"/>
          </a:xfrm>
          <a:prstGeom prst="rect">
            <a:avLst/>
          </a:prstGeom>
          <a:noFill/>
        </p:spPr>
        <p:txBody>
          <a:bodyPr wrap="square" rtlCol="0">
            <a:spAutoFit/>
          </a:bodyPr>
          <a:lstStyle/>
          <a:p>
            <a:pPr algn="ctr"/>
            <a:r>
              <a:rPr lang="en-US" b="1" dirty="0">
                <a:solidFill>
                  <a:srgbClr val="FF0000"/>
                </a:solidFill>
                <a:latin typeface="Arial" panose="020B0604020202020204" pitchFamily="34" charset="0"/>
                <a:cs typeface="Arial" panose="020B0604020202020204" pitchFamily="34" charset="0"/>
              </a:rPr>
              <a:t>Seismic Discrimination between Nuclear explosions and natural earthquakes using multi-Machine learning Approaches</a:t>
            </a:r>
          </a:p>
          <a:p>
            <a:pPr algn="ctr"/>
            <a:endParaRPr lang="x-none" b="1" dirty="0">
              <a:solidFill>
                <a:srgbClr val="FF0000"/>
              </a:solidFill>
              <a:latin typeface="Arial" panose="020B0604020202020204" pitchFamily="34" charset="0"/>
              <a:cs typeface="Arial" panose="020B0604020202020204" pitchFamily="34" charset="0"/>
            </a:endParaRPr>
          </a:p>
          <a:p>
            <a:pPr algn="ctr"/>
            <a:r>
              <a:rPr lang="en-US" dirty="0" err="1" smtClean="0">
                <a:solidFill>
                  <a:srgbClr val="FF0000"/>
                </a:solidFill>
                <a:latin typeface="Arial" panose="020B0604020202020204" pitchFamily="34" charset="0"/>
                <a:cs typeface="Arial" panose="020B0604020202020204" pitchFamily="34" charset="0"/>
              </a:rPr>
              <a:t>S.H.Elkhouly</a:t>
            </a:r>
            <a:r>
              <a:rPr lang="en-US" dirty="0" smtClean="0">
                <a:solidFill>
                  <a:srgbClr val="FF0000"/>
                </a:solidFill>
                <a:latin typeface="Arial" panose="020B0604020202020204" pitchFamily="34" charset="0"/>
                <a:cs typeface="Arial" panose="020B0604020202020204" pitchFamily="34" charset="0"/>
              </a:rPr>
              <a:t>(1</a:t>
            </a:r>
            <a:r>
              <a:rPr lang="en-US" dirty="0">
                <a:solidFill>
                  <a:srgbClr val="FF0000"/>
                </a:solidFill>
                <a:latin typeface="Arial" panose="020B0604020202020204" pitchFamily="34" charset="0"/>
                <a:cs typeface="Arial" panose="020B0604020202020204" pitchFamily="34" charset="0"/>
              </a:rPr>
              <a:t>) and </a:t>
            </a:r>
            <a:r>
              <a:rPr lang="en-US" dirty="0" err="1">
                <a:solidFill>
                  <a:srgbClr val="FF0000"/>
                </a:solidFill>
                <a:latin typeface="Arial" panose="020B0604020202020204" pitchFamily="34" charset="0"/>
                <a:cs typeface="Arial" panose="020B0604020202020204" pitchFamily="34" charset="0"/>
              </a:rPr>
              <a:t>Ghada</a:t>
            </a:r>
            <a:r>
              <a:rPr lang="en-US" dirty="0">
                <a:solidFill>
                  <a:srgbClr val="FF0000"/>
                </a:solidFill>
                <a:latin typeface="Arial" panose="020B0604020202020204" pitchFamily="34" charset="0"/>
                <a:cs typeface="Arial" panose="020B0604020202020204" pitchFamily="34" charset="0"/>
              </a:rPr>
              <a:t> Ali (1)</a:t>
            </a:r>
          </a:p>
          <a:p>
            <a:pPr algn="ctr"/>
            <a:r>
              <a:rPr lang="en-US" sz="1400" dirty="0" smtClean="0">
                <a:solidFill>
                  <a:schemeClr val="bg1"/>
                </a:solidFill>
                <a:latin typeface="Arial" panose="020B0604020202020204" pitchFamily="34" charset="0"/>
                <a:cs typeface="Arial" panose="020B0604020202020204" pitchFamily="34" charset="0"/>
              </a:rPr>
              <a:t>National Research Institute of Astronomy and Geophysics</a:t>
            </a:r>
            <a:endParaRPr lang="x-none"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xmlns=""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t>Machine learning plays a critical role in classifying between an earthquake and a nuclear explosion by providing accurate, fast, consistent, and adaptable analysis of data </a:t>
            </a:r>
            <a:r>
              <a:rPr lang="en-US" sz="1200" dirty="0" smtClean="0"/>
              <a:t>feature. </a:t>
            </a:r>
            <a:r>
              <a:rPr lang="en-US" sz="1200"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all these techniques had been used in this work first on the base model with the data collecting. On the other hand, </a:t>
            </a:r>
            <a:r>
              <a:rPr lang="en-US" sz="1200" kern="100" dirty="0">
                <a:latin typeface="Times New Roman" panose="02020603050405020304" pitchFamily="18" charset="0"/>
                <a:ea typeface="Calibri" panose="020F0502020204030204" pitchFamily="34" charset="0"/>
                <a:cs typeface="Arial" panose="020B0604020202020204" pitchFamily="34" charset="0"/>
              </a:rPr>
              <a:t>SMOTE (Synthetic Minority Oversampling Technique) to balanced data had been utilized in this work.</a:t>
            </a:r>
            <a:endParaRPr lang="en-US" sz="1050" kern="100" dirty="0">
              <a:latin typeface="Calibri" panose="020F0502020204030204" pitchFamily="34" charset="0"/>
              <a:ea typeface="Calibri" panose="020F050202020403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xmlns=""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t> </a:t>
            </a:r>
            <a:r>
              <a:rPr lang="en-US" sz="1400" b="1" u="sng" dirty="0" smtClean="0">
                <a:solidFill>
                  <a:schemeClr val="bg1"/>
                </a:solidFill>
              </a:rPr>
              <a:t>P</a:t>
            </a:r>
            <a:r>
              <a:rPr lang="en-US" sz="1400" b="1" dirty="0" smtClean="0">
                <a:solidFill>
                  <a:schemeClr val="bg1"/>
                </a:solidFill>
              </a:rPr>
              <a:t>3.5-524</a:t>
            </a:r>
            <a:endParaRPr lang="x-none" sz="1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7000"/>
              </a:lnSpc>
              <a:spcAft>
                <a:spcPts val="800"/>
              </a:spcAft>
            </a:pPr>
            <a:r>
              <a:rPr lang="en-US" sz="1200" kern="100" dirty="0">
                <a:latin typeface="Times New Roman" panose="02020603050405020304" pitchFamily="18" charset="0"/>
                <a:ea typeface="Calibri" panose="020F0502020204030204" pitchFamily="34" charset="0"/>
                <a:cs typeface="Arial" panose="020B0604020202020204" pitchFamily="34" charset="0"/>
              </a:rPr>
              <a:t>We examine and assurance their generalizability of data by collecting from five </a:t>
            </a:r>
            <a:r>
              <a:rPr lang="en-US" sz="1200" kern="100" dirty="0" smtClean="0">
                <a:latin typeface="Times New Roman" panose="02020603050405020304" pitchFamily="18" charset="0"/>
                <a:ea typeface="Calibri" panose="020F0502020204030204" pitchFamily="34" charset="0"/>
                <a:cs typeface="Arial" panose="020B0604020202020204" pitchFamily="34" charset="0"/>
              </a:rPr>
              <a:t>regions (China, Pakistan, India, North Korea and USA). </a:t>
            </a:r>
            <a:r>
              <a:rPr lang="en-US" sz="1200" kern="100" dirty="0">
                <a:latin typeface="Times New Roman" panose="02020603050405020304" pitchFamily="18" charset="0"/>
                <a:ea typeface="Calibri" panose="020F0502020204030204" pitchFamily="34" charset="0"/>
                <a:cs typeface="Arial" panose="020B0604020202020204" pitchFamily="34" charset="0"/>
              </a:rPr>
              <a:t>80 % of data collected are utilized for training and 20 % for </a:t>
            </a:r>
            <a:r>
              <a:rPr lang="en-US" sz="1200" kern="100" dirty="0" smtClean="0">
                <a:latin typeface="Times New Roman" panose="02020603050405020304" pitchFamily="18" charset="0"/>
                <a:ea typeface="Calibri" panose="020F0502020204030204" pitchFamily="34" charset="0"/>
                <a:cs typeface="Arial" panose="020B0604020202020204" pitchFamily="34" charset="0"/>
              </a:rPr>
              <a:t>testing by using Machine Learning Techniques.</a:t>
            </a:r>
            <a:endParaRPr lang="en-US" sz="1050" kern="100" dirty="0">
              <a:latin typeface="Calibri" panose="020F050202020403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The best model classify between earthquakes and nuclear explosions is Random </a:t>
            </a:r>
            <a:r>
              <a:rPr lang="en-US" sz="1200" dirty="0">
                <a:latin typeface="Arial" panose="020B0604020202020204" pitchFamily="34" charset="0"/>
                <a:cs typeface="Arial" panose="020B0604020202020204" pitchFamily="34" charset="0"/>
              </a:rPr>
              <a:t>F</a:t>
            </a:r>
            <a:r>
              <a:rPr lang="en-US" sz="1200" dirty="0" smtClean="0">
                <a:latin typeface="Arial" panose="020B0604020202020204" pitchFamily="34" charset="0"/>
                <a:cs typeface="Arial" panose="020B0604020202020204" pitchFamily="34" charset="0"/>
              </a:rPr>
              <a:t>orest Classifier at SMOTE model on the other hand, SMOTE model give low accuracy than Base models.</a:t>
            </a:r>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xmlns=""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Finally, machine learning models that use extracted features have demonstrated considerable promise in differentiating between earthquake and nuclear explosion occurrences. However, accuracy could be hampered by </a:t>
            </a:r>
            <a:r>
              <a:rPr lang="en-US" sz="1200" dirty="0" smtClean="0">
                <a:latin typeface="Arial" panose="020B0604020202020204" pitchFamily="34" charset="0"/>
                <a:cs typeface="Arial" panose="020B0604020202020204" pitchFamily="34" charset="0"/>
              </a:rPr>
              <a:t>imbalanced </a:t>
            </a:r>
            <a:r>
              <a:rPr lang="en-US" sz="1200" dirty="0">
                <a:latin typeface="Arial" panose="020B0604020202020204" pitchFamily="34" charset="0"/>
                <a:cs typeface="Arial" panose="020B0604020202020204" pitchFamily="34" charset="0"/>
              </a:rPr>
              <a:t>datasets. Consequently, adding SMOTE approach has greatly enhanced the classification, producing findings that are more </a:t>
            </a:r>
            <a:r>
              <a:rPr lang="en-US" sz="1200" dirty="0" smtClean="0">
                <a:latin typeface="Arial" panose="020B0604020202020204" pitchFamily="34" charset="0"/>
                <a:cs typeface="Arial" panose="020B0604020202020204" pitchFamily="34" charset="0"/>
              </a:rPr>
              <a:t>accurate.</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xmlns=""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9719" y="160897"/>
            <a:ext cx="1245524" cy="1245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24769" y="0"/>
            <a:ext cx="8083755" cy="102358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1" dirty="0" smtClean="0">
              <a:solidFill>
                <a:srgbClr val="FF0000"/>
              </a:solidFill>
              <a:latin typeface="Arial" panose="020B0604020202020204" pitchFamily="34" charset="0"/>
              <a:cs typeface="Arial" panose="020B0604020202020204" pitchFamily="34" charset="0"/>
            </a:endParaRPr>
          </a:p>
          <a:p>
            <a:r>
              <a:rPr lang="en-US" sz="2000" b="1" dirty="0" smtClean="0">
                <a:solidFill>
                  <a:srgbClr val="FF0000"/>
                </a:solidFill>
                <a:latin typeface="Arial" panose="020B0604020202020204" pitchFamily="34" charset="0"/>
                <a:cs typeface="Arial" panose="020B0604020202020204" pitchFamily="34" charset="0"/>
              </a:rPr>
              <a:t>Seismic </a:t>
            </a:r>
            <a:r>
              <a:rPr lang="en-US" sz="2000" b="1" dirty="0">
                <a:solidFill>
                  <a:srgbClr val="FF0000"/>
                </a:solidFill>
                <a:latin typeface="Arial" panose="020B0604020202020204" pitchFamily="34" charset="0"/>
                <a:cs typeface="Arial" panose="020B0604020202020204" pitchFamily="34" charset="0"/>
              </a:rPr>
              <a:t>Discrimination between Nuclear explosions and natural earthquakes using multi-Machine learning </a:t>
            </a:r>
            <a:r>
              <a:rPr lang="en-US" sz="2000" b="1" dirty="0" smtClean="0">
                <a:solidFill>
                  <a:srgbClr val="FF0000"/>
                </a:solidFill>
                <a:latin typeface="Arial" panose="020B0604020202020204" pitchFamily="34" charset="0"/>
                <a:cs typeface="Arial" panose="020B0604020202020204" pitchFamily="34" charset="0"/>
              </a:rPr>
              <a:t>Approaches</a:t>
            </a:r>
          </a:p>
          <a:p>
            <a:r>
              <a:rPr lang="en-US" sz="2000" b="1" dirty="0" smtClean="0">
                <a:solidFill>
                  <a:srgbClr val="FF0000"/>
                </a:solidFill>
                <a:latin typeface="Arial" panose="020B0604020202020204" pitchFamily="34" charset="0"/>
                <a:cs typeface="Arial" panose="020B0604020202020204" pitchFamily="34" charset="0"/>
              </a:rPr>
              <a:t>Introduction</a:t>
            </a:r>
            <a:endParaRPr lang="en-US" sz="2000" b="1" dirty="0">
              <a:solidFill>
                <a:srgbClr val="FF0000"/>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xmlns=""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0" y="1023583"/>
            <a:ext cx="10910720" cy="6019597"/>
          </a:xfrm>
          <a:prstGeom prst="rect">
            <a:avLst/>
          </a:prstGeom>
        </p:spPr>
        <p:txBody>
          <a:bodyPr wrap="square">
            <a:spAutoFit/>
          </a:bodyPr>
          <a:lstStyle/>
          <a:p>
            <a:pPr marL="285750" indent="-285750" fontAlgn="base" latinLnBrk="1">
              <a:lnSpc>
                <a:spcPct val="107000"/>
              </a:lnSpc>
              <a:buFont typeface="Arial" panose="020B0604020202020204" pitchFamily="34" charset="0"/>
              <a:buChar char="•"/>
              <a:tabLst>
                <a:tab pos="581660" algn="l"/>
                <a:tab pos="1163320" algn="l"/>
                <a:tab pos="1744980" algn="l"/>
                <a:tab pos="2326640" algn="l"/>
                <a:tab pos="2908300" algn="l"/>
                <a:tab pos="3489960" algn="l"/>
                <a:tab pos="5234940" algn="l"/>
                <a:tab pos="5816600" algn="l"/>
                <a:tab pos="6398260" algn="l"/>
                <a:tab pos="6979920" algn="l"/>
                <a:tab pos="7561580" algn="l"/>
                <a:tab pos="8143240" algn="l"/>
                <a:tab pos="8724900" algn="l"/>
                <a:tab pos="9306560" algn="l"/>
              </a:tabLst>
            </a:pPr>
            <a:r>
              <a:rPr lang="en-US" dirty="0"/>
              <a:t>M</a:t>
            </a:r>
            <a:r>
              <a:rPr lang="en-US" dirty="0" smtClean="0"/>
              <a:t>achine </a:t>
            </a:r>
            <a:r>
              <a:rPr lang="en-US" dirty="0"/>
              <a:t>learning plays a critical role in classifying between an earthquake and a nuclear explosion by </a:t>
            </a:r>
            <a:r>
              <a:rPr lang="en-US" dirty="0" smtClean="0"/>
              <a:t>providing </a:t>
            </a:r>
            <a:r>
              <a:rPr lang="en-US" dirty="0"/>
              <a:t>accurate, fast, consistent, and adaptable analysis of data feature. </a:t>
            </a:r>
            <a:r>
              <a:rPr lang="en-US" kern="100" dirty="0" smtClean="0">
                <a:latin typeface="Times New Roman" panose="02020603050405020304" pitchFamily="18" charset="0"/>
                <a:ea typeface="Calibri" panose="020F0502020204030204" pitchFamily="34" charset="0"/>
                <a:cs typeface="Arial" panose="020B0604020202020204" pitchFamily="34" charset="0"/>
              </a:rPr>
              <a:t>Recent </a:t>
            </a:r>
            <a:r>
              <a:rPr lang="en-US" kern="100" dirty="0">
                <a:latin typeface="Times New Roman" panose="02020603050405020304" pitchFamily="18" charset="0"/>
                <a:ea typeface="Calibri" panose="020F0502020204030204" pitchFamily="34" charset="0"/>
                <a:cs typeface="Arial" panose="020B0604020202020204" pitchFamily="34" charset="0"/>
              </a:rPr>
              <a:t>successful applications of machine  </a:t>
            </a:r>
            <a:r>
              <a:rPr lang="en-US" kern="100" dirty="0" smtClean="0">
                <a:latin typeface="Times New Roman" panose="02020603050405020304" pitchFamily="18" charset="0"/>
                <a:ea typeface="Calibri" panose="020F0502020204030204" pitchFamily="34" charset="0"/>
                <a:cs typeface="Arial" panose="020B0604020202020204" pitchFamily="34" charset="0"/>
              </a:rPr>
              <a:t>learning </a:t>
            </a:r>
            <a:r>
              <a:rPr lang="en-US" kern="100" dirty="0">
                <a:latin typeface="Times New Roman" panose="02020603050405020304" pitchFamily="18" charset="0"/>
                <a:ea typeface="Calibri" panose="020F0502020204030204" pitchFamily="34" charset="0"/>
                <a:cs typeface="Arial" panose="020B0604020202020204" pitchFamily="34" charset="0"/>
              </a:rPr>
              <a:t>to many fields of seismology (</a:t>
            </a:r>
            <a:r>
              <a:rPr lang="en-US" kern="100" dirty="0" err="1">
                <a:latin typeface="Times New Roman" panose="02020603050405020304" pitchFamily="18" charset="0"/>
                <a:ea typeface="Calibri" panose="020F0502020204030204" pitchFamily="34" charset="0"/>
                <a:cs typeface="Arial" panose="020B0604020202020204" pitchFamily="34" charset="0"/>
              </a:rPr>
              <a:t>Karpatne</a:t>
            </a:r>
            <a:r>
              <a:rPr lang="en-US" kern="100" dirty="0">
                <a:latin typeface="Times New Roman" panose="02020603050405020304" pitchFamily="18" charset="0"/>
                <a:ea typeface="Calibri" panose="020F0502020204030204" pitchFamily="34" charset="0"/>
                <a:cs typeface="Arial" panose="020B0604020202020204" pitchFamily="34" charset="0"/>
              </a:rPr>
              <a:t> et al., 2019; Kong et al., 2019) imply that a data-driven strategy may be appropriate for source classification challenges</a:t>
            </a:r>
            <a:r>
              <a:rPr lang="en-US" kern="100" dirty="0" smtClean="0">
                <a:latin typeface="Times New Roman" panose="02020603050405020304" pitchFamily="18" charset="0"/>
                <a:ea typeface="Calibri" panose="020F0502020204030204" pitchFamily="34" charset="0"/>
                <a:cs typeface="Arial" panose="020B0604020202020204" pitchFamily="34" charset="0"/>
              </a:rPr>
              <a:t>.</a:t>
            </a:r>
          </a:p>
          <a:p>
            <a:pPr marL="285750" indent="-285750" fontAlgn="base" latinLnBrk="1">
              <a:lnSpc>
                <a:spcPct val="107000"/>
              </a:lnSpc>
              <a:buFont typeface="Arial" panose="020B0604020202020204" pitchFamily="34" charset="0"/>
              <a:buChar char="•"/>
              <a:tabLst>
                <a:tab pos="581660" algn="l"/>
                <a:tab pos="1163320" algn="l"/>
                <a:tab pos="1744980" algn="l"/>
                <a:tab pos="2326640" algn="l"/>
                <a:tab pos="2908300" algn="l"/>
                <a:tab pos="3489960" algn="l"/>
                <a:tab pos="5234940" algn="l"/>
                <a:tab pos="5816600" algn="l"/>
                <a:tab pos="6398260" algn="l"/>
                <a:tab pos="6979920" algn="l"/>
                <a:tab pos="7561580" algn="l"/>
                <a:tab pos="8143240" algn="l"/>
                <a:tab pos="8724900" algn="l"/>
                <a:tab pos="9306560" algn="l"/>
              </a:tabLst>
            </a:pPr>
            <a:r>
              <a:rPr lang="en-US" kern="100" dirty="0" smtClean="0">
                <a:latin typeface="Times New Roman" panose="02020603050405020304" pitchFamily="18" charset="0"/>
                <a:ea typeface="Calibri" panose="020F0502020204030204" pitchFamily="34" charset="0"/>
                <a:cs typeface="Arial" panose="020B0604020202020204" pitchFamily="34" charset="0"/>
              </a:rPr>
              <a:t> </a:t>
            </a:r>
            <a:r>
              <a:rPr lang="en-US" kern="100" dirty="0">
                <a:latin typeface="Times New Roman" panose="02020603050405020304" pitchFamily="18" charset="0"/>
                <a:ea typeface="Calibri" panose="020F0502020204030204" pitchFamily="34" charset="0"/>
                <a:cs typeface="Arial" panose="020B0604020202020204" pitchFamily="34" charset="0"/>
              </a:rPr>
              <a:t>Machine learning models with manually selected characteristics have been used in research for discrimination (</a:t>
            </a:r>
            <a:r>
              <a:rPr lang="en-US" kern="100" dirty="0" err="1">
                <a:latin typeface="Times New Roman" panose="02020603050405020304" pitchFamily="18" charset="0"/>
                <a:ea typeface="Calibri" panose="020F0502020204030204" pitchFamily="34" charset="0"/>
                <a:cs typeface="Arial" panose="020B0604020202020204" pitchFamily="34" charset="0"/>
              </a:rPr>
              <a:t>Mousavi</a:t>
            </a:r>
            <a:r>
              <a:rPr lang="en-US" kern="100" dirty="0">
                <a:latin typeface="Times New Roman" panose="02020603050405020304" pitchFamily="18" charset="0"/>
                <a:ea typeface="Calibri" panose="020F0502020204030204" pitchFamily="34" charset="0"/>
                <a:cs typeface="Arial" panose="020B0604020202020204" pitchFamily="34" charset="0"/>
              </a:rPr>
              <a:t> et al., 2016). Combining features gathered through machine learning with those based on physics might enhance the ability to distinguish between earthquakes and explosions (Kong et al., 2022).</a:t>
            </a:r>
            <a:r>
              <a:rPr lang="en-US" sz="1100" kern="1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kern="100" dirty="0">
                <a:latin typeface="Times New Roman" panose="02020603050405020304" pitchFamily="18" charset="0"/>
                <a:ea typeface="Calibri" panose="020F0502020204030204" pitchFamily="34" charset="0"/>
                <a:cs typeface="Arial" panose="020B0604020202020204" pitchFamily="34" charset="0"/>
              </a:rPr>
              <a:t>These investigations are frequently based on characteristics picked by feature and employ a machine learning algorithm to determine the categorization border that best classify between earthquakes and nuclear explosions. </a:t>
            </a:r>
            <a:r>
              <a:rPr lang="en-US"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There is a wide range of techniques for Machine Learning (ML) classifiers, which include decision trees, logistic regression, support vector machines, k-nearest neighbors,</a:t>
            </a:r>
            <a:r>
              <a:rPr lang="en-US" kern="100" dirty="0">
                <a:latin typeface="Times New Roman" panose="02020603050405020304" pitchFamily="18" charset="0"/>
                <a:ea typeface="Calibri" panose="020F0502020204030204" pitchFamily="34" charset="0"/>
                <a:cs typeface="Arial" panose="020B0604020202020204" pitchFamily="34" charset="0"/>
              </a:rPr>
              <a:t> XGB Classifier, Naive Bayes </a:t>
            </a:r>
            <a:r>
              <a:rPr lang="en-US"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and random forests</a:t>
            </a:r>
            <a:r>
              <a:rPr lang="en-US" kern="100" dirty="0" smtClean="0">
                <a:solidFill>
                  <a:srgbClr val="222222"/>
                </a:solidFill>
                <a:latin typeface="Times New Roman" panose="02020603050405020304" pitchFamily="18" charset="0"/>
                <a:ea typeface="Calibri" panose="020F0502020204030204" pitchFamily="34" charset="0"/>
                <a:cs typeface="Arial" panose="020B0604020202020204" pitchFamily="34" charset="0"/>
              </a:rPr>
              <a:t>.</a:t>
            </a:r>
          </a:p>
          <a:p>
            <a:pPr marL="285750" indent="-285750" fontAlgn="base" latinLnBrk="1">
              <a:lnSpc>
                <a:spcPct val="107000"/>
              </a:lnSpc>
              <a:buFont typeface="Arial" panose="020B0604020202020204" pitchFamily="34" charset="0"/>
              <a:buChar char="•"/>
              <a:tabLst>
                <a:tab pos="581660" algn="l"/>
                <a:tab pos="1163320" algn="l"/>
                <a:tab pos="1744980" algn="l"/>
                <a:tab pos="2326640" algn="l"/>
                <a:tab pos="2908300" algn="l"/>
                <a:tab pos="3489960" algn="l"/>
                <a:tab pos="5234940" algn="l"/>
                <a:tab pos="5816600" algn="l"/>
                <a:tab pos="6398260" algn="l"/>
                <a:tab pos="6979920" algn="l"/>
                <a:tab pos="7561580" algn="l"/>
                <a:tab pos="8143240" algn="l"/>
                <a:tab pos="8724900" algn="l"/>
                <a:tab pos="9306560" algn="l"/>
              </a:tabLst>
            </a:pPr>
            <a:r>
              <a:rPr lang="en-US" kern="100" dirty="0" smtClean="0">
                <a:solidFill>
                  <a:srgbClr val="222222"/>
                </a:solidFill>
                <a:latin typeface="Times New Roman" panose="02020603050405020304" pitchFamily="18" charset="0"/>
                <a:ea typeface="Calibri" panose="020F0502020204030204" pitchFamily="34" charset="0"/>
                <a:cs typeface="Arial" panose="020B0604020202020204" pitchFamily="34" charset="0"/>
              </a:rPr>
              <a:t> </a:t>
            </a:r>
            <a:r>
              <a:rPr lang="en-US"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Decision trees use a tree-like model of decisions and their potential consequences to classify instances. Logistic regression utilizes a sigmoid function to map input features to categorical output labels. Support vector machines use a </a:t>
            </a:r>
            <a:r>
              <a:rPr lang="en-US" kern="100" dirty="0" err="1">
                <a:solidFill>
                  <a:srgbClr val="222222"/>
                </a:solidFill>
                <a:latin typeface="Times New Roman" panose="02020603050405020304" pitchFamily="18" charset="0"/>
                <a:ea typeface="Calibri" panose="020F0502020204030204" pitchFamily="34" charset="0"/>
                <a:cs typeface="Arial" panose="020B0604020202020204" pitchFamily="34" charset="0"/>
              </a:rPr>
              <a:t>hyperplane</a:t>
            </a:r>
            <a:r>
              <a:rPr lang="en-US"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 to separate classes in high-dimensional space</a:t>
            </a:r>
            <a:r>
              <a:rPr lang="en-US" sz="1200" kern="100" dirty="0">
                <a:solidFill>
                  <a:srgbClr val="1C1D1E"/>
                </a:solidFill>
                <a:latin typeface="Open Sans"/>
                <a:ea typeface="Calibri" panose="020F0502020204030204" pitchFamily="34" charset="0"/>
                <a:cs typeface="Arial" panose="020B0604020202020204" pitchFamily="34" charset="0"/>
              </a:rPr>
              <a:t> (</a:t>
            </a:r>
            <a:r>
              <a:rPr lang="en-US"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Kim </a:t>
            </a:r>
            <a:r>
              <a:rPr lang="en-US" kern="100" dirty="0">
                <a:latin typeface="Times New Roman" panose="02020603050405020304" pitchFamily="18" charset="0"/>
                <a:ea typeface="Calibri" panose="020F0502020204030204" pitchFamily="34" charset="0"/>
                <a:cs typeface="Arial" panose="020B0604020202020204" pitchFamily="34" charset="0"/>
              </a:rPr>
              <a:t>et al., </a:t>
            </a:r>
            <a:r>
              <a:rPr lang="en-US"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2020). K-nearest neighbors classify based on the similarity of an instance to its nearest neighbors. Random forests employ an ensemble of decision trees to improve the accuracy of classification. </a:t>
            </a:r>
            <a:endParaRPr lang="en-US" kern="100" dirty="0" smtClean="0">
              <a:solidFill>
                <a:srgbClr val="222222"/>
              </a:solidFill>
              <a:latin typeface="Times New Roman" panose="02020603050405020304" pitchFamily="18" charset="0"/>
              <a:ea typeface="Calibri" panose="020F0502020204030204" pitchFamily="34" charset="0"/>
              <a:cs typeface="Arial" panose="020B0604020202020204" pitchFamily="34" charset="0"/>
            </a:endParaRPr>
          </a:p>
          <a:p>
            <a:pPr marL="285750" indent="-285750" fontAlgn="base" latinLnBrk="1">
              <a:lnSpc>
                <a:spcPct val="107000"/>
              </a:lnSpc>
              <a:buFont typeface="Arial" panose="020B0604020202020204" pitchFamily="34" charset="0"/>
              <a:buChar char="•"/>
              <a:tabLst>
                <a:tab pos="581660" algn="l"/>
                <a:tab pos="1163320" algn="l"/>
                <a:tab pos="1744980" algn="l"/>
                <a:tab pos="2326640" algn="l"/>
                <a:tab pos="2908300" algn="l"/>
                <a:tab pos="3489960" algn="l"/>
                <a:tab pos="5234940" algn="l"/>
                <a:tab pos="5816600" algn="l"/>
                <a:tab pos="6398260" algn="l"/>
                <a:tab pos="6979920" algn="l"/>
                <a:tab pos="7561580" algn="l"/>
                <a:tab pos="8143240" algn="l"/>
                <a:tab pos="8724900" algn="l"/>
                <a:tab pos="9306560" algn="l"/>
              </a:tabLst>
            </a:pPr>
            <a:r>
              <a:rPr lang="en-US" kern="100" dirty="0" smtClean="0">
                <a:solidFill>
                  <a:srgbClr val="222222"/>
                </a:solidFill>
                <a:latin typeface="Times New Roman" panose="02020603050405020304" pitchFamily="18" charset="0"/>
                <a:ea typeface="Calibri" panose="020F0502020204030204" pitchFamily="34" charset="0"/>
                <a:cs typeface="Arial" panose="020B0604020202020204" pitchFamily="34" charset="0"/>
              </a:rPr>
              <a:t>Each </a:t>
            </a:r>
            <a:r>
              <a:rPr lang="en-US"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of these techniques is advantageous in different data sets, and their effectiveness in classification tasks depend on various factors such as the amount and quality of data, the complexity of the problem, and the features used. So, all these techniques had been used in this work first on the base model with the data </a:t>
            </a:r>
            <a:r>
              <a:rPr lang="en-US" kern="100" dirty="0" smtClean="0">
                <a:solidFill>
                  <a:srgbClr val="222222"/>
                </a:solidFill>
                <a:latin typeface="Times New Roman" panose="02020603050405020304" pitchFamily="18" charset="0"/>
                <a:ea typeface="Calibri" panose="020F0502020204030204" pitchFamily="34" charset="0"/>
                <a:cs typeface="Arial" panose="020B0604020202020204" pitchFamily="34" charset="0"/>
              </a:rPr>
              <a:t>collecting</a:t>
            </a:r>
            <a:r>
              <a:rPr lang="en-US"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 On </a:t>
            </a:r>
            <a:r>
              <a:rPr lang="en-US" kern="100" dirty="0" smtClean="0">
                <a:solidFill>
                  <a:srgbClr val="222222"/>
                </a:solidFill>
                <a:latin typeface="Times New Roman" panose="02020603050405020304" pitchFamily="18" charset="0"/>
                <a:ea typeface="Calibri" panose="020F0502020204030204" pitchFamily="34" charset="0"/>
                <a:cs typeface="Arial" panose="020B0604020202020204" pitchFamily="34" charset="0"/>
              </a:rPr>
              <a:t>the </a:t>
            </a:r>
            <a:r>
              <a:rPr lang="en-US"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other hand, </a:t>
            </a:r>
            <a:r>
              <a:rPr lang="en-US" kern="100" dirty="0">
                <a:latin typeface="Times New Roman" panose="02020603050405020304" pitchFamily="18" charset="0"/>
                <a:ea typeface="Calibri" panose="020F0502020204030204" pitchFamily="34" charset="0"/>
                <a:cs typeface="Arial" panose="020B0604020202020204" pitchFamily="34" charset="0"/>
              </a:rPr>
              <a:t>SMOTE (Synthetic Minority Oversampling </a:t>
            </a:r>
            <a:r>
              <a:rPr lang="en-US" kern="100" dirty="0" smtClean="0">
                <a:latin typeface="Times New Roman" panose="02020603050405020304" pitchFamily="18" charset="0"/>
                <a:ea typeface="Calibri" panose="020F0502020204030204" pitchFamily="34" charset="0"/>
                <a:cs typeface="Arial" panose="020B0604020202020204" pitchFamily="34" charset="0"/>
              </a:rPr>
              <a:t>Technique) to </a:t>
            </a:r>
            <a:r>
              <a:rPr lang="en-US" kern="100" dirty="0">
                <a:latin typeface="Times New Roman" panose="02020603050405020304" pitchFamily="18" charset="0"/>
                <a:ea typeface="Calibri" panose="020F0502020204030204" pitchFamily="34" charset="0"/>
                <a:cs typeface="Arial" panose="020B0604020202020204" pitchFamily="34" charset="0"/>
              </a:rPr>
              <a:t>balanced data had been utilized in this work.</a:t>
            </a:r>
            <a:endParaRPr lang="en-US" sz="1400" kern="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7840" y="160896"/>
            <a:ext cx="1067403" cy="106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a:extLst>
              <a:ext uri="{FF2B5EF4-FFF2-40B4-BE49-F238E27FC236}">
                <a16:creationId xmlns:a16="http://schemas.microsoft.com/office/drawing/2014/main" xmlns="" id="{0EE6463D-C745-9B54-4D33-67949EA3BB46}"/>
              </a:ext>
            </a:extLst>
          </p:cNvPr>
          <p:cNvSpPr txBox="1">
            <a:spLocks/>
          </p:cNvSpPr>
          <p:nvPr/>
        </p:nvSpPr>
        <p:spPr>
          <a:xfrm>
            <a:off x="11022005" y="6332561"/>
            <a:ext cx="1015319" cy="31223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u="sng" dirty="0" smtClean="0">
                <a:solidFill>
                  <a:schemeClr val="bg1"/>
                </a:solidFill>
              </a:rPr>
              <a:t>P</a:t>
            </a:r>
            <a:r>
              <a:rPr lang="en-US" sz="1400" b="1" dirty="0" smtClean="0">
                <a:solidFill>
                  <a:schemeClr val="bg1"/>
                </a:solidFill>
              </a:rPr>
              <a:t>3.5-524</a:t>
            </a:r>
            <a:endParaRPr lang="x-none"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24769" y="0"/>
            <a:ext cx="8097403" cy="100304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000" b="1" dirty="0" smtClean="0">
              <a:solidFill>
                <a:srgbClr val="FF0000"/>
              </a:solidFill>
              <a:latin typeface="Arial" panose="020B0604020202020204" pitchFamily="34" charset="0"/>
              <a:cs typeface="Arial" panose="020B0604020202020204" pitchFamily="34" charset="0"/>
            </a:endParaRPr>
          </a:p>
          <a:p>
            <a:r>
              <a:rPr lang="en-US" sz="2000" b="1" dirty="0" smtClean="0">
                <a:solidFill>
                  <a:srgbClr val="FF0000"/>
                </a:solidFill>
                <a:latin typeface="Arial" panose="020B0604020202020204" pitchFamily="34" charset="0"/>
                <a:cs typeface="Arial" panose="020B0604020202020204" pitchFamily="34" charset="0"/>
              </a:rPr>
              <a:t>Seismic </a:t>
            </a:r>
            <a:r>
              <a:rPr lang="en-US" sz="2000" b="1" dirty="0">
                <a:solidFill>
                  <a:srgbClr val="FF0000"/>
                </a:solidFill>
                <a:latin typeface="Arial" panose="020B0604020202020204" pitchFamily="34" charset="0"/>
                <a:cs typeface="Arial" panose="020B0604020202020204" pitchFamily="34" charset="0"/>
              </a:rPr>
              <a:t>Discrimination between Nuclear explosions and natural earthquakes using multi-Machine learning </a:t>
            </a:r>
            <a:r>
              <a:rPr lang="en-US" sz="2000" b="1" dirty="0" smtClean="0">
                <a:solidFill>
                  <a:srgbClr val="FF0000"/>
                </a:solidFill>
                <a:latin typeface="Arial" panose="020B0604020202020204" pitchFamily="34" charset="0"/>
                <a:cs typeface="Arial" panose="020B0604020202020204" pitchFamily="34" charset="0"/>
              </a:rPr>
              <a:t>Approaches</a:t>
            </a:r>
          </a:p>
          <a:p>
            <a:r>
              <a:rPr lang="en-US" sz="2000" b="1" dirty="0" smtClean="0">
                <a:solidFill>
                  <a:srgbClr val="FF0000"/>
                </a:solidFill>
                <a:latin typeface="Arial" panose="020B0604020202020204" pitchFamily="34" charset="0"/>
                <a:cs typeface="Arial" panose="020B0604020202020204" pitchFamily="34" charset="0"/>
              </a:rPr>
              <a:t>Objectives</a:t>
            </a:r>
            <a:endParaRPr lang="en-US" sz="2000" b="1" dirty="0">
              <a:solidFill>
                <a:srgbClr val="FF0000"/>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xmlns="" id="{0EE6463D-C745-9B54-4D33-67949EA3BB46}"/>
              </a:ext>
            </a:extLst>
          </p:cNvPr>
          <p:cNvSpPr txBox="1">
            <a:spLocks/>
          </p:cNvSpPr>
          <p:nvPr/>
        </p:nvSpPr>
        <p:spPr>
          <a:xfrm>
            <a:off x="11022005" y="6332561"/>
            <a:ext cx="1015319" cy="31223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u="sng" dirty="0" smtClean="0">
                <a:solidFill>
                  <a:schemeClr val="bg1"/>
                </a:solidFill>
              </a:rPr>
              <a:t>P</a:t>
            </a:r>
            <a:r>
              <a:rPr lang="en-US" sz="1400" b="1" dirty="0" smtClean="0">
                <a:solidFill>
                  <a:schemeClr val="bg1"/>
                </a:solidFill>
              </a:rPr>
              <a:t>3.5-524</a:t>
            </a:r>
            <a:endParaRPr lang="x-none" sz="14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7840" y="160896"/>
            <a:ext cx="1067403" cy="106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 y="1320262"/>
            <a:ext cx="10544960" cy="5324535"/>
          </a:xfrm>
          <a:prstGeom prst="rect">
            <a:avLst/>
          </a:prstGeom>
        </p:spPr>
        <p:txBody>
          <a:bodyPr wrap="square">
            <a:spAutoFit/>
          </a:bodyPr>
          <a:lstStyle/>
          <a:p>
            <a:pPr marL="285750" indent="-285750" algn="just">
              <a:buFont typeface="Wingdings" panose="05000000000000000000" pitchFamily="2" charset="2"/>
              <a:buChar char="q"/>
            </a:pPr>
            <a:r>
              <a:rPr lang="en-US" sz="2000" dirty="0">
                <a:latin typeface="Arial" panose="020B0604020202020204" pitchFamily="34" charset="0"/>
                <a:cs typeface="Arial" panose="020B0604020202020204" pitchFamily="34" charset="0"/>
              </a:rPr>
              <a:t>Different kernel functions of SVM are applied in the testing method to determine the difference between earthquakes and explosions. The results of the efficiency range are 70% to 95% </a:t>
            </a:r>
            <a:r>
              <a:rPr lang="en-US" sz="1400" kern="100" dirty="0">
                <a:solidFill>
                  <a:srgbClr val="1C1D1E"/>
                </a:solidFill>
                <a:latin typeface="Open Sans"/>
                <a:ea typeface="Calibri" panose="020F0502020204030204" pitchFamily="34" charset="0"/>
                <a:cs typeface="Arial" panose="020B0604020202020204" pitchFamily="34" charset="0"/>
              </a:rPr>
              <a:t>(</a:t>
            </a:r>
            <a:r>
              <a:rPr lang="en-US" sz="2000"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Kim </a:t>
            </a:r>
            <a:r>
              <a:rPr lang="en-US" sz="2000" kern="100" dirty="0">
                <a:latin typeface="Times New Roman" panose="02020603050405020304" pitchFamily="18" charset="0"/>
                <a:ea typeface="Calibri" panose="020F0502020204030204" pitchFamily="34" charset="0"/>
                <a:cs typeface="Arial" panose="020B0604020202020204" pitchFamily="34" charset="0"/>
              </a:rPr>
              <a:t>et al., </a:t>
            </a:r>
            <a:r>
              <a:rPr lang="en-US" sz="2000" kern="100" dirty="0">
                <a:solidFill>
                  <a:srgbClr val="222222"/>
                </a:solidFill>
                <a:latin typeface="Times New Roman" panose="02020603050405020304" pitchFamily="18" charset="0"/>
                <a:ea typeface="Calibri" panose="020F0502020204030204" pitchFamily="34" charset="0"/>
                <a:cs typeface="Arial" panose="020B0604020202020204" pitchFamily="34" charset="0"/>
              </a:rPr>
              <a:t>2020). </a:t>
            </a:r>
            <a:endParaRPr lang="en-US" sz="2000" dirty="0">
              <a:latin typeface="Arial" panose="020B0604020202020204" pitchFamily="34" charset="0"/>
              <a:cs typeface="Arial" panose="020B0604020202020204" pitchFamily="34" charset="0"/>
            </a:endParaRPr>
          </a:p>
          <a:p>
            <a:pPr algn="just"/>
            <a:endParaRPr lang="en-U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Based </a:t>
            </a:r>
            <a:r>
              <a:rPr lang="en-US" sz="2000" dirty="0">
                <a:latin typeface="Arial" panose="020B0604020202020204" pitchFamily="34" charset="0"/>
                <a:cs typeface="Arial" panose="020B0604020202020204" pitchFamily="34" charset="0"/>
              </a:rPr>
              <a:t>on our previous results on the methods of discrimination between earthquakes and nuclear explosions, the percentage of discrimination of complexity and spectral ratio parameters are ranging is 70</a:t>
            </a:r>
            <a:r>
              <a:rPr lang="en-US" sz="2000" dirty="0" smtClean="0">
                <a:latin typeface="Arial" panose="020B0604020202020204" pitchFamily="34" charset="0"/>
                <a:cs typeface="Arial" panose="020B0604020202020204" pitchFamily="34" charset="0"/>
              </a:rPr>
              <a:t>%.</a:t>
            </a:r>
          </a:p>
          <a:p>
            <a:pPr algn="just"/>
            <a:endParaRPr lang="en-US" sz="20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2000" dirty="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he </a:t>
            </a:r>
            <a:r>
              <a:rPr lang="en-US" sz="2000" dirty="0">
                <a:latin typeface="Arial" panose="020B0604020202020204" pitchFamily="34" charset="0"/>
                <a:cs typeface="Arial" panose="020B0604020202020204" pitchFamily="34" charset="0"/>
              </a:rPr>
              <a:t>percentage of discrimination of corner frequency of P and S waves is 78% and the percentage of discrimination of body wave magnitude and surface wave magnitude is 84</a:t>
            </a:r>
            <a:r>
              <a:rPr lang="en-US" sz="2000" dirty="0" smtClean="0">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The above features are used to </a:t>
            </a:r>
            <a:r>
              <a:rPr lang="en-US" sz="2000" dirty="0">
                <a:latin typeface="Arial" panose="020B0604020202020204" pitchFamily="34" charset="0"/>
                <a:cs typeface="Arial" panose="020B0604020202020204" pitchFamily="34" charset="0"/>
              </a:rPr>
              <a:t>automatically discriminate using various machine learning </a:t>
            </a:r>
            <a:r>
              <a:rPr lang="en-US" sz="2000" dirty="0" smtClean="0">
                <a:latin typeface="Arial" panose="020B0604020202020204" pitchFamily="34" charset="0"/>
                <a:cs typeface="Arial" panose="020B0604020202020204" pitchFamily="34" charset="0"/>
              </a:rPr>
              <a:t>techniques </a:t>
            </a:r>
            <a:r>
              <a:rPr lang="en-US" sz="2000" dirty="0" smtClean="0">
                <a:solidFill>
                  <a:srgbClr val="222222"/>
                </a:solidFill>
                <a:latin typeface="Arial" panose="020B0604020202020204" pitchFamily="34" charset="0"/>
                <a:ea typeface="Calibri" panose="020F0502020204030204" pitchFamily="34" charset="0"/>
                <a:cs typeface="Arial" panose="020B0604020202020204" pitchFamily="34" charset="0"/>
              </a:rPr>
              <a:t>in </a:t>
            </a:r>
            <a:r>
              <a:rPr lang="en-US" sz="2000" dirty="0">
                <a:solidFill>
                  <a:srgbClr val="222222"/>
                </a:solidFill>
                <a:latin typeface="Arial" panose="020B0604020202020204" pitchFamily="34" charset="0"/>
                <a:ea typeface="Calibri" panose="020F0502020204030204" pitchFamily="34" charset="0"/>
                <a:cs typeface="Arial" panose="020B0604020202020204" pitchFamily="34" charset="0"/>
              </a:rPr>
              <a:t>different data sets, and their effectiveness in classification tasks </a:t>
            </a:r>
            <a:r>
              <a:rPr lang="en-US" sz="2000" dirty="0" smtClean="0">
                <a:solidFill>
                  <a:srgbClr val="222222"/>
                </a:solidFill>
                <a:latin typeface="Arial" panose="020B0604020202020204" pitchFamily="34" charset="0"/>
                <a:ea typeface="Calibri" panose="020F0502020204030204" pitchFamily="34" charset="0"/>
                <a:cs typeface="Arial" panose="020B0604020202020204" pitchFamily="34" charset="0"/>
              </a:rPr>
              <a:t>depending </a:t>
            </a:r>
            <a:r>
              <a:rPr lang="en-US" sz="2000" dirty="0">
                <a:solidFill>
                  <a:srgbClr val="222222"/>
                </a:solidFill>
                <a:latin typeface="Arial" panose="020B0604020202020204" pitchFamily="34" charset="0"/>
                <a:ea typeface="Calibri" panose="020F0502020204030204" pitchFamily="34" charset="0"/>
                <a:cs typeface="Arial" panose="020B0604020202020204" pitchFamily="34" charset="0"/>
              </a:rPr>
              <a:t>on various factors such as the amount and quality of </a:t>
            </a:r>
            <a:r>
              <a:rPr lang="en-US" sz="2000" dirty="0" smtClean="0">
                <a:solidFill>
                  <a:srgbClr val="222222"/>
                </a:solidFill>
                <a:latin typeface="Arial" panose="020B0604020202020204" pitchFamily="34" charset="0"/>
                <a:ea typeface="Calibri" panose="020F0502020204030204" pitchFamily="34" charset="0"/>
                <a:cs typeface="Arial" panose="020B0604020202020204" pitchFamily="34" charset="0"/>
              </a:rPr>
              <a:t>data, </a:t>
            </a:r>
            <a:r>
              <a:rPr lang="en-US" sz="2000" dirty="0">
                <a:solidFill>
                  <a:srgbClr val="222222"/>
                </a:solidFill>
                <a:latin typeface="Arial" panose="020B0604020202020204" pitchFamily="34" charset="0"/>
                <a:ea typeface="Calibri" panose="020F0502020204030204" pitchFamily="34" charset="0"/>
                <a:cs typeface="Arial" panose="020B0604020202020204" pitchFamily="34" charset="0"/>
              </a:rPr>
              <a:t>and the features </a:t>
            </a:r>
            <a:r>
              <a:rPr lang="en-US" sz="2000" dirty="0" smtClean="0">
                <a:solidFill>
                  <a:srgbClr val="222222"/>
                </a:solidFill>
                <a:latin typeface="Arial" panose="020B0604020202020204" pitchFamily="34" charset="0"/>
                <a:ea typeface="Calibri" panose="020F0502020204030204" pitchFamily="34" charset="0"/>
                <a:cs typeface="Arial" panose="020B0604020202020204" pitchFamily="34" charset="0"/>
              </a:rPr>
              <a:t>used </a:t>
            </a: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improve the classification between earthquakes and nuclear </a:t>
            </a:r>
            <a:r>
              <a:rPr lang="en-US" sz="2000" dirty="0" smtClean="0">
                <a:latin typeface="Arial" panose="020B0604020202020204" pitchFamily="34" charset="0"/>
                <a:cs typeface="Arial" panose="020B0604020202020204" pitchFamily="34" charset="0"/>
              </a:rPr>
              <a:t>explosions.</a:t>
            </a:r>
          </a:p>
          <a:p>
            <a:pPr algn="just"/>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9" y="139299"/>
            <a:ext cx="8103284" cy="8256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rgbClr val="FF0000"/>
                </a:solidFill>
                <a:latin typeface="Arial" panose="020B0604020202020204" pitchFamily="34" charset="0"/>
                <a:cs typeface="Arial" panose="020B0604020202020204" pitchFamily="34" charset="0"/>
              </a:rPr>
              <a:t>Seismic Discrimination between Nuclear explosions and natural earthquakes using multi-Machine learning Approaches</a:t>
            </a:r>
          </a:p>
          <a:p>
            <a:r>
              <a:rPr lang="en-US" sz="2000" b="1" dirty="0" smtClean="0">
                <a:solidFill>
                  <a:srgbClr val="FF0000"/>
                </a:solidFill>
                <a:latin typeface="Arial" panose="020B0604020202020204" pitchFamily="34" charset="0"/>
                <a:cs typeface="Arial" panose="020B0604020202020204" pitchFamily="34" charset="0"/>
              </a:rPr>
              <a:t>Methodology/ Data</a:t>
            </a:r>
            <a:endParaRPr lang="en-US" sz="20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4041" y="139299"/>
            <a:ext cx="1067403" cy="106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6829702" y="1098166"/>
            <a:ext cx="4107976" cy="159774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tx1"/>
                </a:solidFill>
              </a:rPr>
              <a:t>Data Collection </a:t>
            </a:r>
          </a:p>
          <a:p>
            <a:pPr algn="ctr"/>
            <a:r>
              <a:rPr lang="en-US" dirty="0" smtClean="0">
                <a:solidFill>
                  <a:schemeClr val="tx1"/>
                </a:solidFill>
                <a:latin typeface="Arial" panose="020B0604020202020204" pitchFamily="34" charset="0"/>
                <a:cs typeface="Arial" panose="020B0604020202020204" pitchFamily="34" charset="0"/>
              </a:rPr>
              <a:t>For earthquakes and nuclear explosions from Five regions (China, Pakistan, India, North KOREA and USA)</a:t>
            </a:r>
            <a:endParaRPr lang="en-US" dirty="0">
              <a:solidFill>
                <a:schemeClr val="tx1"/>
              </a:solidFill>
              <a:latin typeface="Arial" panose="020B0604020202020204" pitchFamily="34" charset="0"/>
              <a:cs typeface="Arial" panose="020B0604020202020204" pitchFamily="34" charset="0"/>
            </a:endParaRPr>
          </a:p>
        </p:txBody>
      </p:sp>
      <p:sp>
        <p:nvSpPr>
          <p:cNvPr id="13" name="Text Box 8"/>
          <p:cNvSpPr txBox="1">
            <a:spLocks noChangeArrowheads="1"/>
          </p:cNvSpPr>
          <p:nvPr/>
        </p:nvSpPr>
        <p:spPr bwMode="auto">
          <a:xfrm>
            <a:off x="3712191" y="3140804"/>
            <a:ext cx="327606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endParaRPr lang="en-US" sz="11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Oval 13"/>
          <p:cNvSpPr/>
          <p:nvPr/>
        </p:nvSpPr>
        <p:spPr>
          <a:xfrm>
            <a:off x="223428" y="1248063"/>
            <a:ext cx="3297694" cy="539234"/>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US" kern="100" dirty="0">
                <a:solidFill>
                  <a:schemeClr val="tx1"/>
                </a:solidFill>
                <a:latin typeface="Arial" panose="020B0604020202020204" pitchFamily="34" charset="0"/>
                <a:ea typeface="Calibri" panose="020F0502020204030204" pitchFamily="34" charset="0"/>
                <a:cs typeface="Arial" panose="020B0604020202020204" pitchFamily="34" charset="0"/>
              </a:rPr>
              <a:t>Extract 3 main feature from data</a:t>
            </a:r>
            <a:endParaRPr lang="en-US" sz="14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282148" y="2198645"/>
                <a:ext cx="2668856" cy="277359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kern="100" dirty="0" smtClean="0">
                    <a:solidFill>
                      <a:schemeClr val="tx1"/>
                    </a:solidFill>
                    <a:latin typeface="Arial" panose="020B0604020202020204" pitchFamily="34" charset="0"/>
                    <a:ea typeface="Calibri" panose="020F0502020204030204" pitchFamily="34" charset="0"/>
                    <a:cs typeface="Arial" panose="020B0604020202020204" pitchFamily="34" charset="0"/>
                  </a:rPr>
                  <a:t>Feature extract</a:t>
                </a:r>
                <a:endParaRPr lang="en-US" u="sng"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just"/>
                <a:r>
                  <a:rPr lang="en-US" dirty="0">
                    <a:solidFill>
                      <a:schemeClr val="tx1"/>
                    </a:solidFill>
                    <a:latin typeface="Arial" panose="020B0604020202020204" pitchFamily="34" charset="0"/>
                    <a:cs typeface="Arial" panose="020B0604020202020204" pitchFamily="34" charset="0"/>
                  </a:rPr>
                  <a:t>Calculate:</a:t>
                </a:r>
              </a:p>
              <a:p>
                <a:pPr lvl="0" algn="just"/>
                <a:r>
                  <a:rPr lang="en-US" dirty="0">
                    <a:solidFill>
                      <a:schemeClr val="tx1"/>
                    </a:solidFill>
                    <a:latin typeface="Arial" panose="020B0604020202020204" pitchFamily="34" charset="0"/>
                    <a:cs typeface="Arial" panose="020B0604020202020204" pitchFamily="34" charset="0"/>
                  </a:rPr>
                  <a:t>Body and surface wave magnitudes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𝑀</m:t>
                        </m:r>
                      </m:e>
                      <m:sub>
                        <m:r>
                          <a:rPr lang="en-US" i="1">
                            <a:solidFill>
                              <a:schemeClr val="tx1"/>
                            </a:solidFill>
                            <a:latin typeface="Cambria Math" panose="02040503050406030204" pitchFamily="18" charset="0"/>
                          </a:rPr>
                          <m:t>𝑏</m:t>
                        </m:r>
                      </m:sub>
                    </m:sSub>
                    <m:r>
                      <a:rPr lang="en-US" i="1">
                        <a:solidFill>
                          <a:schemeClr val="tx1"/>
                        </a:solidFill>
                        <a:latin typeface="Cambria Math" panose="02040503050406030204" pitchFamily="18" charset="0"/>
                      </a:rPr>
                      <m:t> &amp; </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𝑀</m:t>
                        </m:r>
                      </m:e>
                      <m:sub>
                        <m:r>
                          <a:rPr lang="en-US" i="1">
                            <a:solidFill>
                              <a:schemeClr val="tx1"/>
                            </a:solidFill>
                            <a:latin typeface="Cambria Math" panose="02040503050406030204" pitchFamily="18" charset="0"/>
                          </a:rPr>
                          <m:t>𝑠</m:t>
                        </m:r>
                      </m:sub>
                    </m:sSub>
                  </m:oMath>
                </a14:m>
                <a:r>
                  <a:rPr lang="en-US" dirty="0">
                    <a:solidFill>
                      <a:schemeClr val="tx1"/>
                    </a:solidFill>
                    <a:latin typeface="Arial" panose="020B0604020202020204" pitchFamily="34" charset="0"/>
                    <a:cs typeface="Arial" panose="020B0604020202020204" pitchFamily="34" charset="0"/>
                  </a:rPr>
                  <a:t>) </a:t>
                </a:r>
              </a:p>
              <a:p>
                <a:pPr lvl="0" algn="just"/>
                <a:r>
                  <a:rPr lang="en-US" dirty="0">
                    <a:solidFill>
                      <a:schemeClr val="tx1"/>
                    </a:solidFill>
                    <a:latin typeface="Arial" panose="020B0604020202020204" pitchFamily="34" charset="0"/>
                    <a:cs typeface="Arial" panose="020B0604020202020204" pitchFamily="34" charset="0"/>
                  </a:rPr>
                  <a:t>Complexity for time domain and spectral ratio for frequency domain</a:t>
                </a:r>
              </a:p>
              <a:p>
                <a:pPr lvl="0" algn="just"/>
                <a:r>
                  <a:rPr lang="en-US" dirty="0">
                    <a:solidFill>
                      <a:schemeClr val="tx1"/>
                    </a:solidFill>
                    <a:latin typeface="Arial" panose="020B0604020202020204" pitchFamily="34" charset="0"/>
                    <a:cs typeface="Arial" panose="020B0604020202020204" pitchFamily="34" charset="0"/>
                  </a:rPr>
                  <a:t>Corner frequency from frequency domain</a:t>
                </a:r>
              </a:p>
            </p:txBody>
          </p:sp>
        </mc:Choice>
        <mc:Fallback xmlns="">
          <p:sp>
            <p:nvSpPr>
              <p:cNvPr id="23" name="Rectangle 22"/>
              <p:cNvSpPr>
                <a:spLocks noRot="1" noChangeAspect="1" noMove="1" noResize="1" noEditPoints="1" noAdjustHandles="1" noChangeArrowheads="1" noChangeShapeType="1" noTextEdit="1"/>
              </p:cNvSpPr>
              <p:nvPr/>
            </p:nvSpPr>
            <p:spPr>
              <a:xfrm>
                <a:off x="282148" y="2198645"/>
                <a:ext cx="2668856" cy="2773590"/>
              </a:xfrm>
              <a:prstGeom prst="rect">
                <a:avLst/>
              </a:prstGeom>
              <a:blipFill rotWithShape="0">
                <a:blip r:embed="rId3"/>
                <a:stretch>
                  <a:fillRect l="-1591" t="-2188" r="-1818" b="-4376"/>
                </a:stretch>
              </a:blipFill>
            </p:spPr>
            <p:txBody>
              <a:bodyPr/>
              <a:lstStyle/>
              <a:p>
                <a:r>
                  <a:rPr lang="en-US">
                    <a:noFill/>
                  </a:rPr>
                  <a:t> </a:t>
                </a:r>
              </a:p>
            </p:txBody>
          </p:sp>
        </mc:Fallback>
      </mc:AlternateContent>
      <p:sp>
        <p:nvSpPr>
          <p:cNvPr id="27" name="Rectangle 26"/>
          <p:cNvSpPr/>
          <p:nvPr/>
        </p:nvSpPr>
        <p:spPr>
          <a:xfrm>
            <a:off x="3392570" y="2108603"/>
            <a:ext cx="3437132" cy="3344462"/>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sng" dirty="0" smtClean="0">
              <a:latin typeface="Arial" panose="020B0604020202020204" pitchFamily="34" charset="0"/>
              <a:cs typeface="Arial" panose="020B0604020202020204" pitchFamily="34" charset="0"/>
            </a:endParaRPr>
          </a:p>
          <a:p>
            <a:pPr algn="ctr"/>
            <a:r>
              <a:rPr lang="en-US" b="1" u="sng" dirty="0" smtClean="0">
                <a:solidFill>
                  <a:schemeClr val="tx1"/>
                </a:solidFill>
                <a:latin typeface="Arial" panose="020B0604020202020204" pitchFamily="34" charset="0"/>
                <a:cs typeface="Arial" panose="020B0604020202020204" pitchFamily="34" charset="0"/>
              </a:rPr>
              <a:t>Machine </a:t>
            </a:r>
            <a:r>
              <a:rPr lang="en-US" b="1" u="sng" dirty="0">
                <a:solidFill>
                  <a:schemeClr val="tx1"/>
                </a:solidFill>
                <a:latin typeface="Arial" panose="020B0604020202020204" pitchFamily="34" charset="0"/>
                <a:cs typeface="Arial" panose="020B0604020202020204" pitchFamily="34" charset="0"/>
              </a:rPr>
              <a:t>Learning for </a:t>
            </a:r>
            <a:r>
              <a:rPr lang="en-US" b="1" u="sng" dirty="0" smtClean="0">
                <a:solidFill>
                  <a:schemeClr val="tx1"/>
                </a:solidFill>
                <a:latin typeface="Arial" panose="020B0604020202020204" pitchFamily="34" charset="0"/>
                <a:cs typeface="Arial" panose="020B0604020202020204" pitchFamily="34" charset="0"/>
              </a:rPr>
              <a:t>Feature</a:t>
            </a:r>
            <a:endParaRPr lang="en-US" u="sng" dirty="0">
              <a:solidFill>
                <a:schemeClr val="tx1"/>
              </a:solidFill>
              <a:latin typeface="Arial" panose="020B0604020202020204" pitchFamily="34" charset="0"/>
              <a:cs typeface="Arial" panose="020B0604020202020204" pitchFamily="34" charset="0"/>
            </a:endParaRPr>
          </a:p>
          <a:p>
            <a:pPr fontAlgn="base" latinLnBrk="1"/>
            <a:r>
              <a:rPr lang="en-US" dirty="0">
                <a:solidFill>
                  <a:schemeClr val="tx1"/>
                </a:solidFill>
                <a:latin typeface="Arial" panose="020B0604020202020204" pitchFamily="34" charset="0"/>
                <a:cs typeface="Arial" panose="020B0604020202020204" pitchFamily="34" charset="0"/>
              </a:rPr>
              <a:t>7 techniques and voting </a:t>
            </a:r>
            <a:r>
              <a:rPr lang="en-US" dirty="0" smtClean="0">
                <a:solidFill>
                  <a:schemeClr val="tx1"/>
                </a:solidFill>
                <a:latin typeface="Arial" panose="020B0604020202020204" pitchFamily="34" charset="0"/>
                <a:cs typeface="Arial" panose="020B0604020202020204" pitchFamily="34" charset="0"/>
              </a:rPr>
              <a:t>had</a:t>
            </a:r>
          </a:p>
          <a:p>
            <a:pPr fontAlgn="base" latinLnBrk="1"/>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been used in this work</a:t>
            </a:r>
          </a:p>
          <a:p>
            <a:pPr fontAlgn="base" latinLnBrk="1"/>
            <a:r>
              <a:rPr lang="en-US" dirty="0">
                <a:solidFill>
                  <a:schemeClr val="tx1"/>
                </a:solidFill>
                <a:latin typeface="Arial" panose="020B0604020202020204" pitchFamily="34" charset="0"/>
                <a:cs typeface="Arial" panose="020B0604020202020204" pitchFamily="34" charset="0"/>
              </a:rPr>
              <a:t>1-Logistic Regression    </a:t>
            </a:r>
          </a:p>
          <a:p>
            <a:pPr fontAlgn="base" latinLnBrk="1"/>
            <a:r>
              <a:rPr lang="en-US" dirty="0">
                <a:solidFill>
                  <a:schemeClr val="tx1"/>
                </a:solidFill>
                <a:latin typeface="Arial" panose="020B0604020202020204" pitchFamily="34" charset="0"/>
                <a:cs typeface="Arial" panose="020B0604020202020204" pitchFamily="34" charset="0"/>
              </a:rPr>
              <a:t>2- SVM support vector Machine</a:t>
            </a:r>
          </a:p>
          <a:p>
            <a:pPr fontAlgn="base" latinLnBrk="1"/>
            <a:r>
              <a:rPr lang="en-US" dirty="0">
                <a:solidFill>
                  <a:schemeClr val="tx1"/>
                </a:solidFill>
                <a:latin typeface="Arial" panose="020B0604020202020204" pitchFamily="34" charset="0"/>
                <a:cs typeface="Arial" panose="020B0604020202020204" pitchFamily="34" charset="0"/>
              </a:rPr>
              <a:t>3-KNN algorithm Classifier   </a:t>
            </a:r>
          </a:p>
          <a:p>
            <a:pPr fontAlgn="base" latinLnBrk="1"/>
            <a:r>
              <a:rPr lang="en-US" dirty="0">
                <a:solidFill>
                  <a:schemeClr val="tx1"/>
                </a:solidFill>
                <a:latin typeface="Arial" panose="020B0604020202020204" pitchFamily="34" charset="0"/>
                <a:cs typeface="Arial" panose="020B0604020202020204" pitchFamily="34" charset="0"/>
              </a:rPr>
              <a:t>4-Decision Tree Classifier </a:t>
            </a:r>
          </a:p>
          <a:p>
            <a:pPr fontAlgn="base" latinLnBrk="1"/>
            <a:r>
              <a:rPr lang="en-US" dirty="0">
                <a:solidFill>
                  <a:schemeClr val="tx1"/>
                </a:solidFill>
                <a:latin typeface="Arial" panose="020B0604020202020204" pitchFamily="34" charset="0"/>
                <a:cs typeface="Arial" panose="020B0604020202020204" pitchFamily="34" charset="0"/>
              </a:rPr>
              <a:t>5-Random Forest Classifier </a:t>
            </a:r>
          </a:p>
          <a:p>
            <a:pPr fontAlgn="base" latinLnBrk="1"/>
            <a:r>
              <a:rPr lang="en-US" dirty="0">
                <a:solidFill>
                  <a:schemeClr val="tx1"/>
                </a:solidFill>
                <a:latin typeface="Arial" panose="020B0604020202020204" pitchFamily="34" charset="0"/>
                <a:cs typeface="Arial" panose="020B0604020202020204" pitchFamily="34" charset="0"/>
              </a:rPr>
              <a:t>6-XGB Classifier  </a:t>
            </a:r>
          </a:p>
          <a:p>
            <a:pPr fontAlgn="base" latinLnBrk="1"/>
            <a:r>
              <a:rPr lang="en-US" dirty="0">
                <a:solidFill>
                  <a:schemeClr val="tx1"/>
                </a:solidFill>
                <a:latin typeface="Arial" panose="020B0604020202020204" pitchFamily="34" charset="0"/>
                <a:cs typeface="Arial" panose="020B0604020202020204" pitchFamily="34" charset="0"/>
              </a:rPr>
              <a:t>7- Naive Bayes     </a:t>
            </a:r>
          </a:p>
          <a:p>
            <a:r>
              <a:rPr lang="en-US" dirty="0">
                <a:solidFill>
                  <a:schemeClr val="tx1"/>
                </a:solidFill>
                <a:latin typeface="Arial" panose="020B0604020202020204" pitchFamily="34" charset="0"/>
                <a:cs typeface="Arial" panose="020B0604020202020204" pitchFamily="34" charset="0"/>
              </a:rPr>
              <a:t>8-Voting Classifier </a:t>
            </a:r>
          </a:p>
        </p:txBody>
      </p:sp>
      <p:cxnSp>
        <p:nvCxnSpPr>
          <p:cNvPr id="39" name="Straight Arrow Connector 38"/>
          <p:cNvCxnSpPr/>
          <p:nvPr/>
        </p:nvCxnSpPr>
        <p:spPr>
          <a:xfrm>
            <a:off x="1663626" y="1787297"/>
            <a:ext cx="13648" cy="447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8" idx="1"/>
          </p:cNvCxnSpPr>
          <p:nvPr/>
        </p:nvCxnSpPr>
        <p:spPr>
          <a:xfrm flipV="1">
            <a:off x="6780931" y="3792743"/>
            <a:ext cx="470012" cy="280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250943" y="2844678"/>
            <a:ext cx="3373272" cy="189612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smtClean="0">
              <a:latin typeface="Arial" panose="020B0604020202020204" pitchFamily="34" charset="0"/>
              <a:cs typeface="Arial" panose="020B0604020202020204" pitchFamily="34" charset="0"/>
            </a:endParaRPr>
          </a:p>
          <a:p>
            <a:pPr algn="just"/>
            <a:r>
              <a:rPr lang="en-US" dirty="0" smtClean="0">
                <a:solidFill>
                  <a:schemeClr val="tx1"/>
                </a:solidFill>
                <a:latin typeface="Arial" panose="020B0604020202020204" pitchFamily="34" charset="0"/>
                <a:cs typeface="Arial" panose="020B0604020202020204" pitchFamily="34" charset="0"/>
              </a:rPr>
              <a:t>Events </a:t>
            </a:r>
            <a:r>
              <a:rPr lang="en-US" dirty="0">
                <a:solidFill>
                  <a:schemeClr val="tx1"/>
                </a:solidFill>
                <a:latin typeface="Arial" panose="020B0604020202020204" pitchFamily="34" charset="0"/>
                <a:cs typeface="Arial" panose="020B0604020202020204" pitchFamily="34" charset="0"/>
              </a:rPr>
              <a:t>of earthquake and nuclear explosion have </a:t>
            </a:r>
            <a:r>
              <a:rPr lang="en-US" dirty="0" smtClean="0">
                <a:solidFill>
                  <a:schemeClr val="tx1"/>
                </a:solidFill>
                <a:latin typeface="Arial" panose="020B0604020202020204" pitchFamily="34" charset="0"/>
                <a:cs typeface="Arial" panose="020B0604020202020204" pitchFamily="34" charset="0"/>
              </a:rPr>
              <a:t>imbalanced </a:t>
            </a:r>
            <a:r>
              <a:rPr lang="en-US" dirty="0">
                <a:solidFill>
                  <a:schemeClr val="tx1"/>
                </a:solidFill>
                <a:latin typeface="Arial" panose="020B0604020202020204" pitchFamily="34" charset="0"/>
                <a:cs typeface="Arial" panose="020B0604020202020204" pitchFamily="34" charset="0"/>
              </a:rPr>
              <a:t>Classification. So, we using SMOTE (Synthetic Minority Oversampling Technique) to balanced data </a:t>
            </a:r>
          </a:p>
          <a:p>
            <a:pPr algn="just"/>
            <a:r>
              <a:rPr lang="en-US" dirty="0"/>
              <a:t> </a:t>
            </a:r>
          </a:p>
        </p:txBody>
      </p:sp>
      <p:sp>
        <p:nvSpPr>
          <p:cNvPr id="51" name="Rectangle 50"/>
          <p:cNvSpPr/>
          <p:nvPr/>
        </p:nvSpPr>
        <p:spPr>
          <a:xfrm>
            <a:off x="3977421" y="1635978"/>
            <a:ext cx="2395982" cy="62779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Methodology</a:t>
            </a:r>
            <a:endParaRPr lang="en-US" b="1" dirty="0">
              <a:solidFill>
                <a:schemeClr val="tx1"/>
              </a:solidFill>
            </a:endParaRPr>
          </a:p>
        </p:txBody>
      </p:sp>
      <p:cxnSp>
        <p:nvCxnSpPr>
          <p:cNvPr id="61" name="Straight Arrow Connector 60"/>
          <p:cNvCxnSpPr/>
          <p:nvPr/>
        </p:nvCxnSpPr>
        <p:spPr>
          <a:xfrm>
            <a:off x="9096536" y="4740807"/>
            <a:ext cx="0" cy="3078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7285400" y="5048666"/>
            <a:ext cx="3338815" cy="158827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a:r>
              <a:rPr lang="en-US" dirty="0" smtClean="0">
                <a:solidFill>
                  <a:schemeClr val="tx1"/>
                </a:solidFill>
                <a:latin typeface="Arial" panose="020B0604020202020204" pitchFamily="34" charset="0"/>
                <a:cs typeface="Arial" panose="020B0604020202020204" pitchFamily="34" charset="0"/>
              </a:rPr>
              <a:t>SMOTE </a:t>
            </a:r>
            <a:r>
              <a:rPr lang="en-US" dirty="0">
                <a:solidFill>
                  <a:schemeClr val="tx1"/>
                </a:solidFill>
                <a:latin typeface="Arial" panose="020B0604020202020204" pitchFamily="34" charset="0"/>
                <a:cs typeface="Arial" panose="020B0604020202020204" pitchFamily="34" charset="0"/>
              </a:rPr>
              <a:t>Technique has been used for all </a:t>
            </a:r>
            <a:r>
              <a:rPr lang="en-US" dirty="0" smtClean="0">
                <a:solidFill>
                  <a:schemeClr val="tx1"/>
                </a:solidFill>
                <a:latin typeface="Arial" panose="020B0604020202020204" pitchFamily="34" charset="0"/>
                <a:cs typeface="Arial" panose="020B0604020202020204" pitchFamily="34" charset="0"/>
              </a:rPr>
              <a:t>the same models</a:t>
            </a:r>
            <a:r>
              <a:rPr lang="en-US" dirty="0">
                <a:solidFill>
                  <a:schemeClr val="tx1"/>
                </a:solidFill>
                <a:latin typeface="Arial" panose="020B0604020202020204" pitchFamily="34" charset="0"/>
                <a:cs typeface="Arial" panose="020B0604020202020204" pitchFamily="34" charset="0"/>
              </a:rPr>
              <a:t>. Therefore, this investigation compares between base and SMOTE accuracy.</a:t>
            </a:r>
          </a:p>
        </p:txBody>
      </p:sp>
      <p:cxnSp>
        <p:nvCxnSpPr>
          <p:cNvPr id="73" name="Straight Arrow Connector 72"/>
          <p:cNvCxnSpPr>
            <a:endCxn id="14" idx="6"/>
          </p:cNvCxnSpPr>
          <p:nvPr/>
        </p:nvCxnSpPr>
        <p:spPr>
          <a:xfrm flipH="1" flipV="1">
            <a:off x="3521122" y="1517680"/>
            <a:ext cx="3467138" cy="38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23" idx="3"/>
          </p:cNvCxnSpPr>
          <p:nvPr/>
        </p:nvCxnSpPr>
        <p:spPr>
          <a:xfrm>
            <a:off x="2951004" y="3585440"/>
            <a:ext cx="3374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0" y="5198667"/>
            <a:ext cx="3521122" cy="165933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solidFill>
                  <a:schemeClr val="tx1"/>
                </a:solidFill>
                <a:latin typeface="Arial" panose="020B0604020202020204" pitchFamily="34" charset="0"/>
                <a:cs typeface="Arial" panose="020B0604020202020204" pitchFamily="34" charset="0"/>
              </a:rPr>
              <a:t>Validation and test</a:t>
            </a:r>
          </a:p>
          <a:p>
            <a:pPr algn="justLow">
              <a:lnSpc>
                <a:spcPct val="107000"/>
              </a:lnSpc>
              <a:spcAft>
                <a:spcPts val="800"/>
              </a:spcAft>
            </a:pPr>
            <a:r>
              <a:rPr lang="en-US" kern="100" dirty="0">
                <a:solidFill>
                  <a:schemeClr val="tx1"/>
                </a:solidFill>
                <a:latin typeface="Arial" panose="020B0604020202020204" pitchFamily="34" charset="0"/>
                <a:ea typeface="Calibri" panose="020F0502020204030204" pitchFamily="34" charset="0"/>
                <a:cs typeface="Arial" panose="020B0604020202020204" pitchFamily="34" charset="0"/>
              </a:rPr>
              <a:t>We examine and assurance their generalizability of data by collecting from five regions. 80 % of data collected are utilized for training and 20 % for testing.</a:t>
            </a:r>
            <a:endParaRPr lang="en-US" sz="1400" kern="1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cxnSp>
        <p:nvCxnSpPr>
          <p:cNvPr id="86" name="Straight Arrow Connector 85"/>
          <p:cNvCxnSpPr/>
          <p:nvPr/>
        </p:nvCxnSpPr>
        <p:spPr>
          <a:xfrm flipH="1">
            <a:off x="3521122" y="6016009"/>
            <a:ext cx="34671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074185" y="6329159"/>
            <a:ext cx="840295" cy="307777"/>
          </a:xfrm>
          <a:prstGeom prst="rect">
            <a:avLst/>
          </a:prstGeom>
        </p:spPr>
        <p:txBody>
          <a:bodyPr wrap="none">
            <a:spAutoFit/>
          </a:bodyPr>
          <a:lstStyle/>
          <a:p>
            <a:r>
              <a:rPr lang="en-US" sz="1400" b="1" u="sng" dirty="0" smtClean="0">
                <a:solidFill>
                  <a:schemeClr val="bg1"/>
                </a:solidFill>
              </a:rPr>
              <a:t>P</a:t>
            </a:r>
            <a:r>
              <a:rPr lang="en-US" sz="1400" b="1" dirty="0" smtClean="0">
                <a:solidFill>
                  <a:schemeClr val="bg1"/>
                </a:solidFill>
              </a:rPr>
              <a:t>3.5-524</a:t>
            </a:r>
            <a:endParaRPr lang="x-none"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193008" y="139299"/>
            <a:ext cx="8083755" cy="8256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rgbClr val="FF0000"/>
                </a:solidFill>
                <a:latin typeface="Arial" panose="020B0604020202020204" pitchFamily="34" charset="0"/>
                <a:cs typeface="Arial" panose="020B0604020202020204" pitchFamily="34" charset="0"/>
              </a:rPr>
              <a:t>Seismic Discrimination between Nuclear explosions and natural earthquakes using multi-Machine learning Approaches</a:t>
            </a:r>
          </a:p>
          <a:p>
            <a:r>
              <a:rPr lang="en-US" sz="2000" b="1" dirty="0" smtClean="0">
                <a:solidFill>
                  <a:srgbClr val="FF0000"/>
                </a:solidFill>
                <a:latin typeface="Arial" panose="020B0604020202020204" pitchFamily="34" charset="0"/>
                <a:cs typeface="Arial" panose="020B0604020202020204" pitchFamily="34" charset="0"/>
              </a:rPr>
              <a:t>Results</a:t>
            </a:r>
            <a:endParaRPr lang="en-US" sz="20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4041" y="139299"/>
            <a:ext cx="1067403" cy="106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1125742"/>
            <a:ext cx="10480431" cy="1277786"/>
          </a:xfrm>
          <a:prstGeom prst="rect">
            <a:avLst/>
          </a:prstGeom>
        </p:spPr>
        <p:txBody>
          <a:bodyPr wrap="square">
            <a:spAutoFit/>
          </a:bodyPr>
          <a:lstStyle/>
          <a:p>
            <a:pPr marL="285750" indent="-285750" algn="just">
              <a:lnSpc>
                <a:spcPct val="107000"/>
              </a:lnSpc>
              <a:spcAft>
                <a:spcPts val="800"/>
              </a:spcAft>
              <a:buFont typeface="Wingdings" panose="05000000000000000000" pitchFamily="2" charset="2"/>
              <a:buChar char="v"/>
            </a:pPr>
            <a:r>
              <a:rPr lang="en-US" kern="100" dirty="0" smtClean="0">
                <a:solidFill>
                  <a:srgbClr val="222222"/>
                </a:solidFill>
                <a:latin typeface="Arial" panose="020B0604020202020204" pitchFamily="34" charset="0"/>
                <a:ea typeface="Calibri" panose="020F0502020204030204" pitchFamily="34" charset="0"/>
                <a:cs typeface="Arial" panose="020B0604020202020204" pitchFamily="34" charset="0"/>
              </a:rPr>
              <a:t>We </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judge 16 models performance using Receiver Operating Characteristic (ROC) curves using testing data </a:t>
            </a:r>
            <a:r>
              <a:rPr lang="en-US" kern="100" dirty="0" smtClean="0">
                <a:solidFill>
                  <a:srgbClr val="222222"/>
                </a:solidFill>
                <a:latin typeface="Arial" panose="020B0604020202020204" pitchFamily="34" charset="0"/>
                <a:ea typeface="Calibri" panose="020F0502020204030204" pitchFamily="34" charset="0"/>
                <a:cs typeface="Arial" panose="020B0604020202020204" pitchFamily="34" charset="0"/>
              </a:rPr>
              <a:t>(the following Figure), </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which take into account both true positive and false positive rates. In our situation, explosions are good, but earthquakes are bad. The Area Under the Curve (AUC) is used to assess the ROC curve's quality, with 1 being the best.</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2" name="Title 1">
            <a:extLst>
              <a:ext uri="{FF2B5EF4-FFF2-40B4-BE49-F238E27FC236}">
                <a16:creationId xmlns:a16="http://schemas.microsoft.com/office/drawing/2014/main" xmlns="" id="{0EE6463D-C745-9B54-4D33-67949EA3BB46}"/>
              </a:ext>
            </a:extLst>
          </p:cNvPr>
          <p:cNvSpPr txBox="1">
            <a:spLocks/>
          </p:cNvSpPr>
          <p:nvPr/>
        </p:nvSpPr>
        <p:spPr>
          <a:xfrm>
            <a:off x="11022005" y="6332561"/>
            <a:ext cx="1015319" cy="31223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dirty="0" smtClean="0">
                <a:solidFill>
                  <a:schemeClr val="bg1"/>
                </a:solidFill>
                <a:latin typeface="Calibri" panose="020F0502020204030204" pitchFamily="34" charset="0"/>
                <a:cs typeface="Calibri" panose="020F0502020204030204" pitchFamily="34" charset="0"/>
              </a:rPr>
              <a:t>P3.5-524</a:t>
            </a:r>
            <a:endParaRPr lang="x-none" sz="1400" b="1" dirty="0">
              <a:solidFill>
                <a:schemeClr val="bg1"/>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194" y="2345021"/>
            <a:ext cx="8376716" cy="295292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926" y="5269076"/>
            <a:ext cx="4839196" cy="1588924"/>
          </a:xfrm>
          <a:prstGeom prst="rect">
            <a:avLst/>
          </a:prstGeom>
        </p:spPr>
      </p:pic>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015588" y="139299"/>
            <a:ext cx="8103284" cy="82562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rgbClr val="FF0000"/>
                </a:solidFill>
                <a:latin typeface="Arial" panose="020B0604020202020204" pitchFamily="34" charset="0"/>
                <a:cs typeface="Arial" panose="020B0604020202020204" pitchFamily="34" charset="0"/>
              </a:rPr>
              <a:t>Seismic Discrimination between Nuclear explosions and natural earthquakes using multi-Machine learning Approaches</a:t>
            </a:r>
          </a:p>
          <a:p>
            <a:r>
              <a:rPr lang="en-US" sz="2000" b="1" dirty="0" smtClean="0">
                <a:solidFill>
                  <a:srgbClr val="FF0000"/>
                </a:solidFill>
                <a:latin typeface="Arial" panose="020B0604020202020204" pitchFamily="34" charset="0"/>
                <a:cs typeface="Arial" panose="020B0604020202020204" pitchFamily="34" charset="0"/>
              </a:rPr>
              <a:t>Conclusion</a:t>
            </a:r>
            <a:endParaRPr lang="en-US" sz="20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74041" y="139299"/>
            <a:ext cx="1067403" cy="106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a:extLst>
              <a:ext uri="{FF2B5EF4-FFF2-40B4-BE49-F238E27FC236}">
                <a16:creationId xmlns:a16="http://schemas.microsoft.com/office/drawing/2014/main" xmlns="" id="{0EE6463D-C745-9B54-4D33-67949EA3BB46}"/>
              </a:ext>
            </a:extLst>
          </p:cNvPr>
          <p:cNvSpPr txBox="1">
            <a:spLocks/>
          </p:cNvSpPr>
          <p:nvPr/>
        </p:nvSpPr>
        <p:spPr>
          <a:xfrm>
            <a:off x="11014951" y="6356005"/>
            <a:ext cx="1015319" cy="31223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u="sng" dirty="0" smtClean="0">
                <a:solidFill>
                  <a:schemeClr val="bg1"/>
                </a:solidFill>
              </a:rPr>
              <a:t>P</a:t>
            </a:r>
            <a:r>
              <a:rPr lang="en-US" sz="1400" b="1" dirty="0" smtClean="0">
                <a:solidFill>
                  <a:schemeClr val="bg1"/>
                </a:solidFill>
              </a:rPr>
              <a:t>3.5-524</a:t>
            </a:r>
            <a:endParaRPr lang="x-none" sz="14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1" y="1720840"/>
            <a:ext cx="10577014" cy="4093428"/>
          </a:xfrm>
          <a:prstGeom prst="rect">
            <a:avLst/>
          </a:prstGeom>
        </p:spPr>
        <p:txBody>
          <a:bodyPr wrap="square">
            <a:spAutoFit/>
          </a:bodyPr>
          <a:lstStyle/>
          <a:p>
            <a:pPr marL="342900" indent="-342900" algn="just">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Finally</a:t>
            </a:r>
            <a:r>
              <a:rPr lang="en-US" sz="2000" dirty="0">
                <a:latin typeface="Arial" panose="020B0604020202020204" pitchFamily="34" charset="0"/>
                <a:cs typeface="Arial" panose="020B0604020202020204" pitchFamily="34" charset="0"/>
              </a:rPr>
              <a:t>, machine learning models that use extracted features have demonstrated considerable promise in differentiating between earthquake and nuclear explosion occurrences. However, accuracy could be hampered by unbalanced datasets. Consequently, adding SMOTE approach has greatly enhanced the classification, producing findings that are more </a:t>
            </a:r>
            <a:r>
              <a:rPr lang="en-US" sz="2000" dirty="0" smtClean="0">
                <a:latin typeface="Arial" panose="020B0604020202020204" pitchFamily="34" charset="0"/>
                <a:cs typeface="Arial" panose="020B0604020202020204" pitchFamily="34" charset="0"/>
              </a:rPr>
              <a:t>accurate specially with Random Forest Technique. </a:t>
            </a:r>
          </a:p>
          <a:p>
            <a:pPr marL="342900" indent="-342900" algn="just">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It </a:t>
            </a:r>
            <a:r>
              <a:rPr lang="en-US" sz="2000" dirty="0">
                <a:latin typeface="Arial" panose="020B0604020202020204" pitchFamily="34" charset="0"/>
                <a:cs typeface="Arial" panose="020B0604020202020204" pitchFamily="34" charset="0"/>
              </a:rPr>
              <a:t>is clear that predictive models play a key role in identifying abnormal events and that they must be continually enhanced with an emphasis on creating high-quality training data and honed algorithms. </a:t>
            </a:r>
            <a:endParaRPr lang="en-US" sz="2000" dirty="0" smtClean="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endParaRPr lang="en-US"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en-US" sz="2000" dirty="0" smtClean="0">
                <a:latin typeface="Arial" panose="020B0604020202020204" pitchFamily="34" charset="0"/>
                <a:cs typeface="Arial" panose="020B0604020202020204" pitchFamily="34" charset="0"/>
              </a:rPr>
              <a:t>Machine </a:t>
            </a:r>
            <a:r>
              <a:rPr lang="en-US" sz="2000" dirty="0">
                <a:latin typeface="Arial" panose="020B0604020202020204" pitchFamily="34" charset="0"/>
                <a:cs typeface="Arial" panose="020B0604020202020204" pitchFamily="34" charset="0"/>
              </a:rPr>
              <a:t>learning will definitely become increasingly important in identifying and classifying a wide range of environmental and social phenomena as technologies develop.</a:t>
            </a: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089E85-C1D4-F8EB-8947-E04EDEBE8A24}"/>
              </a:ext>
            </a:extLst>
          </p:cNvPr>
          <p:cNvSpPr txBox="1">
            <a:spLocks/>
          </p:cNvSpPr>
          <p:nvPr/>
        </p:nvSpPr>
        <p:spPr>
          <a:xfrm>
            <a:off x="2015588" y="38916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rgbClr val="FF0000"/>
                </a:solidFill>
                <a:latin typeface="Arial" panose="020B0604020202020204" pitchFamily="34" charset="0"/>
                <a:cs typeface="Arial" panose="020B0604020202020204" pitchFamily="34" charset="0"/>
              </a:rPr>
              <a:t>Seismic Discrimination between Nuclear explosions and natural earthquakes using multi-Machine learning Approaches</a:t>
            </a:r>
          </a:p>
          <a:p>
            <a:r>
              <a:rPr lang="en-US" sz="2000" b="1" dirty="0" smtClean="0">
                <a:solidFill>
                  <a:srgbClr val="FF0000"/>
                </a:solidFill>
                <a:latin typeface="Arial" panose="020B0604020202020204" pitchFamily="34" charset="0"/>
                <a:cs typeface="Arial" panose="020B0604020202020204" pitchFamily="34" charset="0"/>
              </a:rPr>
              <a:t>References</a:t>
            </a:r>
            <a:endParaRPr lang="en-US" sz="2000" b="1" dirty="0">
              <a:solidFill>
                <a:srgbClr val="FF0000"/>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xmlns=""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x-none" sz="2000" b="1"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0" y="1177235"/>
            <a:ext cx="10677378" cy="5449697"/>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Kong, Q., Wang, R., Walter, W.R., Pyle, M., </a:t>
            </a:r>
            <a:r>
              <a:rPr lang="en-US" kern="100" dirty="0" err="1">
                <a:solidFill>
                  <a:srgbClr val="222222"/>
                </a:solidFill>
                <a:latin typeface="Arial" panose="020B0604020202020204" pitchFamily="34" charset="0"/>
                <a:ea typeface="Calibri" panose="020F0502020204030204" pitchFamily="34" charset="0"/>
                <a:cs typeface="Arial" panose="020B0604020202020204" pitchFamily="34" charset="0"/>
              </a:rPr>
              <a:t>Koper</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K. and </a:t>
            </a:r>
            <a:r>
              <a:rPr lang="en-US" kern="100" dirty="0" err="1">
                <a:solidFill>
                  <a:srgbClr val="222222"/>
                </a:solidFill>
                <a:latin typeface="Arial" panose="020B0604020202020204" pitchFamily="34" charset="0"/>
                <a:ea typeface="Calibri" panose="020F0502020204030204" pitchFamily="34" charset="0"/>
                <a:cs typeface="Arial" panose="020B0604020202020204" pitchFamily="34" charset="0"/>
              </a:rPr>
              <a:t>Schmandt</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B., </a:t>
            </a:r>
            <a:r>
              <a:rPr lang="en-US" kern="100" dirty="0" smtClean="0">
                <a:solidFill>
                  <a:srgbClr val="222222"/>
                </a:solidFill>
                <a:latin typeface="Arial" panose="020B0604020202020204" pitchFamily="34" charset="0"/>
                <a:ea typeface="Calibri" panose="020F0502020204030204" pitchFamily="34" charset="0"/>
                <a:cs typeface="Arial" panose="020B0604020202020204" pitchFamily="34" charset="0"/>
              </a:rPr>
              <a:t>(2022). </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Combining Deep Learning With Physics Based Features in Explosion‐Earthquake Discrimination. </a:t>
            </a:r>
            <a:r>
              <a:rPr lang="en-US" i="1" kern="100" dirty="0">
                <a:solidFill>
                  <a:srgbClr val="222222"/>
                </a:solidFill>
                <a:latin typeface="Arial" panose="020B0604020202020204" pitchFamily="34" charset="0"/>
                <a:ea typeface="Calibri" panose="020F0502020204030204" pitchFamily="34" charset="0"/>
                <a:cs typeface="Arial" panose="020B0604020202020204" pitchFamily="34" charset="0"/>
              </a:rPr>
              <a:t>Geophysical Research Letters</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i="1" kern="100" dirty="0">
                <a:solidFill>
                  <a:srgbClr val="222222"/>
                </a:solidFill>
                <a:latin typeface="Arial" panose="020B0604020202020204" pitchFamily="34" charset="0"/>
                <a:ea typeface="Calibri" panose="020F0502020204030204" pitchFamily="34" charset="0"/>
                <a:cs typeface="Arial" panose="020B0604020202020204" pitchFamily="34" charset="0"/>
              </a:rPr>
              <a:t>49</a:t>
            </a:r>
            <a:r>
              <a:rPr lang="en-US" kern="100" dirty="0">
                <a:solidFill>
                  <a:srgbClr val="222222"/>
                </a:solidFill>
                <a:latin typeface="Arial" panose="020B0604020202020204" pitchFamily="34" charset="0"/>
                <a:ea typeface="Calibri" panose="020F0502020204030204" pitchFamily="34" charset="0"/>
                <a:cs typeface="Arial" panose="020B0604020202020204" pitchFamily="34" charset="0"/>
              </a:rPr>
              <a:t>(13), p.e2022GL098645</a:t>
            </a:r>
            <a:r>
              <a:rPr lang="en-US" kern="100" dirty="0" smtClean="0">
                <a:solidFill>
                  <a:srgbClr val="222222"/>
                </a:solidFill>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pPr>
            <a:endParaRPr lang="en-US" kern="1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n-US" kern="100" dirty="0" err="1">
                <a:solidFill>
                  <a:srgbClr val="1C1D1E"/>
                </a:solidFill>
                <a:latin typeface="Arial" panose="020B0604020202020204" pitchFamily="34" charset="0"/>
                <a:ea typeface="Calibri" panose="020F0502020204030204" pitchFamily="34" charset="0"/>
                <a:cs typeface="Arial" panose="020B0604020202020204" pitchFamily="34" charset="0"/>
              </a:rPr>
              <a:t>Karpatne</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A., Ebert-</a:t>
            </a:r>
            <a:r>
              <a:rPr lang="en-US" kern="100" dirty="0" err="1">
                <a:solidFill>
                  <a:srgbClr val="1C1D1E"/>
                </a:solidFill>
                <a:latin typeface="Arial" panose="020B0604020202020204" pitchFamily="34" charset="0"/>
                <a:ea typeface="Calibri" panose="020F0502020204030204" pitchFamily="34" charset="0"/>
                <a:cs typeface="Arial" panose="020B0604020202020204" pitchFamily="34" charset="0"/>
              </a:rPr>
              <a:t>Uphoff</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I., </a:t>
            </a:r>
            <a:r>
              <a:rPr lang="en-US" kern="100" dirty="0" err="1">
                <a:solidFill>
                  <a:srgbClr val="1C1D1E"/>
                </a:solidFill>
                <a:latin typeface="Arial" panose="020B0604020202020204" pitchFamily="34" charset="0"/>
                <a:ea typeface="Calibri" panose="020F0502020204030204" pitchFamily="34" charset="0"/>
                <a:cs typeface="Arial" panose="020B0604020202020204" pitchFamily="34" charset="0"/>
              </a:rPr>
              <a:t>Ravela</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S., </a:t>
            </a:r>
            <a:r>
              <a:rPr lang="en-US" kern="100" dirty="0" err="1">
                <a:solidFill>
                  <a:srgbClr val="1C1D1E"/>
                </a:solidFill>
                <a:latin typeface="Arial" panose="020B0604020202020204" pitchFamily="34" charset="0"/>
                <a:ea typeface="Calibri" panose="020F0502020204030204" pitchFamily="34" charset="0"/>
                <a:cs typeface="Arial" panose="020B0604020202020204" pitchFamily="34" charset="0"/>
              </a:rPr>
              <a:t>Babaie</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H. A., &amp; Kumar, V. (2019). Machine learning for the geosciences: Challenges and opportunities. </a:t>
            </a:r>
            <a:r>
              <a:rPr lang="en-US" i="1" kern="100" dirty="0">
                <a:solidFill>
                  <a:srgbClr val="1C1D1E"/>
                </a:solidFill>
                <a:latin typeface="Arial" panose="020B0604020202020204" pitchFamily="34" charset="0"/>
                <a:ea typeface="Calibri" panose="020F0502020204030204" pitchFamily="34" charset="0"/>
                <a:cs typeface="Arial" panose="020B0604020202020204" pitchFamily="34" charset="0"/>
              </a:rPr>
              <a:t>IEEE Transactions on Knowledge and Data Engineering</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a:t>
            </a:r>
            <a:r>
              <a:rPr lang="en-US" b="1" kern="100" dirty="0">
                <a:solidFill>
                  <a:srgbClr val="1C1D1E"/>
                </a:solidFill>
                <a:latin typeface="Arial" panose="020B0604020202020204" pitchFamily="34" charset="0"/>
                <a:ea typeface="Calibri" panose="020F0502020204030204" pitchFamily="34" charset="0"/>
                <a:cs typeface="Arial" panose="020B0604020202020204" pitchFamily="34" charset="0"/>
              </a:rPr>
              <a:t>31</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(08), 1544– 1554. </a:t>
            </a:r>
            <a:r>
              <a:rPr lang="en-US" u="sng" kern="100" dirty="0">
                <a:solidFill>
                  <a:srgbClr val="2F7BAE"/>
                </a:solidFill>
                <a:latin typeface="Arial" panose="020B0604020202020204" pitchFamily="34" charset="0"/>
                <a:ea typeface="Calibri" panose="020F0502020204030204" pitchFamily="34" charset="0"/>
                <a:cs typeface="Arial" panose="020B0604020202020204" pitchFamily="34" charset="0"/>
                <a:hlinkClick r:id="rId2"/>
              </a:rPr>
              <a:t>https://</a:t>
            </a:r>
            <a:r>
              <a:rPr lang="en-US" u="sng" kern="100" dirty="0" smtClean="0">
                <a:solidFill>
                  <a:srgbClr val="2F7BAE"/>
                </a:solidFill>
                <a:latin typeface="Arial" panose="020B0604020202020204" pitchFamily="34" charset="0"/>
                <a:ea typeface="Calibri" panose="020F0502020204030204" pitchFamily="34" charset="0"/>
                <a:cs typeface="Arial" panose="020B0604020202020204" pitchFamily="34" charset="0"/>
                <a:hlinkClick r:id="rId2"/>
              </a:rPr>
              <a:t>doi.org/10.1109/TKDE.2018.2861006</a:t>
            </a:r>
            <a:r>
              <a:rPr lang="en-US" u="sng" kern="100" dirty="0" smtClean="0">
                <a:solidFill>
                  <a:srgbClr val="2F7BAE"/>
                </a:solidFill>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07000"/>
              </a:lnSpc>
              <a:spcAft>
                <a:spcPts val="800"/>
              </a:spcAft>
              <a:buFont typeface="Arial" panose="020B0604020202020204" pitchFamily="34" charset="0"/>
              <a:buChar char="•"/>
            </a:pPr>
            <a:endParaRPr lang="en-US" kern="1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Kong, Q., </a:t>
            </a:r>
            <a:r>
              <a:rPr lang="en-US" kern="100" dirty="0" err="1">
                <a:solidFill>
                  <a:srgbClr val="1C1D1E"/>
                </a:solidFill>
                <a:latin typeface="Arial" panose="020B0604020202020204" pitchFamily="34" charset="0"/>
                <a:ea typeface="Calibri" panose="020F0502020204030204" pitchFamily="34" charset="0"/>
                <a:cs typeface="Arial" panose="020B0604020202020204" pitchFamily="34" charset="0"/>
              </a:rPr>
              <a:t>Trugman</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D. T., Ross, Z. E., </a:t>
            </a:r>
            <a:r>
              <a:rPr lang="en-US" kern="100" dirty="0" err="1">
                <a:solidFill>
                  <a:srgbClr val="1C1D1E"/>
                </a:solidFill>
                <a:latin typeface="Arial" panose="020B0604020202020204" pitchFamily="34" charset="0"/>
                <a:ea typeface="Calibri" panose="020F0502020204030204" pitchFamily="34" charset="0"/>
                <a:cs typeface="Arial" panose="020B0604020202020204" pitchFamily="34" charset="0"/>
              </a:rPr>
              <a:t>Bianco</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M. J., Meade, B. J., &amp; </a:t>
            </a:r>
            <a:r>
              <a:rPr lang="en-US" kern="100" dirty="0" err="1">
                <a:solidFill>
                  <a:srgbClr val="1C1D1E"/>
                </a:solidFill>
                <a:latin typeface="Arial" panose="020B0604020202020204" pitchFamily="34" charset="0"/>
                <a:ea typeface="Calibri" panose="020F0502020204030204" pitchFamily="34" charset="0"/>
                <a:cs typeface="Arial" panose="020B0604020202020204" pitchFamily="34" charset="0"/>
              </a:rPr>
              <a:t>Gerstoft</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P. (2019). Machine learning in seismology: Turning data into insights. </a:t>
            </a:r>
            <a:r>
              <a:rPr lang="en-US" i="1" kern="100" dirty="0">
                <a:solidFill>
                  <a:srgbClr val="1C1D1E"/>
                </a:solidFill>
                <a:latin typeface="Arial" panose="020B0604020202020204" pitchFamily="34" charset="0"/>
                <a:ea typeface="Calibri" panose="020F0502020204030204" pitchFamily="34" charset="0"/>
                <a:cs typeface="Arial" panose="020B0604020202020204" pitchFamily="34" charset="0"/>
              </a:rPr>
              <a:t>Seismological Research Letters</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a:t>
            </a:r>
            <a:r>
              <a:rPr lang="en-US" b="1" kern="100" dirty="0">
                <a:solidFill>
                  <a:srgbClr val="1C1D1E"/>
                </a:solidFill>
                <a:latin typeface="Arial" panose="020B0604020202020204" pitchFamily="34" charset="0"/>
                <a:ea typeface="Calibri" panose="020F0502020204030204" pitchFamily="34" charset="0"/>
                <a:cs typeface="Arial" panose="020B0604020202020204" pitchFamily="34" charset="0"/>
              </a:rPr>
              <a:t>90</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(1), 3– 14. </a:t>
            </a:r>
            <a:r>
              <a:rPr lang="en-US" u="sng" kern="100" dirty="0">
                <a:solidFill>
                  <a:srgbClr val="2F7BAE"/>
                </a:solidFill>
                <a:latin typeface="Arial" panose="020B0604020202020204" pitchFamily="34" charset="0"/>
                <a:ea typeface="Calibri" panose="020F0502020204030204" pitchFamily="34" charset="0"/>
                <a:cs typeface="Arial" panose="020B0604020202020204" pitchFamily="34" charset="0"/>
              </a:rPr>
              <a:t>https://</a:t>
            </a:r>
            <a:r>
              <a:rPr lang="en-US" u="sng" kern="100" dirty="0" smtClean="0">
                <a:solidFill>
                  <a:srgbClr val="2F7BAE"/>
                </a:solidFill>
                <a:latin typeface="Arial" panose="020B0604020202020204" pitchFamily="34" charset="0"/>
                <a:ea typeface="Calibri" panose="020F0502020204030204" pitchFamily="34" charset="0"/>
                <a:cs typeface="Arial" panose="020B0604020202020204" pitchFamily="34" charset="0"/>
              </a:rPr>
              <a:t>doi.org/10.1785/0220180259.</a:t>
            </a:r>
            <a:endParaRPr lang="en-US" kern="1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n-US" kern="100" dirty="0" err="1">
                <a:solidFill>
                  <a:srgbClr val="1C1D1E"/>
                </a:solidFill>
                <a:latin typeface="Arial" panose="020B0604020202020204" pitchFamily="34" charset="0"/>
                <a:ea typeface="Calibri" panose="020F0502020204030204" pitchFamily="34" charset="0"/>
                <a:cs typeface="Arial" panose="020B0604020202020204" pitchFamily="34" charset="0"/>
              </a:rPr>
              <a:t>Mousavi</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S. M., Horton, S. P., Langston, C. A., &amp; </a:t>
            </a:r>
            <a:r>
              <a:rPr lang="en-US" kern="100" dirty="0" err="1">
                <a:solidFill>
                  <a:srgbClr val="1C1D1E"/>
                </a:solidFill>
                <a:latin typeface="Arial" panose="020B0604020202020204" pitchFamily="34" charset="0"/>
                <a:ea typeface="Calibri" panose="020F0502020204030204" pitchFamily="34" charset="0"/>
                <a:cs typeface="Arial" panose="020B0604020202020204" pitchFamily="34" charset="0"/>
              </a:rPr>
              <a:t>Samei</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B. (2016). Seismic features and automatic discrimination of deep and shallow induced-</a:t>
            </a:r>
            <a:r>
              <a:rPr lang="en-US" kern="100" dirty="0" err="1">
                <a:solidFill>
                  <a:srgbClr val="1C1D1E"/>
                </a:solidFill>
                <a:latin typeface="Arial" panose="020B0604020202020204" pitchFamily="34" charset="0"/>
                <a:ea typeface="Calibri" panose="020F0502020204030204" pitchFamily="34" charset="0"/>
                <a:cs typeface="Arial" panose="020B0604020202020204" pitchFamily="34" charset="0"/>
              </a:rPr>
              <a:t>microearthquakes</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using neural network and logistic regression. </a:t>
            </a:r>
            <a:r>
              <a:rPr lang="en-US" i="1" kern="100" dirty="0">
                <a:solidFill>
                  <a:srgbClr val="1C1D1E"/>
                </a:solidFill>
                <a:latin typeface="Arial" panose="020B0604020202020204" pitchFamily="34" charset="0"/>
                <a:ea typeface="Calibri" panose="020F0502020204030204" pitchFamily="34" charset="0"/>
                <a:cs typeface="Arial" panose="020B0604020202020204" pitchFamily="34" charset="0"/>
              </a:rPr>
              <a:t>Geophysical Journal International</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a:t>
            </a:r>
            <a:r>
              <a:rPr lang="en-US" b="1" kern="100" dirty="0">
                <a:solidFill>
                  <a:srgbClr val="1C1D1E"/>
                </a:solidFill>
                <a:latin typeface="Arial" panose="020B0604020202020204" pitchFamily="34" charset="0"/>
                <a:ea typeface="Calibri" panose="020F0502020204030204" pitchFamily="34" charset="0"/>
                <a:cs typeface="Arial" panose="020B0604020202020204" pitchFamily="34" charset="0"/>
              </a:rPr>
              <a:t>207</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(1), 29– 46. </a:t>
            </a:r>
            <a:r>
              <a:rPr lang="en-US" u="sng" kern="100" dirty="0">
                <a:solidFill>
                  <a:srgbClr val="2F7BAE"/>
                </a:solidFill>
                <a:latin typeface="Arial" panose="020B0604020202020204" pitchFamily="34" charset="0"/>
                <a:ea typeface="Calibri" panose="020F0502020204030204" pitchFamily="34" charset="0"/>
                <a:cs typeface="Arial" panose="020B0604020202020204" pitchFamily="34" charset="0"/>
                <a:hlinkClick r:id="rId3"/>
              </a:rPr>
              <a:t>https://</a:t>
            </a:r>
            <a:r>
              <a:rPr lang="en-US" u="sng" kern="100" dirty="0" smtClean="0">
                <a:solidFill>
                  <a:srgbClr val="2F7BAE"/>
                </a:solidFill>
                <a:latin typeface="Arial" panose="020B0604020202020204" pitchFamily="34" charset="0"/>
                <a:ea typeface="Calibri" panose="020F0502020204030204" pitchFamily="34" charset="0"/>
                <a:cs typeface="Arial" panose="020B0604020202020204" pitchFamily="34" charset="0"/>
                <a:hlinkClick r:id="rId3"/>
              </a:rPr>
              <a:t>doi.org/10.1093/gji/ggw258</a:t>
            </a:r>
            <a:r>
              <a:rPr lang="en-US" u="sng" kern="100" dirty="0" smtClean="0">
                <a:solidFill>
                  <a:srgbClr val="2F7BAE"/>
                </a:solidFill>
                <a:latin typeface="Arial" panose="020B0604020202020204" pitchFamily="34" charset="0"/>
                <a:ea typeface="Calibri" panose="020F0502020204030204" pitchFamily="34" charset="0"/>
                <a:cs typeface="Arial" panose="020B0604020202020204" pitchFamily="34" charset="0"/>
              </a:rPr>
              <a:t>.</a:t>
            </a:r>
            <a:endParaRPr lang="en-US" kern="100" dirty="0">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800"/>
              </a:spcAft>
              <a:buFont typeface="Arial" panose="020B0604020202020204" pitchFamily="34" charset="0"/>
              <a:buChar char="•"/>
            </a:pP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Kim, S., Lee, K., &amp; You, K. (2020). Seismic discrimination between earthquakes and explosions using support vector machine. </a:t>
            </a:r>
            <a:r>
              <a:rPr lang="en-US" i="1" kern="100" dirty="0">
                <a:solidFill>
                  <a:srgbClr val="1C1D1E"/>
                </a:solidFill>
                <a:latin typeface="Arial" panose="020B0604020202020204" pitchFamily="34" charset="0"/>
                <a:ea typeface="Calibri" panose="020F0502020204030204" pitchFamily="34" charset="0"/>
                <a:cs typeface="Arial" panose="020B0604020202020204" pitchFamily="34" charset="0"/>
              </a:rPr>
              <a:t>Sensors</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 </a:t>
            </a:r>
            <a:r>
              <a:rPr lang="en-US" b="1" kern="100" dirty="0">
                <a:solidFill>
                  <a:srgbClr val="1C1D1E"/>
                </a:solidFill>
                <a:latin typeface="Arial" panose="020B0604020202020204" pitchFamily="34" charset="0"/>
                <a:ea typeface="Calibri" panose="020F0502020204030204" pitchFamily="34" charset="0"/>
                <a:cs typeface="Arial" panose="020B0604020202020204" pitchFamily="34" charset="0"/>
              </a:rPr>
              <a:t>20</a:t>
            </a:r>
            <a:r>
              <a:rPr lang="en-US" kern="100" dirty="0">
                <a:solidFill>
                  <a:srgbClr val="1C1D1E"/>
                </a:solidFill>
                <a:latin typeface="Arial" panose="020B0604020202020204" pitchFamily="34" charset="0"/>
                <a:ea typeface="Calibri" panose="020F0502020204030204" pitchFamily="34" charset="0"/>
                <a:cs typeface="Arial" panose="020B0604020202020204" pitchFamily="34" charset="0"/>
              </a:rPr>
              <a:t>(7), 1879. </a:t>
            </a:r>
            <a:r>
              <a:rPr lang="en-US" u="sng" kern="100" dirty="0">
                <a:solidFill>
                  <a:srgbClr val="2F7BAE"/>
                </a:solidFill>
                <a:latin typeface="Arial" panose="020B0604020202020204" pitchFamily="34" charset="0"/>
                <a:ea typeface="Calibri" panose="020F0502020204030204" pitchFamily="34" charset="0"/>
                <a:cs typeface="Arial" panose="020B0604020202020204" pitchFamily="34" charset="0"/>
                <a:hlinkClick r:id="rId4"/>
              </a:rPr>
              <a:t>https://</a:t>
            </a:r>
            <a:r>
              <a:rPr lang="en-US" u="sng" kern="100" dirty="0" smtClean="0">
                <a:solidFill>
                  <a:srgbClr val="2F7BAE"/>
                </a:solidFill>
                <a:latin typeface="Arial" panose="020B0604020202020204" pitchFamily="34" charset="0"/>
                <a:ea typeface="Calibri" panose="020F0502020204030204" pitchFamily="34" charset="0"/>
                <a:cs typeface="Arial" panose="020B0604020202020204" pitchFamily="34" charset="0"/>
                <a:hlinkClick r:id="rId4"/>
              </a:rPr>
              <a:t>doi.org/10.3390/s20071879</a:t>
            </a:r>
            <a:r>
              <a:rPr lang="en-US" u="sng" kern="100" dirty="0" smtClean="0">
                <a:solidFill>
                  <a:srgbClr val="2F7BAE"/>
                </a:solidFill>
                <a:latin typeface="Arial" panose="020B0604020202020204" pitchFamily="34" charset="0"/>
                <a:ea typeface="Calibri" panose="020F0502020204030204" pitchFamily="34" charset="0"/>
                <a:cs typeface="Arial" panose="020B0604020202020204" pitchFamily="34" charset="0"/>
              </a:rPr>
              <a:t>.</a:t>
            </a:r>
            <a:endParaRPr lang="en-US" kern="1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74041" y="139299"/>
            <a:ext cx="1067403" cy="1067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a:extLst>
              <a:ext uri="{FF2B5EF4-FFF2-40B4-BE49-F238E27FC236}">
                <a16:creationId xmlns:a16="http://schemas.microsoft.com/office/drawing/2014/main" xmlns="" id="{0EE6463D-C745-9B54-4D33-67949EA3BB46}"/>
              </a:ext>
            </a:extLst>
          </p:cNvPr>
          <p:cNvSpPr txBox="1">
            <a:spLocks/>
          </p:cNvSpPr>
          <p:nvPr/>
        </p:nvSpPr>
        <p:spPr>
          <a:xfrm>
            <a:off x="11022005" y="6332561"/>
            <a:ext cx="1015319" cy="312236"/>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b="1" u="sng" dirty="0" smtClean="0">
                <a:solidFill>
                  <a:schemeClr val="bg1"/>
                </a:solidFill>
              </a:rPr>
              <a:t>P</a:t>
            </a:r>
            <a:r>
              <a:rPr lang="en-US" sz="1400" b="1" dirty="0" smtClean="0">
                <a:solidFill>
                  <a:schemeClr val="bg1"/>
                </a:solidFill>
              </a:rPr>
              <a:t>3.5-524</a:t>
            </a:r>
            <a:endParaRPr lang="x-none" sz="1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3168</TotalTime>
  <Words>890</Words>
  <Application>Microsoft Office PowerPoint</Application>
  <PresentationFormat>Widescreen</PresentationFormat>
  <Paragraphs>88</Paragraphs>
  <Slides>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Arial</vt:lpstr>
      <vt:lpstr>Calibri</vt:lpstr>
      <vt:lpstr>Calibri Light</vt:lpstr>
      <vt:lpstr>Cambria Math</vt:lpstr>
      <vt:lpstr>Open Sans</vt:lpstr>
      <vt:lpstr>Times New Roman</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ME</cp:lastModifiedBy>
  <cp:revision>58</cp:revision>
  <dcterms:created xsi:type="dcterms:W3CDTF">2023-04-18T13:25:54Z</dcterms:created>
  <dcterms:modified xsi:type="dcterms:W3CDTF">2023-06-11T09:33:01Z</dcterms:modified>
</cp:coreProperties>
</file>