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838"/>
    <a:srgbClr val="71A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P3.5-480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Low Frequency Wind-Generated Underwater Acoustic Noise</a:t>
            </a:r>
          </a:p>
          <a:p>
            <a:pPr algn="ctr"/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Christopher Stockinger, John Hartman, Preston Wilson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Research Laboratories, The University of Texas at Austin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843B669-E69D-451E-902C-3A41C5457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7644" y="1632499"/>
            <a:ext cx="2486025" cy="248602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D690ED4C-F412-461B-B5AF-7575CA7E4D17}"/>
              </a:ext>
            </a:extLst>
          </p:cNvPr>
          <p:cNvGrpSpPr/>
          <p:nvPr/>
        </p:nvGrpSpPr>
        <p:grpSpPr>
          <a:xfrm>
            <a:off x="8719485" y="4528193"/>
            <a:ext cx="3221686" cy="2137945"/>
            <a:chOff x="7315932" y="3860204"/>
            <a:chExt cx="3221686" cy="21379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2314DDA-C899-41CD-91FF-FE07469D051E}"/>
                </a:ext>
              </a:extLst>
            </p:cNvPr>
            <p:cNvGrpSpPr/>
            <p:nvPr/>
          </p:nvGrpSpPr>
          <p:grpSpPr>
            <a:xfrm>
              <a:off x="7315932" y="3860204"/>
              <a:ext cx="3221686" cy="2137945"/>
              <a:chOff x="8018188" y="4287915"/>
              <a:chExt cx="3221686" cy="2137945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4DAC924-2A21-4D6A-87E4-D8C0274E49CE}"/>
                  </a:ext>
                </a:extLst>
              </p:cNvPr>
              <p:cNvGrpSpPr/>
              <p:nvPr/>
            </p:nvGrpSpPr>
            <p:grpSpPr>
              <a:xfrm>
                <a:off x="8018188" y="4364959"/>
                <a:ext cx="3221686" cy="2060901"/>
                <a:chOff x="7832313" y="4230371"/>
                <a:chExt cx="3221686" cy="2060901"/>
              </a:xfrm>
            </p:grpSpPr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E3E30C83-EEFE-4021-A30B-49798AD392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8827" t="1816" r="55195" b="49803"/>
                <a:stretch/>
              </p:blipFill>
              <p:spPr>
                <a:xfrm>
                  <a:off x="8002269" y="4230371"/>
                  <a:ext cx="2934133" cy="1978978"/>
                </a:xfrm>
                <a:prstGeom prst="rect">
                  <a:avLst/>
                </a:prstGeom>
              </p:spPr>
            </p:pic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E4F40D98-3584-434B-A41E-3F984D6B8738}"/>
                    </a:ext>
                  </a:extLst>
                </p:cNvPr>
                <p:cNvSpPr txBox="1"/>
                <p:nvPr/>
              </p:nvSpPr>
              <p:spPr>
                <a:xfrm>
                  <a:off x="8567974" y="5983495"/>
                  <a:ext cx="248602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Time (Julian Day)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937A8074-4E54-408C-B3E3-F0295B25778E}"/>
                    </a:ext>
                  </a:extLst>
                </p:cNvPr>
                <p:cNvSpPr txBox="1"/>
                <p:nvPr/>
              </p:nvSpPr>
              <p:spPr>
                <a:xfrm rot="16200000">
                  <a:off x="7148087" y="4991491"/>
                  <a:ext cx="16762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NL (dB//</a:t>
                  </a:r>
                  <a:r>
                    <a:rPr lang="el-GR" sz="1400" dirty="0"/>
                    <a:t>μ</a:t>
                  </a:r>
                  <a:r>
                    <a:rPr lang="en-US" sz="1400" dirty="0"/>
                    <a:t>Pa</a:t>
                  </a:r>
                  <a:r>
                    <a:rPr lang="en-US" sz="1400" baseline="30000" dirty="0"/>
                    <a:t>2</a:t>
                  </a:r>
                  <a:r>
                    <a:rPr lang="en-US" sz="1400" dirty="0"/>
                    <a:t>/Hz)</a:t>
                  </a:r>
                </a:p>
              </p:txBody>
            </p:sp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A1373041-5E31-4BEB-8AEC-A783F6DBB9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441585" y="4552439"/>
                  <a:ext cx="1035744" cy="402196"/>
                </a:xfrm>
                <a:prstGeom prst="rect">
                  <a:avLst/>
                </a:prstGeom>
              </p:spPr>
            </p:pic>
          </p:grp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2A31729-8D62-4791-950E-3C9F576A7F47}"/>
                  </a:ext>
                </a:extLst>
              </p:cNvPr>
              <p:cNvSpPr/>
              <p:nvPr/>
            </p:nvSpPr>
            <p:spPr>
              <a:xfrm>
                <a:off x="9597681" y="4287915"/>
                <a:ext cx="620517" cy="28831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06BC9E27-E2C9-46C0-8046-29708E2B60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0491" t="2061" r="73372" b="93855"/>
            <a:stretch/>
          </p:blipFill>
          <p:spPr>
            <a:xfrm>
              <a:off x="8965526" y="3988445"/>
              <a:ext cx="550416" cy="183669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DC6C4DD-5BFB-40B2-BD3F-9B771F164DFF}"/>
              </a:ext>
            </a:extLst>
          </p:cNvPr>
          <p:cNvGrpSpPr/>
          <p:nvPr/>
        </p:nvGrpSpPr>
        <p:grpSpPr>
          <a:xfrm>
            <a:off x="5206403" y="4624339"/>
            <a:ext cx="3397510" cy="1881497"/>
            <a:chOff x="5716579" y="5050872"/>
            <a:chExt cx="3039017" cy="16829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7501CAB5-856B-45FF-80F2-1E1ABB1CE6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r="1766"/>
            <a:stretch/>
          </p:blipFill>
          <p:spPr>
            <a:xfrm>
              <a:off x="5716579" y="5057611"/>
              <a:ext cx="2998398" cy="1676229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CB50EDA6-C6B8-4227-B284-38C9B1043FBE}"/>
                    </a:ext>
                  </a:extLst>
                </p:cNvPr>
                <p:cNvSpPr/>
                <p:nvPr/>
              </p:nvSpPr>
              <p:spPr>
                <a:xfrm>
                  <a:off x="6828915" y="5050872"/>
                  <a:ext cx="1926681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  <m:r>
                          <a:rPr lang="en-US" sz="1100" b="1" i="0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𝐋</m:t>
                        </m:r>
                        <m:r>
                          <a:rPr lang="en-US" sz="1100" b="1" i="1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1100" b="1" i="1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  <m:r>
                          <a:rPr lang="en-US" sz="1100" b="1" i="1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1100" b="1" i="1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58883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func>
                          <m:funcPr>
                            <m:ctrlPr>
                              <a:rPr lang="en-US" sz="1100" b="1" i="1">
                                <a:solidFill>
                                  <a:srgbClr val="588838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100" b="1" i="1">
                                    <a:solidFill>
                                      <a:srgbClr val="588838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1" i="0">
                                    <a:solidFill>
                                      <a:srgbClr val="588838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1100" b="1" i="1">
                                    <a:solidFill>
                                      <a:srgbClr val="588838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𝟏𝟎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1100" b="1" i="1">
                                    <a:solidFill>
                                      <a:srgbClr val="588838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1100" b="1" i="1">
                                        <a:solidFill>
                                          <a:srgbClr val="588838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100" b="1" i="1">
                                        <a:solidFill>
                                          <a:srgbClr val="588838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𝑼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100" b="1" i="1">
                                            <a:solidFill>
                                              <a:srgbClr val="588838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b="1" i="1">
                                            <a:solidFill>
                                              <a:srgbClr val="588838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en-US" sz="1100" b="1" i="1">
                                            <a:solidFill>
                                              <a:srgbClr val="588838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sz="1100" b="1" dirty="0">
                    <a:solidFill>
                      <a:srgbClr val="588838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CB50EDA6-C6B8-4227-B284-38C9B1043F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8915" y="5050872"/>
                  <a:ext cx="1926681" cy="261610"/>
                </a:xfrm>
                <a:prstGeom prst="rect">
                  <a:avLst/>
                </a:prstGeom>
                <a:blipFill>
                  <a:blip r:embed="rId7"/>
                  <a:stretch>
                    <a:fillRect t="-79167" r="-283" b="-1145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258B71EC-6627-4CE1-8BE7-0CD9F1F30D1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0" y="1207362"/>
                <a:ext cx="4866283" cy="5650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8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Motivation</a:t>
                </a:r>
              </a:p>
              <a:p>
                <a:pPr lvl="1"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Shipping has historically dominated underwater acoustic Noise Levels (NL) from 10 to 100 Hz.</a:t>
                </a:r>
              </a:p>
              <a:p>
                <a:pPr lvl="1"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Hydrophone station north of Crozet Island provides unique wind noise observations.</a:t>
                </a: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kumimoji="0" lang="en-US" sz="1800" b="0" i="0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Wind Model 1</a:t>
                </a: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: Local Wind Correlated Noise</a:t>
                </a:r>
              </a:p>
              <a:p>
                <a:pPr lvl="1"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Frequency dependent NL to local wind speed:</a:t>
                </a:r>
              </a:p>
              <a:p>
                <a:pPr marL="457200" lvl="1" indent="0" algn="ctr">
                  <a:spcBef>
                    <a:spcPts val="200"/>
                  </a:spcBef>
                  <a:spcAft>
                    <a:spcPts val="200"/>
                  </a:spcAft>
                  <a:buNone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NL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Exponent, n, is much higher than 3.5 at lower frequencies.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lang="en-US" sz="1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Wind Model 2: Regional Source Layer Model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Modeled a wind-related source layer to accurately predict distant wind noise contribution to NL:</a:t>
                </a:r>
              </a:p>
              <a:p>
                <a:pPr marL="457200" lvl="1" indent="0" algn="ctr">
                  <a:spcBef>
                    <a:spcPts val="200"/>
                  </a:spcBef>
                  <a:spcAft>
                    <a:spcPts val="200"/>
                  </a:spcAft>
                  <a:buNone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𝑈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sz="16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 deviation between modeled and measured NL is within 3 </a:t>
                </a:r>
                <a:r>
                  <a:rPr lang="en-US" sz="1600" kern="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dB.</a:t>
                </a:r>
                <a:endParaRPr kumimoji="0" lang="en-US" sz="1600" b="0" i="0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1600" b="0" i="0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The regional source layer model 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necessary when the overhead wind is low.</a:t>
                </a:r>
              </a:p>
            </p:txBody>
          </p:sp>
        </mc:Choice>
        <mc:Fallback>
          <p:sp>
            <p:nvSpPr>
              <p:cNvPr id="56" name="Content Placeholder 2">
                <a:extLst>
                  <a:ext uri="{FF2B5EF4-FFF2-40B4-BE49-F238E27FC236}">
                    <a16:creationId xmlns:a16="http://schemas.microsoft.com/office/drawing/2014/main" id="{258B71EC-6627-4CE1-8BE7-0CD9F1F30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07362"/>
                <a:ext cx="4866283" cy="5650637"/>
              </a:xfrm>
              <a:prstGeom prst="rect">
                <a:avLst/>
              </a:prstGeom>
              <a:blipFill>
                <a:blip r:embed="rId8"/>
                <a:stretch>
                  <a:fillRect l="-627" t="-324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8B964223-4F09-4A82-91E3-0AEAFFC59E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6428" y="1447562"/>
            <a:ext cx="2599143" cy="2592513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C7046E5D-E100-45BA-BD66-08A68DD278C1}"/>
              </a:ext>
            </a:extLst>
          </p:cNvPr>
          <p:cNvGrpSpPr/>
          <p:nvPr/>
        </p:nvGrpSpPr>
        <p:grpSpPr>
          <a:xfrm>
            <a:off x="7329134" y="1710946"/>
            <a:ext cx="2672657" cy="2329129"/>
            <a:chOff x="7308310" y="1446659"/>
            <a:chExt cx="2672657" cy="23291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046724E-8A49-4A4B-AB50-A0391C554B43}"/>
                </a:ext>
              </a:extLst>
            </p:cNvPr>
            <p:cNvGrpSpPr/>
            <p:nvPr/>
          </p:nvGrpSpPr>
          <p:grpSpPr>
            <a:xfrm>
              <a:off x="7308310" y="1446659"/>
              <a:ext cx="2672657" cy="2329129"/>
              <a:chOff x="7353337" y="1430852"/>
              <a:chExt cx="2672657" cy="2329129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CB67B50-515C-4681-8EDA-ED7D7BAB64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8534" t="1081" r="63506" b="51210"/>
              <a:stretch/>
            </p:blipFill>
            <p:spPr>
              <a:xfrm>
                <a:off x="7483380" y="1430852"/>
                <a:ext cx="2507548" cy="2146049"/>
              </a:xfrm>
              <a:prstGeom prst="rect">
                <a:avLst/>
              </a:prstGeom>
            </p:spPr>
          </p:pic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2F87ED9-9B2A-4319-8D41-AA70BAC99F59}"/>
                  </a:ext>
                </a:extLst>
              </p:cNvPr>
              <p:cNvSpPr txBox="1"/>
              <p:nvPr/>
            </p:nvSpPr>
            <p:spPr>
              <a:xfrm>
                <a:off x="7738184" y="3452204"/>
                <a:ext cx="22878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Local Wind Speed (</a:t>
                </a:r>
                <a:r>
                  <a:rPr lang="en-US" sz="1400" dirty="0" err="1"/>
                  <a:t>kts</a:t>
                </a:r>
                <a:r>
                  <a:rPr lang="en-US" sz="1400" dirty="0"/>
                  <a:t>)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C99D8B-8FAF-4590-9514-4CAD175F9FD5}"/>
                  </a:ext>
                </a:extLst>
              </p:cNvPr>
              <p:cNvSpPr txBox="1"/>
              <p:nvPr/>
            </p:nvSpPr>
            <p:spPr>
              <a:xfrm rot="16200000">
                <a:off x="6652466" y="2414179"/>
                <a:ext cx="17095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NL (dB//</a:t>
                </a:r>
                <a:r>
                  <a:rPr lang="el-GR" sz="1400" dirty="0"/>
                  <a:t>μ</a:t>
                </a:r>
                <a:r>
                  <a:rPr lang="en-US" sz="1400" dirty="0"/>
                  <a:t>Pa</a:t>
                </a:r>
                <a:r>
                  <a:rPr lang="en-US" sz="1400" baseline="30000" dirty="0"/>
                  <a:t>2</a:t>
                </a:r>
                <a:r>
                  <a:rPr lang="en-US" sz="1400" dirty="0"/>
                  <a:t>/Hz)</a:t>
                </a:r>
              </a:p>
            </p:txBody>
          </p: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408348E-CF30-421A-BA50-8FD9442861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13142" y="1974455"/>
              <a:ext cx="731581" cy="892663"/>
            </a:xfrm>
            <a:prstGeom prst="line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D537F50B-21B0-4A25-AAF3-9DB832989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896458" y="1780731"/>
              <a:ext cx="1090068" cy="41954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EAC07A6-4542-4C43-8135-B6BC79FF4177}"/>
                    </a:ext>
                  </a:extLst>
                </p:cNvPr>
                <p:cNvSpPr/>
                <p:nvPr/>
              </p:nvSpPr>
              <p:spPr>
                <a:xfrm>
                  <a:off x="7755787" y="2828769"/>
                  <a:ext cx="2097434" cy="4726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𝐍</m:t>
                        </m:r>
                        <m:sSub>
                          <m:sSubPr>
                            <m:ctrlPr>
                              <a:rPr lang="en-US" sz="11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𝐋</m:t>
                            </m:r>
                          </m:e>
                          <m:sub>
                            <m:r>
                              <a:rPr lang="en-US" sz="1100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𝐰𝐢𝐧𝐝</m:t>
                            </m:r>
                          </m:sub>
                        </m:sSub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func>
                          <m:funcPr>
                            <m:ctrlPr>
                              <a:rPr lang="en-US" sz="11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1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1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en-US" sz="11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𝟏𝟎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en-US" sz="11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1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1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𝑼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100" b="1" i="1" smtClean="0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b="1" i="1" smtClean="0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en-US" sz="1100" b="1" i="1" smtClean="0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sz="11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EAC07A6-4542-4C43-8135-B6BC79FF417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5787" y="2828769"/>
                  <a:ext cx="2097434" cy="47269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6B11E6C-E86C-4230-A6E4-421B9CF7F29A}"/>
                </a:ext>
              </a:extLst>
            </p:cNvPr>
            <p:cNvSpPr/>
            <p:nvPr/>
          </p:nvSpPr>
          <p:spPr>
            <a:xfrm>
              <a:off x="9258758" y="2136302"/>
              <a:ext cx="362790" cy="399495"/>
            </a:xfrm>
            <a:custGeom>
              <a:avLst/>
              <a:gdLst>
                <a:gd name="connsiteX0" fmla="*/ 0 w 319596"/>
                <a:gd name="connsiteY0" fmla="*/ 399495 h 399495"/>
                <a:gd name="connsiteX1" fmla="*/ 0 w 319596"/>
                <a:gd name="connsiteY1" fmla="*/ 0 h 399495"/>
                <a:gd name="connsiteX2" fmla="*/ 319596 w 319596"/>
                <a:gd name="connsiteY2" fmla="*/ 0 h 39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9596" h="399495">
                  <a:moveTo>
                    <a:pt x="0" y="399495"/>
                  </a:moveTo>
                  <a:lnTo>
                    <a:pt x="0" y="0"/>
                  </a:lnTo>
                  <a:lnTo>
                    <a:pt x="319596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CE3C8D89-BEB5-48F5-B18D-EAF784FB2572}"/>
                    </a:ext>
                  </a:extLst>
                </p:cNvPr>
                <p:cNvSpPr/>
                <p:nvPr/>
              </p:nvSpPr>
              <p:spPr>
                <a:xfrm>
                  <a:off x="9038774" y="1863311"/>
                  <a:ext cx="34015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oMath>
                    </m:oMathPara>
                  </a14:m>
                  <a:endParaRPr lang="en-US" sz="14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CE3C8D89-BEB5-48F5-B18D-EAF784FB257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8774" y="1863311"/>
                  <a:ext cx="340158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683008C3-193D-4D38-BD2E-5AE058AE2B24}"/>
              </a:ext>
            </a:extLst>
          </p:cNvPr>
          <p:cNvSpPr txBox="1"/>
          <p:nvPr/>
        </p:nvSpPr>
        <p:spPr>
          <a:xfrm>
            <a:off x="6306205" y="4233445"/>
            <a:ext cx="4504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Model 2: Regional Source Layer Model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BE3B3E8-A4C7-4C6C-9E65-BCAF9FE3EADA}"/>
              </a:ext>
            </a:extLst>
          </p:cNvPr>
          <p:cNvSpPr txBox="1"/>
          <p:nvPr/>
        </p:nvSpPr>
        <p:spPr>
          <a:xfrm>
            <a:off x="7776611" y="1355869"/>
            <a:ext cx="4233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Model 1: Local Wind Correlated Noise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9800</TotalTime>
  <Words>207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Chris Stockinger</cp:lastModifiedBy>
  <cp:revision>44</cp:revision>
  <dcterms:created xsi:type="dcterms:W3CDTF">2023-04-18T13:25:54Z</dcterms:created>
  <dcterms:modified xsi:type="dcterms:W3CDTF">2023-06-08T17:11:22Z</dcterms:modified>
</cp:coreProperties>
</file>